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1" r:id="rId1"/>
    <p:sldMasterId id="2147483660" r:id="rId2"/>
    <p:sldMasterId id="2147483663" r:id="rId3"/>
    <p:sldMasterId id="2147483666" r:id="rId4"/>
  </p:sldMasterIdLst>
  <p:notesMasterIdLst>
    <p:notesMasterId r:id="rId24"/>
  </p:notesMasterIdLst>
  <p:handoutMasterIdLst>
    <p:handoutMasterId r:id="rId25"/>
  </p:handoutMasterIdLst>
  <p:sldIdLst>
    <p:sldId id="271" r:id="rId5"/>
    <p:sldId id="270" r:id="rId6"/>
    <p:sldId id="267" r:id="rId7"/>
    <p:sldId id="269" r:id="rId8"/>
    <p:sldId id="273" r:id="rId9"/>
    <p:sldId id="274" r:id="rId10"/>
    <p:sldId id="275" r:id="rId11"/>
    <p:sldId id="276" r:id="rId12"/>
    <p:sldId id="277" r:id="rId13"/>
    <p:sldId id="278" r:id="rId14"/>
    <p:sldId id="282" r:id="rId15"/>
    <p:sldId id="283" r:id="rId16"/>
    <p:sldId id="284" r:id="rId17"/>
    <p:sldId id="279" r:id="rId18"/>
    <p:sldId id="281" r:id="rId19"/>
    <p:sldId id="280" r:id="rId20"/>
    <p:sldId id="285" r:id="rId21"/>
    <p:sldId id="272" r:id="rId22"/>
    <p:sldId id="286" r:id="rId23"/>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EEFF"/>
    <a:srgbClr val="D0C6D3"/>
    <a:srgbClr val="8CB9D7"/>
    <a:srgbClr val="15AACA"/>
    <a:srgbClr val="5A85B6"/>
    <a:srgbClr val="FECE43"/>
    <a:srgbClr val="FD9533"/>
    <a:srgbClr val="FEBC68"/>
    <a:srgbClr val="FEBE09"/>
    <a:srgbClr val="A73F8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113A9D2-9D6B-4929-AA2D-F23B5EE8CBE7}" styleName="Style à thème 2 - Accentuation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118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1" d="100"/>
          <a:sy n="111" d="100"/>
        </p:scale>
        <p:origin x="-3824" y="-12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latin typeface="Arial"/>
            </a:endParaRP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E9A3B22-6E80-2E4C-8027-7B29B6AA8476}" type="datetimeFigureOut">
              <a:rPr lang="fr-FR">
                <a:latin typeface="Arial"/>
              </a:rPr>
              <a:t>23/01/18</a:t>
            </a:fld>
            <a:endParaRPr lang="fr-FR">
              <a:latin typeface="Arial"/>
            </a:endParaRP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latin typeface="Arial"/>
            </a:endParaRP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8D34AE-8180-F542-AAA6-978B4E0531BA}" type="slidenum">
              <a:rPr>
                <a:latin typeface="Arial"/>
              </a:rPr>
              <a:t>‹#›</a:t>
            </a:fld>
            <a:endParaRPr lang="fr-FR">
              <a:latin typeface="Arial"/>
            </a:endParaRPr>
          </a:p>
        </p:txBody>
      </p:sp>
    </p:spTree>
    <p:extLst>
      <p:ext uri="{BB962C8B-B14F-4D97-AF65-F5344CB8AC3E}">
        <p14:creationId xmlns:p14="http://schemas.microsoft.com/office/powerpoint/2010/main" val="17709343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676423F3-9327-8F48-8521-292E627F7ACD}" type="datetimeFigureOut">
              <a:rPr lang="fr-FR"/>
              <a:pPr/>
              <a:t>23/01/18</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02005E5E-7838-924B-A519-812EB01C06BC}" type="slidenum">
              <a:rPr lang="uk-UA"/>
              <a:pPr/>
              <a:t>‹#›</a:t>
            </a:fld>
            <a:endParaRPr lang="uk-UA"/>
          </a:p>
        </p:txBody>
      </p:sp>
    </p:spTree>
    <p:extLst>
      <p:ext uri="{BB962C8B-B14F-4D97-AF65-F5344CB8AC3E}">
        <p14:creationId xmlns:p14="http://schemas.microsoft.com/office/powerpoint/2010/main" val="152938718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2005E5E-7838-924B-A519-812EB01C06BC}" type="slidenum">
              <a:rPr lang="uk-UA"/>
              <a:t>3</a:t>
            </a:fld>
            <a:endParaRPr lang="uk-UA"/>
          </a:p>
        </p:txBody>
      </p:sp>
    </p:spTree>
    <p:extLst>
      <p:ext uri="{BB962C8B-B14F-4D97-AF65-F5344CB8AC3E}">
        <p14:creationId xmlns:p14="http://schemas.microsoft.com/office/powerpoint/2010/main" val="1844060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2005E5E-7838-924B-A519-812EB01C06BC}" type="slidenum">
              <a:rPr lang="uk-UA"/>
              <a:t>4</a:t>
            </a:fld>
            <a:endParaRPr lang="uk-UA"/>
          </a:p>
        </p:txBody>
      </p:sp>
    </p:spTree>
    <p:extLst>
      <p:ext uri="{BB962C8B-B14F-4D97-AF65-F5344CB8AC3E}">
        <p14:creationId xmlns:p14="http://schemas.microsoft.com/office/powerpoint/2010/main" val="1844060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2005E5E-7838-924B-A519-812EB01C06BC}" type="slidenum">
              <a:rPr lang="uk-UA"/>
              <a:pPr/>
              <a:t>5</a:t>
            </a:fld>
            <a:endParaRPr lang="uk-UA"/>
          </a:p>
        </p:txBody>
      </p:sp>
    </p:spTree>
    <p:extLst>
      <p:ext uri="{BB962C8B-B14F-4D97-AF65-F5344CB8AC3E}">
        <p14:creationId xmlns:p14="http://schemas.microsoft.com/office/powerpoint/2010/main" val="3638352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2005E5E-7838-924B-A519-812EB01C06BC}" type="slidenum">
              <a:rPr lang="uk-UA"/>
              <a:t>18</a:t>
            </a:fld>
            <a:endParaRPr lang="uk-UA"/>
          </a:p>
        </p:txBody>
      </p:sp>
    </p:spTree>
    <p:extLst>
      <p:ext uri="{BB962C8B-B14F-4D97-AF65-F5344CB8AC3E}">
        <p14:creationId xmlns:p14="http://schemas.microsoft.com/office/powerpoint/2010/main" val="1844060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jp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vierge couran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1017407" y="1427297"/>
            <a:ext cx="7315833" cy="369411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710310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grpSp>
        <p:nvGrpSpPr>
          <p:cNvPr id="3" name="Grouper 2"/>
          <p:cNvGrpSpPr/>
          <p:nvPr userDrawn="1"/>
        </p:nvGrpSpPr>
        <p:grpSpPr>
          <a:xfrm>
            <a:off x="6" y="426612"/>
            <a:ext cx="2942997" cy="1242931"/>
            <a:chOff x="6960462" y="2152891"/>
            <a:chExt cx="2078117" cy="1242931"/>
          </a:xfrm>
        </p:grpSpPr>
        <p:sp>
          <p:nvSpPr>
            <p:cNvPr id="4" name="Rectangle 3"/>
            <p:cNvSpPr/>
            <p:nvPr/>
          </p:nvSpPr>
          <p:spPr>
            <a:xfrm>
              <a:off x="6960462" y="2152891"/>
              <a:ext cx="2078117" cy="922667"/>
            </a:xfrm>
            <a:prstGeom prst="rect">
              <a:avLst/>
            </a:prstGeom>
            <a:gradFill flip="none" rotWithShape="1">
              <a:gsLst>
                <a:gs pos="1000">
                  <a:schemeClr val="tx2">
                    <a:lumMod val="75000"/>
                  </a:schemeClr>
                </a:gs>
                <a:gs pos="100000">
                  <a:schemeClr val="accent1">
                    <a:lumMod val="75000"/>
                  </a:schemeClr>
                </a:gs>
              </a:gsLst>
              <a:path path="circle">
                <a:fillToRect l="100000" t="100000"/>
              </a:path>
              <a:tileRect r="-100000" b="-100000"/>
            </a:gradFill>
            <a:ln>
              <a:solidFill>
                <a:srgbClr val="0C416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latin typeface="Arial"/>
              </a:endParaRPr>
            </a:p>
          </p:txBody>
        </p:sp>
        <p:sp>
          <p:nvSpPr>
            <p:cNvPr id="5" name="Triangle isocèle 4"/>
            <p:cNvSpPr/>
            <p:nvPr/>
          </p:nvSpPr>
          <p:spPr>
            <a:xfrm rot="10301723">
              <a:off x="7586469" y="3033679"/>
              <a:ext cx="105707" cy="362143"/>
            </a:xfrm>
            <a:prstGeom prst="triangle">
              <a:avLst/>
            </a:prstGeom>
            <a:gradFill flip="none" rotWithShape="1">
              <a:gsLst>
                <a:gs pos="1000">
                  <a:schemeClr val="tx2">
                    <a:lumMod val="75000"/>
                  </a:schemeClr>
                </a:gs>
                <a:gs pos="100000">
                  <a:schemeClr val="accent1">
                    <a:lumMod val="75000"/>
                  </a:schemeClr>
                </a:gs>
              </a:gsLst>
              <a:path path="circle">
                <a:fillToRect l="100000" t="100000"/>
              </a:path>
              <a:tileRect r="-100000" b="-100000"/>
            </a:gradFill>
            <a:ln>
              <a:solidFill>
                <a:srgbClr val="0C416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latin typeface="Arial"/>
              </a:endParaRPr>
            </a:p>
          </p:txBody>
        </p:sp>
      </p:grpSp>
      <p:sp>
        <p:nvSpPr>
          <p:cNvPr id="6" name="Rectangle 5"/>
          <p:cNvSpPr/>
          <p:nvPr userDrawn="1"/>
        </p:nvSpPr>
        <p:spPr>
          <a:xfrm>
            <a:off x="3280275" y="437179"/>
            <a:ext cx="5154078" cy="480644"/>
          </a:xfrm>
          <a:prstGeom prst="rect">
            <a:avLst/>
          </a:prstGeom>
          <a:noFill/>
        </p:spPr>
        <p:txBody>
          <a:bodyPr wrap="square">
            <a:spAutoFit/>
          </a:bodyPr>
          <a:lstStyle/>
          <a:p>
            <a:pPr>
              <a:lnSpc>
                <a:spcPct val="80000"/>
              </a:lnSpc>
            </a:pPr>
            <a:r>
              <a:rPr lang="fr-FR">
                <a:solidFill>
                  <a:schemeClr val="bg2">
                    <a:lumMod val="75000"/>
                  </a:schemeClr>
                </a:solidFill>
                <a:latin typeface="Arial"/>
                <a:cs typeface="Arial"/>
              </a:rPr>
              <a:t>Texte important ici</a:t>
            </a:r>
            <a:r>
              <a:rPr lang="fr-FR" b="1">
                <a:solidFill>
                  <a:schemeClr val="bg2">
                    <a:lumMod val="75000"/>
                  </a:schemeClr>
                </a:solidFill>
                <a:latin typeface="Arial"/>
                <a:cs typeface="Arial"/>
              </a:rPr>
              <a:t/>
            </a:r>
            <a:br>
              <a:rPr lang="fr-FR" b="1">
                <a:solidFill>
                  <a:schemeClr val="bg2">
                    <a:lumMod val="75000"/>
                  </a:schemeClr>
                </a:solidFill>
                <a:latin typeface="Arial"/>
                <a:cs typeface="Arial"/>
              </a:rPr>
            </a:br>
            <a:r>
              <a:rPr lang="fr-FR" sz="1300">
                <a:latin typeface="Arial"/>
                <a:cs typeface="Arial"/>
              </a:rPr>
              <a:t>Explications sur ce texte</a:t>
            </a:r>
          </a:p>
        </p:txBody>
      </p:sp>
      <p:grpSp>
        <p:nvGrpSpPr>
          <p:cNvPr id="9" name="Grouper 8"/>
          <p:cNvGrpSpPr/>
          <p:nvPr userDrawn="1"/>
        </p:nvGrpSpPr>
        <p:grpSpPr>
          <a:xfrm>
            <a:off x="3180522" y="2812267"/>
            <a:ext cx="5503496" cy="2138117"/>
            <a:chOff x="3180522" y="2562586"/>
            <a:chExt cx="5503496" cy="2138117"/>
          </a:xfrm>
        </p:grpSpPr>
        <p:pic>
          <p:nvPicPr>
            <p:cNvPr id="10" name="Image 9"/>
            <p:cNvPicPr>
              <a:picLocks noChangeAspect="1"/>
            </p:cNvPicPr>
            <p:nvPr/>
          </p:nvPicPr>
          <p:blipFill>
            <a:blip r:embed="rId2"/>
            <a:stretch>
              <a:fillRect/>
            </a:stretch>
          </p:blipFill>
          <p:spPr>
            <a:xfrm>
              <a:off x="5042160" y="2562586"/>
              <a:ext cx="1635802" cy="1635802"/>
            </a:xfrm>
            <a:prstGeom prst="rect">
              <a:avLst/>
            </a:prstGeom>
            <a:ln w="47625" cap="rnd" cmpd="sng">
              <a:solidFill>
                <a:srgbClr val="5A85B6">
                  <a:alpha val="98000"/>
                </a:srgbClr>
              </a:solidFill>
              <a:round/>
            </a:ln>
            <a:effectLst>
              <a:outerShdw blurRad="155575" dist="101600" dir="2700000" algn="tl" rotWithShape="0">
                <a:srgbClr val="000000">
                  <a:alpha val="16000"/>
                </a:srgbClr>
              </a:outerShdw>
            </a:effectLst>
          </p:spPr>
          <p:style>
            <a:lnRef idx="0">
              <a:schemeClr val="accent2"/>
            </a:lnRef>
            <a:fillRef idx="3">
              <a:schemeClr val="accent2"/>
            </a:fillRef>
            <a:effectRef idx="3">
              <a:schemeClr val="accent2"/>
            </a:effectRef>
            <a:fontRef idx="minor">
              <a:schemeClr val="lt1"/>
            </a:fontRef>
          </p:style>
        </p:pic>
        <p:pic>
          <p:nvPicPr>
            <p:cNvPr id="11" name="Image 10"/>
            <p:cNvPicPr>
              <a:picLocks noChangeAspect="1"/>
            </p:cNvPicPr>
            <p:nvPr/>
          </p:nvPicPr>
          <p:blipFill>
            <a:blip r:embed="rId3"/>
            <a:stretch>
              <a:fillRect/>
            </a:stretch>
          </p:blipFill>
          <p:spPr>
            <a:xfrm>
              <a:off x="3242348" y="2562586"/>
              <a:ext cx="1635802" cy="1635802"/>
            </a:xfrm>
            <a:prstGeom prst="rect">
              <a:avLst/>
            </a:prstGeom>
            <a:ln w="47625" cap="rnd" cmpd="sng">
              <a:solidFill>
                <a:srgbClr val="5A85B6">
                  <a:alpha val="98000"/>
                </a:srgbClr>
              </a:solidFill>
              <a:round/>
            </a:ln>
            <a:effectLst>
              <a:outerShdw blurRad="155575" dist="101600" dir="2700000" algn="tl" rotWithShape="0">
                <a:srgbClr val="000000">
                  <a:alpha val="16000"/>
                </a:srgbClr>
              </a:outerShdw>
            </a:effectLst>
          </p:spPr>
          <p:style>
            <a:lnRef idx="0">
              <a:schemeClr val="accent2"/>
            </a:lnRef>
            <a:fillRef idx="3">
              <a:schemeClr val="accent2"/>
            </a:fillRef>
            <a:effectRef idx="3">
              <a:schemeClr val="accent2"/>
            </a:effectRef>
            <a:fontRef idx="minor">
              <a:schemeClr val="lt1"/>
            </a:fontRef>
          </p:style>
        </p:pic>
        <p:pic>
          <p:nvPicPr>
            <p:cNvPr id="12" name="Image 11"/>
            <p:cNvPicPr>
              <a:picLocks noChangeAspect="1"/>
            </p:cNvPicPr>
            <p:nvPr/>
          </p:nvPicPr>
          <p:blipFill>
            <a:blip r:embed="rId4"/>
            <a:stretch>
              <a:fillRect/>
            </a:stretch>
          </p:blipFill>
          <p:spPr>
            <a:xfrm>
              <a:off x="6820262" y="2562588"/>
              <a:ext cx="1635800" cy="1635800"/>
            </a:xfrm>
            <a:prstGeom prst="rect">
              <a:avLst/>
            </a:prstGeom>
            <a:ln w="47625" cap="rnd" cmpd="sng">
              <a:solidFill>
                <a:srgbClr val="5A85B6">
                  <a:alpha val="98000"/>
                </a:srgbClr>
              </a:solidFill>
              <a:round/>
            </a:ln>
            <a:effectLst>
              <a:outerShdw blurRad="155575" dist="101600" dir="2700000" algn="tl" rotWithShape="0">
                <a:srgbClr val="000000">
                  <a:alpha val="16000"/>
                </a:srgbClr>
              </a:outerShdw>
            </a:effectLst>
          </p:spPr>
          <p:style>
            <a:lnRef idx="0">
              <a:schemeClr val="accent2"/>
            </a:lnRef>
            <a:fillRef idx="3">
              <a:schemeClr val="accent2"/>
            </a:fillRef>
            <a:effectRef idx="3">
              <a:schemeClr val="accent2"/>
            </a:effectRef>
            <a:fontRef idx="minor">
              <a:schemeClr val="lt1"/>
            </a:fontRef>
          </p:style>
        </p:pic>
        <p:sp>
          <p:nvSpPr>
            <p:cNvPr id="13" name="Flèche vers la droite 12"/>
            <p:cNvSpPr/>
            <p:nvPr/>
          </p:nvSpPr>
          <p:spPr>
            <a:xfrm>
              <a:off x="4662944" y="4309659"/>
              <a:ext cx="504047" cy="225082"/>
            </a:xfrm>
            <a:prstGeom prst="rightArrow">
              <a:avLst>
                <a:gd name="adj1" fmla="val 13333"/>
                <a:gd name="adj2" fmla="val 57826"/>
              </a:avLst>
            </a:prstGeom>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4" name="Rectangle 13"/>
            <p:cNvSpPr/>
            <p:nvPr/>
          </p:nvSpPr>
          <p:spPr>
            <a:xfrm>
              <a:off x="7012345" y="4285919"/>
              <a:ext cx="1671673" cy="414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sz="1100" dirty="0">
                  <a:solidFill>
                    <a:srgbClr val="000000"/>
                  </a:solidFill>
                </a:rPr>
                <a:t>Légende</a:t>
              </a:r>
              <a:endParaRPr lang="fr-FR" sz="1100" dirty="0">
                <a:solidFill>
                  <a:srgbClr val="000000"/>
                </a:solidFill>
              </a:endParaRPr>
            </a:p>
          </p:txBody>
        </p:sp>
        <p:sp>
          <p:nvSpPr>
            <p:cNvPr id="15" name="Rectangle 14"/>
            <p:cNvSpPr/>
            <p:nvPr/>
          </p:nvSpPr>
          <p:spPr>
            <a:xfrm>
              <a:off x="5058442" y="4285919"/>
              <a:ext cx="1812788" cy="414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sz="1100" dirty="0">
                  <a:solidFill>
                    <a:srgbClr val="000000"/>
                  </a:solidFill>
                </a:rPr>
                <a:t>Légende</a:t>
              </a:r>
              <a:endParaRPr lang="fr-FR" sz="1100" dirty="0">
                <a:solidFill>
                  <a:srgbClr val="000000"/>
                </a:solidFill>
              </a:endParaRPr>
            </a:p>
          </p:txBody>
        </p:sp>
        <p:sp>
          <p:nvSpPr>
            <p:cNvPr id="16" name="Rectangle 15"/>
            <p:cNvSpPr/>
            <p:nvPr/>
          </p:nvSpPr>
          <p:spPr>
            <a:xfrm>
              <a:off x="3180522" y="4285919"/>
              <a:ext cx="1780223" cy="414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sz="1100" dirty="0">
                  <a:solidFill>
                    <a:srgbClr val="000000"/>
                  </a:solidFill>
                </a:rPr>
                <a:t>Légende</a:t>
              </a:r>
              <a:endParaRPr lang="fr-FR" sz="1100" dirty="0">
                <a:solidFill>
                  <a:srgbClr val="000000"/>
                </a:solidFill>
              </a:endParaRPr>
            </a:p>
          </p:txBody>
        </p:sp>
        <p:sp>
          <p:nvSpPr>
            <p:cNvPr id="17" name="Flèche vers la droite 16"/>
            <p:cNvSpPr/>
            <p:nvPr/>
          </p:nvSpPr>
          <p:spPr>
            <a:xfrm>
              <a:off x="6627703" y="4309659"/>
              <a:ext cx="504047" cy="225082"/>
            </a:xfrm>
            <a:prstGeom prst="rightArrow">
              <a:avLst>
                <a:gd name="adj1" fmla="val 13333"/>
                <a:gd name="adj2" fmla="val 57826"/>
              </a:avLst>
            </a:prstGeom>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sp>
        <p:nvSpPr>
          <p:cNvPr id="18" name="Hexagone 17"/>
          <p:cNvSpPr/>
          <p:nvPr userDrawn="1"/>
        </p:nvSpPr>
        <p:spPr>
          <a:xfrm rot="5400000">
            <a:off x="449578" y="2112749"/>
            <a:ext cx="2616624" cy="2255710"/>
          </a:xfrm>
          <a:prstGeom prst="hexagon">
            <a:avLst/>
          </a:prstGeom>
          <a:blipFill rotWithShape="1">
            <a:blip r:embed="rId5"/>
            <a:stretch>
              <a:fillRect/>
            </a:stretch>
          </a:blipFill>
          <a:ln w="47625" cap="rnd" cmpd="sng">
            <a:gradFill flip="none" rotWithShape="1">
              <a:gsLst>
                <a:gs pos="0">
                  <a:schemeClr val="bg2">
                    <a:lumMod val="40000"/>
                    <a:lumOff val="60000"/>
                  </a:schemeClr>
                </a:gs>
                <a:gs pos="100000">
                  <a:srgbClr val="5A85B6">
                    <a:alpha val="98000"/>
                  </a:srgbClr>
                </a:gs>
              </a:gsLst>
              <a:lin ang="0" scaled="1"/>
              <a:tileRect/>
            </a:gradFill>
            <a:round/>
          </a:ln>
          <a:effectLst>
            <a:outerShdw blurRad="155575" dist="101600" dir="2700000" algn="tl" rotWithShape="0">
              <a:srgbClr val="000000">
                <a:alpha val="16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9" name="Rectangle 18"/>
          <p:cNvSpPr/>
          <p:nvPr userDrawn="1"/>
        </p:nvSpPr>
        <p:spPr>
          <a:xfrm>
            <a:off x="631650" y="4866248"/>
            <a:ext cx="2082106" cy="480644"/>
          </a:xfrm>
          <a:prstGeom prst="rect">
            <a:avLst/>
          </a:prstGeom>
          <a:noFill/>
        </p:spPr>
        <p:txBody>
          <a:bodyPr wrap="square">
            <a:normAutofit/>
          </a:bodyPr>
          <a:lstStyle/>
          <a:p>
            <a:pPr>
              <a:lnSpc>
                <a:spcPct val="80000"/>
              </a:lnSpc>
            </a:pPr>
            <a:r>
              <a:rPr lang="fr-FR">
                <a:solidFill>
                  <a:schemeClr val="bg2">
                    <a:lumMod val="75000"/>
                  </a:schemeClr>
                </a:solidFill>
                <a:latin typeface="Arial"/>
                <a:cs typeface="Arial"/>
              </a:rPr>
              <a:t>Image</a:t>
            </a:r>
            <a:r>
              <a:rPr lang="fr-FR" b="1">
                <a:solidFill>
                  <a:schemeClr val="bg2">
                    <a:lumMod val="75000"/>
                  </a:schemeClr>
                </a:solidFill>
                <a:latin typeface="Arial"/>
                <a:cs typeface="Arial"/>
              </a:rPr>
              <a:t/>
            </a:r>
            <a:br>
              <a:rPr lang="fr-FR" b="1">
                <a:solidFill>
                  <a:schemeClr val="bg2">
                    <a:lumMod val="75000"/>
                  </a:schemeClr>
                </a:solidFill>
                <a:latin typeface="Arial"/>
                <a:cs typeface="Arial"/>
              </a:rPr>
            </a:br>
            <a:r>
              <a:rPr lang="fr-FR" sz="1300">
                <a:latin typeface="Arial"/>
                <a:cs typeface="Arial"/>
              </a:rPr>
              <a:t>Explications sur l’image</a:t>
            </a:r>
          </a:p>
        </p:txBody>
      </p:sp>
      <p:sp>
        <p:nvSpPr>
          <p:cNvPr id="20" name="Titre 1"/>
          <p:cNvSpPr>
            <a:spLocks noGrp="1"/>
          </p:cNvSpPr>
          <p:nvPr>
            <p:ph type="title" hasCustomPrompt="1"/>
          </p:nvPr>
        </p:nvSpPr>
        <p:spPr>
          <a:xfrm>
            <a:off x="-119405" y="301367"/>
            <a:ext cx="2916952" cy="952432"/>
          </a:xfrm>
          <a:prstGeom prst="rect">
            <a:avLst/>
          </a:prstGeom>
        </p:spPr>
        <p:txBody>
          <a:bodyPr anchor="b" anchorCtr="0">
            <a:normAutofit/>
          </a:bodyPr>
          <a:lstStyle>
            <a:lvl1pPr>
              <a:defRPr baseline="0"/>
            </a:lvl1pPr>
          </a:lstStyle>
          <a:p>
            <a:r>
              <a:rPr lang="fr-FR" sz="1100"/>
              <a:t>Sur titre </a:t>
            </a:r>
            <a:r>
              <a:rPr lang="fr-FR"/>
              <a:t/>
            </a:r>
            <a:br>
              <a:rPr lang="fr-FR"/>
            </a:br>
            <a:r>
              <a:rPr lang="en-US" sz="2000"/>
              <a:t>Titre du slide</a:t>
            </a:r>
            <a:endParaRPr lang="fr-FR" sz="2000"/>
          </a:p>
        </p:txBody>
      </p:sp>
      <p:sp>
        <p:nvSpPr>
          <p:cNvPr id="2" name="ZoneTexte 1"/>
          <p:cNvSpPr txBox="1"/>
          <p:nvPr userDrawn="1"/>
        </p:nvSpPr>
        <p:spPr>
          <a:xfrm>
            <a:off x="251886" y="6717612"/>
            <a:ext cx="914400" cy="914400"/>
          </a:xfrm>
          <a:prstGeom prst="rect">
            <a:avLst/>
          </a:prstGeom>
          <a:noFill/>
        </p:spPr>
        <p:txBody>
          <a:bodyPr wrap="none" rtlCol="0">
            <a:normAutofit/>
          </a:bodyPr>
          <a:lstStyle/>
          <a:p>
            <a:endParaRPr lang="fr-FR"/>
          </a:p>
        </p:txBody>
      </p:sp>
    </p:spTree>
    <p:extLst>
      <p:ext uri="{BB962C8B-B14F-4D97-AF65-F5344CB8AC3E}">
        <p14:creationId xmlns:p14="http://schemas.microsoft.com/office/powerpoint/2010/main" val="227582403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rcalaire">
    <p:spTree>
      <p:nvGrpSpPr>
        <p:cNvPr id="1" name=""/>
        <p:cNvGrpSpPr/>
        <p:nvPr/>
      </p:nvGrpSpPr>
      <p:grpSpPr>
        <a:xfrm>
          <a:off x="0" y="0"/>
          <a:ext cx="0" cy="0"/>
          <a:chOff x="0" y="0"/>
          <a:chExt cx="0" cy="0"/>
        </a:xfrm>
      </p:grpSpPr>
      <p:sp>
        <p:nvSpPr>
          <p:cNvPr id="16" name="Espace réservé du texte 15"/>
          <p:cNvSpPr>
            <a:spLocks noGrp="1"/>
          </p:cNvSpPr>
          <p:nvPr>
            <p:ph type="body" sz="quarter" idx="13" hasCustomPrompt="1"/>
          </p:nvPr>
        </p:nvSpPr>
        <p:spPr>
          <a:xfrm>
            <a:off x="403152" y="1653862"/>
            <a:ext cx="8395832" cy="775372"/>
          </a:xfrm>
          <a:prstGeom prst="rect">
            <a:avLst/>
          </a:prstGeom>
        </p:spPr>
        <p:txBody>
          <a:bodyPr/>
          <a:lstStyle>
            <a:lvl1pPr algn="ctr">
              <a:defRPr>
                <a:latin typeface="Arial"/>
              </a:defRPr>
            </a:lvl1pPr>
          </a:lstStyle>
          <a:p>
            <a:pPr lvl="0"/>
            <a:r>
              <a:rPr lang="fr-FR"/>
              <a:t>Le titre de la section</a:t>
            </a:r>
          </a:p>
        </p:txBody>
      </p:sp>
      <p:sp>
        <p:nvSpPr>
          <p:cNvPr id="3" name="Sous-titre 2"/>
          <p:cNvSpPr>
            <a:spLocks noGrp="1"/>
          </p:cNvSpPr>
          <p:nvPr>
            <p:ph type="subTitle" idx="1" hasCustomPrompt="1"/>
          </p:nvPr>
        </p:nvSpPr>
        <p:spPr>
          <a:xfrm>
            <a:off x="4152470" y="2328436"/>
            <a:ext cx="3618292" cy="1209568"/>
          </a:xfrm>
          <a:prstGeom prst="rect">
            <a:avLst/>
          </a:prstGeom>
        </p:spPr>
        <p:txBody>
          <a:bodyPr wrap="square">
            <a:normAutofit/>
          </a:bodyPr>
          <a:lstStyle>
            <a:lvl1pPr marL="342900" indent="-342900" algn="l">
              <a:lnSpc>
                <a:spcPct val="80000"/>
              </a:lnSpc>
              <a:spcBef>
                <a:spcPts val="0"/>
              </a:spcBef>
              <a:spcAft>
                <a:spcPts val="1200"/>
              </a:spcAft>
              <a:buFontTx/>
              <a:buBlip>
                <a:blip r:embed="rId2"/>
              </a:buBlip>
              <a:defRPr sz="2000">
                <a:solidFill>
                  <a:schemeClr val="bg1"/>
                </a:solidFill>
                <a:latin typeface="Arial"/>
              </a:defRPr>
            </a:lvl1pPr>
            <a:lvl2pPr marL="0" indent="0" algn="ctr">
              <a:buNone/>
              <a:defRPr>
                <a:solidFill>
                  <a:schemeClr val="tx1">
                    <a:tint val="75000"/>
                  </a:schemeClr>
                </a:solidFill>
              </a:defRPr>
            </a:lvl2pPr>
            <a:lvl3pPr marL="0" indent="0" algn="ctr">
              <a:buNone/>
              <a:defRPr>
                <a:solidFill>
                  <a:schemeClr val="tx1">
                    <a:tint val="75000"/>
                  </a:schemeClr>
                </a:solidFill>
              </a:defRPr>
            </a:lvl3pPr>
            <a:lvl4pPr marL="0" indent="-342900" algn="ctr">
              <a:spcBef>
                <a:spcPts val="0"/>
              </a:spcBef>
              <a:buFont typeface="Arial"/>
              <a:buChar char="•"/>
              <a:defRPr>
                <a:solidFill>
                  <a:schemeClr val="tx1">
                    <a:tint val="75000"/>
                  </a:schemeClr>
                </a:solidFill>
              </a:defRPr>
            </a:lvl4pPr>
            <a:lvl5pPr marL="0" indent="0" algn="ctr">
              <a:buNone/>
              <a:defRPr>
                <a:solidFill>
                  <a:schemeClr val="tx1">
                    <a:tint val="75000"/>
                  </a:schemeClr>
                </a:solidFill>
              </a:defRPr>
            </a:lvl5pPr>
            <a:lvl6pPr marL="0" indent="0" algn="ctr">
              <a:buNone/>
              <a:defRPr>
                <a:solidFill>
                  <a:schemeClr val="tx1">
                    <a:tint val="75000"/>
                  </a:schemeClr>
                </a:solidFill>
              </a:defRPr>
            </a:lvl6pPr>
            <a:lvl7pPr marL="0" indent="0" algn="ctr">
              <a:buNone/>
              <a:defRPr>
                <a:solidFill>
                  <a:schemeClr val="tx1">
                    <a:tint val="75000"/>
                  </a:schemeClr>
                </a:solidFill>
              </a:defRPr>
            </a:lvl7pPr>
            <a:lvl8pPr marL="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fr-FR"/>
              <a:t>Le sous - titre de section</a:t>
            </a:r>
          </a:p>
        </p:txBody>
      </p:sp>
    </p:spTree>
    <p:extLst>
      <p:ext uri="{BB962C8B-B14F-4D97-AF65-F5344CB8AC3E}">
        <p14:creationId xmlns:p14="http://schemas.microsoft.com/office/powerpoint/2010/main" val="33122190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547909" y="4538365"/>
            <a:ext cx="8229600" cy="1143000"/>
          </a:xfrm>
          <a:prstGeom prst="rect">
            <a:avLst/>
          </a:prstGeom>
        </p:spPr>
        <p:txBody>
          <a:bodyPr vert="horz"/>
          <a:lstStyle>
            <a:lvl1pPr>
              <a:defRPr>
                <a:latin typeface="Arial"/>
              </a:defRPr>
            </a:lvl1pPr>
          </a:lstStyle>
          <a:p>
            <a:r>
              <a:rPr lang="fr-FR"/>
              <a:t>Cliquez et modifiez le titre</a:t>
            </a:r>
          </a:p>
        </p:txBody>
      </p:sp>
    </p:spTree>
    <p:extLst>
      <p:ext uri="{BB962C8B-B14F-4D97-AF65-F5344CB8AC3E}">
        <p14:creationId xmlns:p14="http://schemas.microsoft.com/office/powerpoint/2010/main" val="9333381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aa">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6780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6375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4" Type="http://schemas.openxmlformats.org/officeDocument/2006/relationships/image" Target="../media/image9.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10.emf"/><Relationship Id="rId1" Type="http://schemas.openxmlformats.org/officeDocument/2006/relationships/slideLayout" Target="../slideLayouts/slideLayout5.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766995" y="1082634"/>
            <a:ext cx="7427076" cy="4636036"/>
          </a:xfrm>
          <a:prstGeom prst="rect">
            <a:avLst/>
          </a:prstGeom>
        </p:spPr>
        <p:txBody>
          <a:bodyPr vert="horz" lIns="91440" tIns="45720" rIns="91440" bIns="45720" rtlCol="0">
            <a:normAutofit/>
          </a:bodyPr>
          <a:lstStyle/>
          <a:p>
            <a:pPr lvl="0"/>
            <a:r>
              <a:rPr lang="fr-FR"/>
              <a:t>Niveau 0 (titre)</a:t>
            </a:r>
          </a:p>
          <a:p>
            <a:pPr lvl="1"/>
            <a:r>
              <a:rPr lang="fr-FR"/>
              <a:t>Niveau 1 (titre)</a:t>
            </a:r>
          </a:p>
          <a:p>
            <a:pPr lvl="2"/>
            <a:r>
              <a:rPr lang="fr-FR"/>
              <a:t>Niveau 2 (titre)</a:t>
            </a:r>
          </a:p>
          <a:p>
            <a:pPr lvl="4"/>
            <a:r>
              <a:rPr lang="fr-FR"/>
              <a:t>Niveau 3 (texte usuel)</a:t>
            </a:r>
          </a:p>
          <a:p>
            <a:pPr lvl="3"/>
            <a:r>
              <a:rPr lang="fr-FR"/>
              <a:t>Niveau 4 (petit texte)</a:t>
            </a:r>
          </a:p>
          <a:p>
            <a:pPr lvl="5"/>
            <a:r>
              <a:rPr lang="fr-FR"/>
              <a:t>Niveau 5 (texte petit)</a:t>
            </a:r>
          </a:p>
          <a:p>
            <a:pPr lvl="6"/>
            <a:r>
              <a:rPr lang="fr-FR"/>
              <a:t>Niveau 6</a:t>
            </a:r>
          </a:p>
          <a:p>
            <a:pPr lvl="7"/>
            <a:r>
              <a:rPr lang="fr-FR"/>
              <a:t>Niveau 7</a:t>
            </a:r>
          </a:p>
          <a:p>
            <a:pPr lvl="8"/>
            <a:r>
              <a:rPr lang="fr-FR"/>
              <a:t>Niveau 8</a:t>
            </a:r>
          </a:p>
        </p:txBody>
      </p:sp>
      <p:sp>
        <p:nvSpPr>
          <p:cNvPr id="26" name="Rogner un rectangle à un seul coin 25"/>
          <p:cNvSpPr/>
          <p:nvPr userDrawn="1"/>
        </p:nvSpPr>
        <p:spPr>
          <a:xfrm>
            <a:off x="0" y="6370395"/>
            <a:ext cx="2966864" cy="517847"/>
          </a:xfrm>
          <a:prstGeom prst="snip1Rect">
            <a:avLst/>
          </a:prstGeom>
          <a:gradFill flip="none" rotWithShape="1">
            <a:gsLst>
              <a:gs pos="1000">
                <a:schemeClr val="bg2">
                  <a:lumMod val="75000"/>
                </a:schemeClr>
              </a:gs>
              <a:gs pos="100000">
                <a:schemeClr val="accent1">
                  <a:lumMod val="5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latin typeface="Arial"/>
              <a:cs typeface="Arial"/>
            </a:endParaRPr>
          </a:p>
        </p:txBody>
      </p:sp>
      <p:sp>
        <p:nvSpPr>
          <p:cNvPr id="29" name="Rogner un rectangle à un seul coin 28"/>
          <p:cNvSpPr/>
          <p:nvPr userDrawn="1"/>
        </p:nvSpPr>
        <p:spPr>
          <a:xfrm flipH="1">
            <a:off x="3040089" y="6370395"/>
            <a:ext cx="6124075" cy="517847"/>
          </a:xfrm>
          <a:prstGeom prst="snip1Rect">
            <a:avLst/>
          </a:prstGeom>
          <a:gradFill flip="none" rotWithShape="1">
            <a:gsLst>
              <a:gs pos="0">
                <a:schemeClr val="bg2">
                  <a:lumMod val="75000"/>
                </a:schemeClr>
              </a:gs>
              <a:gs pos="69000">
                <a:schemeClr val="tx2">
                  <a:lumMod val="5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latin typeface="Arial"/>
              <a:cs typeface="Arial"/>
            </a:endParaRPr>
          </a:p>
        </p:txBody>
      </p:sp>
      <p:pic>
        <p:nvPicPr>
          <p:cNvPr id="32" name="Image 31"/>
          <p:cNvPicPr>
            <a:picLocks noChangeAspect="1"/>
          </p:cNvPicPr>
          <p:nvPr userDrawn="1"/>
        </p:nvPicPr>
        <p:blipFill>
          <a:blip r:embed="rId4"/>
          <a:stretch>
            <a:fillRect/>
          </a:stretch>
        </p:blipFill>
        <p:spPr>
          <a:xfrm>
            <a:off x="3348248" y="6478753"/>
            <a:ext cx="834463" cy="273372"/>
          </a:xfrm>
          <a:prstGeom prst="rect">
            <a:avLst/>
          </a:prstGeom>
        </p:spPr>
      </p:pic>
      <p:pic>
        <p:nvPicPr>
          <p:cNvPr id="34" name="Image 33" descr="Logo-euclid-france-H-white-100%.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35678" y="6425856"/>
            <a:ext cx="1216581" cy="371669"/>
          </a:xfrm>
          <a:prstGeom prst="rect">
            <a:avLst/>
          </a:prstGeom>
        </p:spPr>
      </p:pic>
      <p:sp>
        <p:nvSpPr>
          <p:cNvPr id="36" name="ZoneTexte 35"/>
          <p:cNvSpPr txBox="1"/>
          <p:nvPr userDrawn="1"/>
        </p:nvSpPr>
        <p:spPr>
          <a:xfrm>
            <a:off x="8670303" y="6059637"/>
            <a:ext cx="473703" cy="342712"/>
          </a:xfrm>
          <a:prstGeom prst="rect">
            <a:avLst/>
          </a:prstGeom>
          <a:noFill/>
        </p:spPr>
        <p:txBody>
          <a:bodyPr wrap="square" rtlCol="0">
            <a:normAutofit/>
          </a:bodyPr>
          <a:lstStyle/>
          <a:p>
            <a:fld id="{8241E026-191A-D249-ABA0-B13903F33518}" type="slidenum">
              <a:rPr lang="fr-FR" sz="1600">
                <a:solidFill>
                  <a:srgbClr val="1F9BDA"/>
                </a:solidFill>
                <a:latin typeface="Arial"/>
              </a:rPr>
              <a:pPr/>
              <a:t>‹#›</a:t>
            </a:fld>
            <a:endParaRPr lang="fr-FR" sz="1600">
              <a:solidFill>
                <a:srgbClr val="1F9BDA"/>
              </a:solidFill>
              <a:latin typeface="Arial"/>
            </a:endParaRPr>
          </a:p>
        </p:txBody>
      </p:sp>
      <p:cxnSp>
        <p:nvCxnSpPr>
          <p:cNvPr id="37" name="Connecteur droit 36"/>
          <p:cNvCxnSpPr/>
          <p:nvPr userDrawn="1"/>
        </p:nvCxnSpPr>
        <p:spPr>
          <a:xfrm>
            <a:off x="7429071" y="6194130"/>
            <a:ext cx="0" cy="128815"/>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8" name="ZoneTexte 37"/>
          <p:cNvSpPr txBox="1"/>
          <p:nvPr userDrawn="1"/>
        </p:nvSpPr>
        <p:spPr>
          <a:xfrm>
            <a:off x="2907264" y="6133725"/>
            <a:ext cx="4481664" cy="342712"/>
          </a:xfrm>
          <a:prstGeom prst="rect">
            <a:avLst/>
          </a:prstGeom>
          <a:noFill/>
        </p:spPr>
        <p:txBody>
          <a:bodyPr wrap="square" rtlCol="0">
            <a:normAutofit/>
          </a:bodyPr>
          <a:lstStyle/>
          <a:p>
            <a:pPr algn="r"/>
            <a:r>
              <a:rPr lang="fr-FR" sz="900" smtClean="0">
                <a:solidFill>
                  <a:schemeClr val="bg2">
                    <a:lumMod val="75000"/>
                  </a:schemeClr>
                </a:solidFill>
                <a:latin typeface="Arial"/>
              </a:rPr>
              <a:t>Rodolphe Clédassou • DSO / SC</a:t>
            </a:r>
          </a:p>
        </p:txBody>
      </p:sp>
      <p:cxnSp>
        <p:nvCxnSpPr>
          <p:cNvPr id="39" name="Connecteur droit 38"/>
          <p:cNvCxnSpPr/>
          <p:nvPr userDrawn="1"/>
        </p:nvCxnSpPr>
        <p:spPr>
          <a:xfrm>
            <a:off x="8570148" y="6194130"/>
            <a:ext cx="0" cy="128815"/>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0" name="ZoneTexte 39"/>
          <p:cNvSpPr txBox="1"/>
          <p:nvPr userDrawn="1"/>
        </p:nvSpPr>
        <p:spPr>
          <a:xfrm>
            <a:off x="7471840" y="6133725"/>
            <a:ext cx="1056767" cy="342712"/>
          </a:xfrm>
          <a:prstGeom prst="rect">
            <a:avLst/>
          </a:prstGeom>
          <a:noFill/>
        </p:spPr>
        <p:txBody>
          <a:bodyPr wrap="square" rtlCol="0">
            <a:normAutofit/>
          </a:bodyPr>
          <a:lstStyle/>
          <a:p>
            <a:pPr algn="ctr"/>
            <a:r>
              <a:rPr lang="fr-FR" sz="900">
                <a:solidFill>
                  <a:srgbClr val="1F9BDA"/>
                </a:solidFill>
                <a:latin typeface="Arial"/>
              </a:rPr>
              <a:t>Janvier 2018</a:t>
            </a:r>
          </a:p>
        </p:txBody>
      </p:sp>
      <p:pic>
        <p:nvPicPr>
          <p:cNvPr id="17" name="Image 16"/>
          <p:cNvPicPr>
            <a:picLocks noChangeAspect="1"/>
          </p:cNvPicPr>
          <p:nvPr userDrawn="1"/>
        </p:nvPicPr>
        <p:blipFill>
          <a:blip r:embed="rId6"/>
          <a:stretch>
            <a:fillRect/>
          </a:stretch>
        </p:blipFill>
        <p:spPr>
          <a:xfrm>
            <a:off x="7950200" y="6472432"/>
            <a:ext cx="855133" cy="251242"/>
          </a:xfrm>
          <a:prstGeom prst="rect">
            <a:avLst/>
          </a:prstGeom>
        </p:spPr>
      </p:pic>
    </p:spTree>
    <p:extLst>
      <p:ext uri="{BB962C8B-B14F-4D97-AF65-F5344CB8AC3E}">
        <p14:creationId xmlns:p14="http://schemas.microsoft.com/office/powerpoint/2010/main" val="2951237722"/>
      </p:ext>
    </p:extLst>
  </p:cSld>
  <p:clrMap bg1="lt1" tx1="dk1" bg2="lt2" tx2="dk2" accent1="accent1" accent2="accent2" accent3="accent3" accent4="accent4" accent5="accent5" accent6="accent6" hlink="hlink" folHlink="folHlink"/>
  <p:sldLayoutIdLst>
    <p:sldLayoutId id="2147483652" r:id="rId1"/>
    <p:sldLayoutId id="2147483665" r:id="rId2"/>
  </p:sldLayoutIdLst>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hf hdr="0"/>
  <p:txStyles>
    <p:titleStyle>
      <a:lvl1pPr indent="180000" algn="r" defTabSz="457200" rtl="0" eaLnBrk="1" latinLnBrk="0" hangingPunct="1">
        <a:spcBef>
          <a:spcPct val="0"/>
        </a:spcBef>
        <a:buNone/>
        <a:defRPr lang="fr-FR" sz="1600" b="1" i="0" kern="9400">
          <a:solidFill>
            <a:schemeClr val="bg1"/>
          </a:solidFill>
          <a:latin typeface="Arial"/>
          <a:ea typeface="+mj-ea"/>
          <a:cs typeface="Arial"/>
        </a:defRPr>
      </a:lvl1pPr>
    </p:titleStyle>
    <p:bodyStyle>
      <a:lvl1pPr marL="0" indent="216000" algn="l" defTabSz="457200" rtl="0" eaLnBrk="1" latinLnBrk="0" hangingPunct="1">
        <a:lnSpc>
          <a:spcPct val="85000"/>
        </a:lnSpc>
        <a:spcBef>
          <a:spcPts val="600"/>
        </a:spcBef>
        <a:buSzPct val="107000"/>
        <a:buFontTx/>
        <a:buBlip>
          <a:blip r:embed="rId7"/>
        </a:buBlip>
        <a:defRPr sz="2000" b="1" kern="1200">
          <a:solidFill>
            <a:schemeClr val="tx1">
              <a:lumMod val="65000"/>
              <a:lumOff val="35000"/>
            </a:schemeClr>
          </a:solidFill>
          <a:latin typeface="Arial"/>
          <a:ea typeface="+mn-ea"/>
          <a:cs typeface="+mn-cs"/>
        </a:defRPr>
      </a:lvl1pPr>
      <a:lvl2pPr marL="0" indent="-285750" algn="l" defTabSz="457200" rtl="0" eaLnBrk="1" latinLnBrk="0" hangingPunct="1">
        <a:lnSpc>
          <a:spcPct val="98000"/>
        </a:lnSpc>
        <a:spcBef>
          <a:spcPts val="0"/>
        </a:spcBef>
        <a:spcAft>
          <a:spcPts val="0"/>
        </a:spcAft>
        <a:buSzPct val="96000"/>
        <a:buFont typeface="Lucida Grande"/>
        <a:buChar char="▶"/>
        <a:defRPr sz="1500" b="1" i="0" kern="1200">
          <a:solidFill>
            <a:schemeClr val="bg2">
              <a:lumMod val="75000"/>
            </a:schemeClr>
          </a:solidFill>
          <a:latin typeface="Arial"/>
          <a:ea typeface="+mn-ea"/>
          <a:cs typeface="+mn-cs"/>
        </a:defRPr>
      </a:lvl2pPr>
      <a:lvl3pPr marL="0" indent="176400" algn="l" defTabSz="457200" rtl="0" eaLnBrk="1" latinLnBrk="0" hangingPunct="1">
        <a:lnSpc>
          <a:spcPct val="100000"/>
        </a:lnSpc>
        <a:spcBef>
          <a:spcPts val="400"/>
        </a:spcBef>
        <a:spcAft>
          <a:spcPts val="0"/>
        </a:spcAft>
        <a:buSzPct val="100000"/>
        <a:buFontTx/>
        <a:buBlip>
          <a:blip r:embed="rId7"/>
        </a:buBlip>
        <a:defRPr sz="1200" b="1" i="0" kern="0" cap="none" spc="310" baseline="0">
          <a:solidFill>
            <a:schemeClr val="tx1"/>
          </a:solidFill>
          <a:latin typeface="Arial"/>
          <a:ea typeface="+mn-ea"/>
          <a:cs typeface="Arial"/>
        </a:defRPr>
      </a:lvl3pPr>
      <a:lvl4pPr marL="0" indent="0" algn="l" defTabSz="457200" rtl="0" eaLnBrk="1" latinLnBrk="0" hangingPunct="1">
        <a:lnSpc>
          <a:spcPct val="100000"/>
        </a:lnSpc>
        <a:spcBef>
          <a:spcPct val="20000"/>
        </a:spcBef>
        <a:buSzPct val="100000"/>
        <a:buFontTx/>
        <a:buNone/>
        <a:defRPr sz="1200" b="0" i="0" kern="1200" baseline="0">
          <a:solidFill>
            <a:schemeClr val="tx1"/>
          </a:solidFill>
          <a:latin typeface="Arial"/>
          <a:ea typeface="+mn-ea"/>
          <a:cs typeface="+mn-cs"/>
        </a:defRPr>
      </a:lvl4pPr>
      <a:lvl5pPr marL="0" indent="0" algn="l" defTabSz="457200" rtl="0" eaLnBrk="1" latinLnBrk="0" hangingPunct="1">
        <a:lnSpc>
          <a:spcPct val="100000"/>
        </a:lnSpc>
        <a:spcBef>
          <a:spcPct val="20000"/>
        </a:spcBef>
        <a:buSzPct val="91000"/>
        <a:buFontTx/>
        <a:buNone/>
        <a:defRPr sz="1400" kern="1200">
          <a:solidFill>
            <a:schemeClr val="tx1"/>
          </a:solidFill>
          <a:latin typeface="Arial"/>
          <a:ea typeface="+mn-ea"/>
          <a:cs typeface="+mn-cs"/>
        </a:defRPr>
      </a:lvl5pPr>
      <a:lvl6pPr marL="0" indent="0" algn="l" defTabSz="457200" rtl="0" eaLnBrk="1" latinLnBrk="0" hangingPunct="1">
        <a:lnSpc>
          <a:spcPct val="100000"/>
        </a:lnSpc>
        <a:spcBef>
          <a:spcPct val="20000"/>
        </a:spcBef>
        <a:buFontTx/>
        <a:buNone/>
        <a:defRPr sz="1300" kern="1200" baseline="0">
          <a:solidFill>
            <a:schemeClr val="tx1"/>
          </a:solidFill>
          <a:latin typeface="Arial"/>
          <a:ea typeface="+mn-ea"/>
          <a:cs typeface="+mn-cs"/>
        </a:defRPr>
      </a:lvl6pPr>
      <a:lvl7pPr marL="0" indent="0" algn="l" defTabSz="457200" rtl="0" eaLnBrk="1" latinLnBrk="0" hangingPunct="1">
        <a:lnSpc>
          <a:spcPct val="100000"/>
        </a:lnSpc>
        <a:spcBef>
          <a:spcPct val="20000"/>
        </a:spcBef>
        <a:buFontTx/>
        <a:buNone/>
        <a:defRPr sz="1200" kern="1200">
          <a:solidFill>
            <a:schemeClr val="tx1"/>
          </a:solidFill>
          <a:latin typeface="Arial"/>
          <a:ea typeface="+mn-ea"/>
          <a:cs typeface="+mn-cs"/>
        </a:defRPr>
      </a:lvl7pPr>
      <a:lvl8pPr marL="0" indent="0" algn="l" defTabSz="457200" rtl="0" eaLnBrk="1" latinLnBrk="0" hangingPunct="1">
        <a:lnSpc>
          <a:spcPct val="100000"/>
        </a:lnSpc>
        <a:spcBef>
          <a:spcPct val="20000"/>
        </a:spcBef>
        <a:buFontTx/>
        <a:buNone/>
        <a:defRPr sz="1050" u="none" kern="1200" baseline="0">
          <a:solidFill>
            <a:schemeClr val="tx1"/>
          </a:solidFill>
          <a:latin typeface="Arial"/>
          <a:ea typeface="+mn-ea"/>
          <a:cs typeface="+mn-cs"/>
        </a:defRPr>
      </a:lvl8pPr>
      <a:lvl9pPr marL="0" indent="0" algn="l" defTabSz="457200" rtl="0" eaLnBrk="1" latinLnBrk="0" hangingPunct="1">
        <a:lnSpc>
          <a:spcPct val="100000"/>
        </a:lnSpc>
        <a:spcBef>
          <a:spcPct val="20000"/>
        </a:spcBef>
        <a:buFontTx/>
        <a:buNone/>
        <a:defRPr sz="900" b="1" i="1" kern="1200">
          <a:solidFill>
            <a:schemeClr val="tx1"/>
          </a:solidFill>
          <a:latin typeface="Arial"/>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4" name="Image 3" descr="aa.psd"/>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97" y="2498"/>
            <a:ext cx="9139003" cy="6855502"/>
          </a:xfrm>
          <a:prstGeom prst="rect">
            <a:avLst/>
          </a:prstGeom>
        </p:spPr>
      </p:pic>
      <p:sp>
        <p:nvSpPr>
          <p:cNvPr id="7" name="Rogner un rectangle à un seul coin 6"/>
          <p:cNvSpPr/>
          <p:nvPr userDrawn="1"/>
        </p:nvSpPr>
        <p:spPr>
          <a:xfrm>
            <a:off x="0" y="6340155"/>
            <a:ext cx="2966864" cy="517847"/>
          </a:xfrm>
          <a:prstGeom prst="snip1Rect">
            <a:avLst/>
          </a:prstGeom>
          <a:solidFill>
            <a:schemeClr val="tx1">
              <a:alpha val="3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latin typeface="Arial"/>
              <a:cs typeface="Arial"/>
            </a:endParaRPr>
          </a:p>
        </p:txBody>
      </p:sp>
      <p:sp>
        <p:nvSpPr>
          <p:cNvPr id="9" name="Rogner un rectangle à un seul coin 8"/>
          <p:cNvSpPr/>
          <p:nvPr userDrawn="1"/>
        </p:nvSpPr>
        <p:spPr>
          <a:xfrm flipH="1">
            <a:off x="3033728" y="6340155"/>
            <a:ext cx="6110277" cy="517847"/>
          </a:xfrm>
          <a:prstGeom prst="snip1Rect">
            <a:avLst/>
          </a:prstGeom>
          <a:solidFill>
            <a:schemeClr val="tx1">
              <a:alpha val="3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latin typeface="Arial"/>
              <a:cs typeface="Arial"/>
            </a:endParaRPr>
          </a:p>
        </p:txBody>
      </p:sp>
      <p:pic>
        <p:nvPicPr>
          <p:cNvPr id="10" name="Image 9"/>
          <p:cNvPicPr>
            <a:picLocks noChangeAspect="1"/>
          </p:cNvPicPr>
          <p:nvPr userDrawn="1"/>
        </p:nvPicPr>
        <p:blipFill>
          <a:blip r:embed="rId5"/>
          <a:stretch>
            <a:fillRect/>
          </a:stretch>
        </p:blipFill>
        <p:spPr>
          <a:xfrm>
            <a:off x="3348248" y="6448513"/>
            <a:ext cx="834463" cy="273372"/>
          </a:xfrm>
          <a:prstGeom prst="rect">
            <a:avLst/>
          </a:prstGeom>
        </p:spPr>
      </p:pic>
      <p:pic>
        <p:nvPicPr>
          <p:cNvPr id="11" name="Image 10" descr="Logo-euclid-france-H-white-100%.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35678" y="6395616"/>
            <a:ext cx="1216581" cy="371669"/>
          </a:xfrm>
          <a:prstGeom prst="rect">
            <a:avLst/>
          </a:prstGeom>
        </p:spPr>
      </p:pic>
      <p:sp>
        <p:nvSpPr>
          <p:cNvPr id="15" name="ZoneTexte 14"/>
          <p:cNvSpPr txBox="1"/>
          <p:nvPr userDrawn="1"/>
        </p:nvSpPr>
        <p:spPr>
          <a:xfrm>
            <a:off x="8670303" y="6029397"/>
            <a:ext cx="473703" cy="342712"/>
          </a:xfrm>
          <a:prstGeom prst="rect">
            <a:avLst/>
          </a:prstGeom>
          <a:noFill/>
        </p:spPr>
        <p:txBody>
          <a:bodyPr wrap="square" rtlCol="0">
            <a:normAutofit/>
          </a:bodyPr>
          <a:lstStyle/>
          <a:p>
            <a:fld id="{8241E026-191A-D249-ABA0-B13903F33518}" type="slidenum">
              <a:rPr lang="fr-FR" sz="1600">
                <a:solidFill>
                  <a:srgbClr val="FFFFFF"/>
                </a:solidFill>
                <a:latin typeface="Arial"/>
              </a:rPr>
              <a:pPr/>
              <a:t>‹#›</a:t>
            </a:fld>
            <a:endParaRPr lang="fr-FR" sz="1600">
              <a:solidFill>
                <a:srgbClr val="FFFFFF"/>
              </a:solidFill>
              <a:latin typeface="Arial"/>
            </a:endParaRPr>
          </a:p>
        </p:txBody>
      </p:sp>
      <p:cxnSp>
        <p:nvCxnSpPr>
          <p:cNvPr id="16" name="Connecteur droit 15"/>
          <p:cNvCxnSpPr/>
          <p:nvPr userDrawn="1"/>
        </p:nvCxnSpPr>
        <p:spPr>
          <a:xfrm>
            <a:off x="7429071" y="6163890"/>
            <a:ext cx="0" cy="1288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ZoneTexte 12"/>
          <p:cNvSpPr txBox="1"/>
          <p:nvPr userDrawn="1"/>
        </p:nvSpPr>
        <p:spPr>
          <a:xfrm>
            <a:off x="2907264" y="6103485"/>
            <a:ext cx="4481664" cy="342712"/>
          </a:xfrm>
          <a:prstGeom prst="rect">
            <a:avLst/>
          </a:prstGeom>
          <a:noFill/>
        </p:spPr>
        <p:txBody>
          <a:bodyPr wrap="square" rtlCol="0">
            <a:normAutofit/>
          </a:bodyPr>
          <a:lstStyle/>
          <a:p>
            <a:pPr algn="r"/>
            <a:r>
              <a:rPr lang="fr-FR" sz="900" smtClean="0">
                <a:solidFill>
                  <a:schemeClr val="bg1"/>
                </a:solidFill>
                <a:latin typeface="Arial"/>
              </a:rPr>
              <a:t>Rodolphe Clédassou • DSO / SC</a:t>
            </a:r>
          </a:p>
        </p:txBody>
      </p:sp>
      <p:cxnSp>
        <p:nvCxnSpPr>
          <p:cNvPr id="26" name="Connecteur droit 25"/>
          <p:cNvCxnSpPr/>
          <p:nvPr userDrawn="1"/>
        </p:nvCxnSpPr>
        <p:spPr>
          <a:xfrm>
            <a:off x="8570148" y="6163890"/>
            <a:ext cx="0" cy="1288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ZoneTexte 27"/>
          <p:cNvSpPr txBox="1"/>
          <p:nvPr userDrawn="1"/>
        </p:nvSpPr>
        <p:spPr>
          <a:xfrm>
            <a:off x="7471840" y="6103485"/>
            <a:ext cx="1056767" cy="342712"/>
          </a:xfrm>
          <a:prstGeom prst="rect">
            <a:avLst/>
          </a:prstGeom>
          <a:noFill/>
        </p:spPr>
        <p:txBody>
          <a:bodyPr wrap="square" rtlCol="0">
            <a:normAutofit/>
          </a:bodyPr>
          <a:lstStyle/>
          <a:p>
            <a:pPr algn="ctr"/>
            <a:r>
              <a:rPr lang="fr-FR" sz="900">
                <a:solidFill>
                  <a:schemeClr val="bg1"/>
                </a:solidFill>
                <a:latin typeface="Arial"/>
              </a:rPr>
              <a:t>Janvier 2018</a:t>
            </a:r>
          </a:p>
        </p:txBody>
      </p:sp>
      <p:pic>
        <p:nvPicPr>
          <p:cNvPr id="14" name="Image 13"/>
          <p:cNvPicPr>
            <a:picLocks noChangeAspect="1"/>
          </p:cNvPicPr>
          <p:nvPr userDrawn="1"/>
        </p:nvPicPr>
        <p:blipFill>
          <a:blip r:embed="rId7"/>
          <a:stretch>
            <a:fillRect/>
          </a:stretch>
        </p:blipFill>
        <p:spPr>
          <a:xfrm>
            <a:off x="7950200" y="6472432"/>
            <a:ext cx="855133" cy="251242"/>
          </a:xfrm>
          <a:prstGeom prst="rect">
            <a:avLst/>
          </a:prstGeom>
        </p:spPr>
      </p:pic>
    </p:spTree>
    <p:extLst>
      <p:ext uri="{BB962C8B-B14F-4D97-AF65-F5344CB8AC3E}">
        <p14:creationId xmlns:p14="http://schemas.microsoft.com/office/powerpoint/2010/main" val="1217161747"/>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hf hdr="0"/>
  <p:txStyles>
    <p:titleStyle>
      <a:lvl1pPr algn="ctr" defTabSz="457200" rtl="0" eaLnBrk="1" latinLnBrk="0" hangingPunct="1">
        <a:spcBef>
          <a:spcPct val="0"/>
        </a:spcBef>
        <a:buNone/>
        <a:defRPr sz="3200" kern="1200">
          <a:solidFill>
            <a:srgbClr val="FEBE09"/>
          </a:solidFill>
          <a:latin typeface="+mj-lt"/>
          <a:ea typeface="+mj-ea"/>
          <a:cs typeface="+mj-cs"/>
        </a:defRPr>
      </a:lvl1pPr>
    </p:titleStyle>
    <p:bodyStyle>
      <a:lvl1pPr marL="0" indent="0" algn="l" defTabSz="457200" rtl="0" eaLnBrk="1" latinLnBrk="0" hangingPunct="1">
        <a:lnSpc>
          <a:spcPct val="114000"/>
        </a:lnSpc>
        <a:spcBef>
          <a:spcPct val="20000"/>
        </a:spcBef>
        <a:buFontTx/>
        <a:buNone/>
        <a:defRPr sz="2800" kern="1200">
          <a:solidFill>
            <a:srgbClr val="FEBE09"/>
          </a:solidFill>
          <a:latin typeface="+mn-lt"/>
          <a:ea typeface="+mn-ea"/>
          <a:cs typeface="+mn-cs"/>
        </a:defRPr>
      </a:lvl1pPr>
      <a:lvl2pPr marL="0" indent="0" algn="l" defTabSz="457200" rtl="0" eaLnBrk="1" latinLnBrk="0" hangingPunct="1">
        <a:lnSpc>
          <a:spcPct val="114000"/>
        </a:lnSpc>
        <a:spcBef>
          <a:spcPct val="20000"/>
        </a:spcBef>
        <a:buFontTx/>
        <a:buNone/>
        <a:defRPr sz="2200" kern="1200">
          <a:solidFill>
            <a:schemeClr val="accent6"/>
          </a:solidFill>
          <a:latin typeface="+mn-lt"/>
          <a:ea typeface="+mn-ea"/>
          <a:cs typeface="+mn-cs"/>
        </a:defRPr>
      </a:lvl2pPr>
      <a:lvl3pPr marL="0" indent="0" algn="l" defTabSz="457200" rtl="0" eaLnBrk="1" latinLnBrk="0" hangingPunct="1">
        <a:lnSpc>
          <a:spcPct val="114000"/>
        </a:lnSpc>
        <a:spcBef>
          <a:spcPct val="20000"/>
        </a:spcBef>
        <a:buFontTx/>
        <a:buNone/>
        <a:defRPr sz="1900" kern="1200">
          <a:solidFill>
            <a:schemeClr val="bg1"/>
          </a:solidFill>
          <a:latin typeface="+mn-lt"/>
          <a:ea typeface="+mn-ea"/>
          <a:cs typeface="+mn-cs"/>
        </a:defRPr>
      </a:lvl3pPr>
      <a:lvl4pPr marL="0" indent="0" algn="l" defTabSz="457200" rtl="0" eaLnBrk="1" latinLnBrk="0" hangingPunct="1">
        <a:lnSpc>
          <a:spcPct val="114000"/>
        </a:lnSpc>
        <a:spcBef>
          <a:spcPct val="20000"/>
        </a:spcBef>
        <a:buFontTx/>
        <a:buNone/>
        <a:defRPr sz="1700" kern="1200">
          <a:solidFill>
            <a:schemeClr val="bg1"/>
          </a:solidFill>
          <a:latin typeface="+mn-lt"/>
          <a:ea typeface="+mn-ea"/>
          <a:cs typeface="+mn-cs"/>
        </a:defRPr>
      </a:lvl4pPr>
      <a:lvl5pPr marL="0" indent="0" algn="l" defTabSz="457200" rtl="0" eaLnBrk="1" latinLnBrk="0" hangingPunct="1">
        <a:lnSpc>
          <a:spcPct val="114000"/>
        </a:lnSpc>
        <a:spcBef>
          <a:spcPct val="20000"/>
        </a:spcBef>
        <a:buFontTx/>
        <a:buNone/>
        <a:defRPr sz="15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8" name="Image 7" descr="aa.ps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97" y="2498"/>
            <a:ext cx="9139003" cy="6855502"/>
          </a:xfrm>
          <a:prstGeom prst="rect">
            <a:avLst/>
          </a:prstGeom>
        </p:spPr>
      </p:pic>
      <p:sp>
        <p:nvSpPr>
          <p:cNvPr id="7" name="Rogner un rectangle à un seul coin 6"/>
          <p:cNvSpPr/>
          <p:nvPr userDrawn="1"/>
        </p:nvSpPr>
        <p:spPr>
          <a:xfrm>
            <a:off x="0" y="6340155"/>
            <a:ext cx="2966864" cy="517847"/>
          </a:xfrm>
          <a:prstGeom prst="snip1Rect">
            <a:avLst/>
          </a:prstGeom>
          <a:solidFill>
            <a:schemeClr val="tx1">
              <a:alpha val="3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latin typeface="Arial"/>
              <a:cs typeface="Arial"/>
            </a:endParaRPr>
          </a:p>
        </p:txBody>
      </p:sp>
      <p:sp>
        <p:nvSpPr>
          <p:cNvPr id="9" name="Rogner un rectangle à un seul coin 8"/>
          <p:cNvSpPr/>
          <p:nvPr userDrawn="1"/>
        </p:nvSpPr>
        <p:spPr>
          <a:xfrm flipH="1">
            <a:off x="3033728" y="6340155"/>
            <a:ext cx="6110277" cy="517847"/>
          </a:xfrm>
          <a:prstGeom prst="snip1Rect">
            <a:avLst/>
          </a:prstGeom>
          <a:solidFill>
            <a:schemeClr val="tx1">
              <a:alpha val="3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latin typeface="Arial"/>
              <a:cs typeface="Arial"/>
            </a:endParaRPr>
          </a:p>
        </p:txBody>
      </p:sp>
      <p:pic>
        <p:nvPicPr>
          <p:cNvPr id="10" name="Image 9"/>
          <p:cNvPicPr>
            <a:picLocks noChangeAspect="1"/>
          </p:cNvPicPr>
          <p:nvPr userDrawn="1"/>
        </p:nvPicPr>
        <p:blipFill>
          <a:blip r:embed="rId4"/>
          <a:stretch>
            <a:fillRect/>
          </a:stretch>
        </p:blipFill>
        <p:spPr>
          <a:xfrm>
            <a:off x="3348248" y="6448513"/>
            <a:ext cx="834463" cy="273372"/>
          </a:xfrm>
          <a:prstGeom prst="rect">
            <a:avLst/>
          </a:prstGeom>
        </p:spPr>
      </p:pic>
      <p:pic>
        <p:nvPicPr>
          <p:cNvPr id="11" name="Image 10" descr="Logo-euclid-france-H-white-100%.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35678" y="6395616"/>
            <a:ext cx="1216581" cy="371669"/>
          </a:xfrm>
          <a:prstGeom prst="rect">
            <a:avLst/>
          </a:prstGeom>
        </p:spPr>
      </p:pic>
      <p:pic>
        <p:nvPicPr>
          <p:cNvPr id="12" name="Image 11"/>
          <p:cNvPicPr>
            <a:picLocks noChangeAspect="1"/>
          </p:cNvPicPr>
          <p:nvPr userDrawn="1"/>
        </p:nvPicPr>
        <p:blipFill>
          <a:blip r:embed="rId6"/>
          <a:stretch>
            <a:fillRect/>
          </a:stretch>
        </p:blipFill>
        <p:spPr>
          <a:xfrm>
            <a:off x="7942811" y="6428735"/>
            <a:ext cx="880270" cy="258904"/>
          </a:xfrm>
          <a:prstGeom prst="rect">
            <a:avLst/>
          </a:prstGeom>
        </p:spPr>
      </p:pic>
    </p:spTree>
    <p:extLst>
      <p:ext uri="{BB962C8B-B14F-4D97-AF65-F5344CB8AC3E}">
        <p14:creationId xmlns:p14="http://schemas.microsoft.com/office/powerpoint/2010/main" val="3706697304"/>
      </p:ext>
    </p:extLst>
  </p:cSld>
  <p:clrMap bg1="lt1" tx1="dk1" bg2="lt2" tx2="dk2" accent1="accent1" accent2="accent2" accent3="accent3" accent4="accent4" accent5="accent5" accent6="accent6" hlink="hlink" folHlink="folHlink"/>
  <p:sldLayoutIdLst>
    <p:sldLayoutId id="2147483664" r:id="rId1"/>
  </p:sldLayoutIdLst>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hf hdr="0"/>
  <p:txStyles>
    <p:titleStyle>
      <a:lvl1pPr algn="ctr" defTabSz="457200" rtl="0" eaLnBrk="1" latinLnBrk="0" hangingPunct="1">
        <a:spcBef>
          <a:spcPct val="0"/>
        </a:spcBef>
        <a:buNone/>
        <a:defRPr sz="3200" kern="1200">
          <a:solidFill>
            <a:srgbClr val="FEBE09"/>
          </a:solidFill>
          <a:latin typeface="+mj-lt"/>
          <a:ea typeface="+mj-ea"/>
          <a:cs typeface="+mj-cs"/>
        </a:defRPr>
      </a:lvl1pPr>
    </p:titleStyle>
    <p:bodyStyle>
      <a:lvl1pPr marL="0" indent="0" algn="l" defTabSz="457200" rtl="0" eaLnBrk="1" latinLnBrk="0" hangingPunct="1">
        <a:lnSpc>
          <a:spcPct val="114000"/>
        </a:lnSpc>
        <a:spcBef>
          <a:spcPct val="20000"/>
        </a:spcBef>
        <a:buFontTx/>
        <a:buNone/>
        <a:defRPr sz="2800" kern="1200">
          <a:solidFill>
            <a:srgbClr val="FEBE09"/>
          </a:solidFill>
          <a:latin typeface="+mn-lt"/>
          <a:ea typeface="+mn-ea"/>
          <a:cs typeface="+mn-cs"/>
        </a:defRPr>
      </a:lvl1pPr>
      <a:lvl2pPr marL="0" indent="0" algn="l" defTabSz="457200" rtl="0" eaLnBrk="1" latinLnBrk="0" hangingPunct="1">
        <a:lnSpc>
          <a:spcPct val="114000"/>
        </a:lnSpc>
        <a:spcBef>
          <a:spcPct val="20000"/>
        </a:spcBef>
        <a:buFontTx/>
        <a:buNone/>
        <a:defRPr sz="2200" kern="1200">
          <a:solidFill>
            <a:schemeClr val="accent6"/>
          </a:solidFill>
          <a:latin typeface="+mn-lt"/>
          <a:ea typeface="+mn-ea"/>
          <a:cs typeface="+mn-cs"/>
        </a:defRPr>
      </a:lvl2pPr>
      <a:lvl3pPr marL="0" indent="0" algn="l" defTabSz="457200" rtl="0" eaLnBrk="1" latinLnBrk="0" hangingPunct="1">
        <a:lnSpc>
          <a:spcPct val="114000"/>
        </a:lnSpc>
        <a:spcBef>
          <a:spcPct val="20000"/>
        </a:spcBef>
        <a:buFontTx/>
        <a:buNone/>
        <a:defRPr sz="1900" kern="1200">
          <a:solidFill>
            <a:schemeClr val="bg1"/>
          </a:solidFill>
          <a:latin typeface="+mn-lt"/>
          <a:ea typeface="+mn-ea"/>
          <a:cs typeface="+mn-cs"/>
        </a:defRPr>
      </a:lvl3pPr>
      <a:lvl4pPr marL="0" indent="0" algn="l" defTabSz="457200" rtl="0" eaLnBrk="1" latinLnBrk="0" hangingPunct="1">
        <a:lnSpc>
          <a:spcPct val="114000"/>
        </a:lnSpc>
        <a:spcBef>
          <a:spcPct val="20000"/>
        </a:spcBef>
        <a:buFontTx/>
        <a:buNone/>
        <a:defRPr sz="1700" kern="1200">
          <a:solidFill>
            <a:schemeClr val="bg1"/>
          </a:solidFill>
          <a:latin typeface="+mn-lt"/>
          <a:ea typeface="+mn-ea"/>
          <a:cs typeface="+mn-cs"/>
        </a:defRPr>
      </a:lvl4pPr>
      <a:lvl5pPr marL="0" indent="0" algn="l" defTabSz="457200" rtl="0" eaLnBrk="1" latinLnBrk="0" hangingPunct="1">
        <a:lnSpc>
          <a:spcPct val="114000"/>
        </a:lnSpc>
        <a:spcBef>
          <a:spcPct val="20000"/>
        </a:spcBef>
        <a:buFontTx/>
        <a:buNone/>
        <a:defRPr sz="15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B1396E-04F4-CB40-9138-8879E3CC46FB}" type="datetimeFigureOut">
              <a:t>23/01/18</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532183-2B39-0A42-B51C-6BCDD8BEA836}" type="slidenum">
              <a:t>‹#›</a:t>
            </a:fld>
            <a:endParaRPr lang="fr-FR"/>
          </a:p>
        </p:txBody>
      </p:sp>
    </p:spTree>
    <p:extLst>
      <p:ext uri="{BB962C8B-B14F-4D97-AF65-F5344CB8AC3E}">
        <p14:creationId xmlns:p14="http://schemas.microsoft.com/office/powerpoint/2010/main" val="3486842019"/>
      </p:ext>
    </p:extLst>
  </p:cSld>
  <p:clrMap bg1="lt1" tx1="dk1" bg2="lt2" tx2="dk2" accent1="accent1" accent2="accent2" accent3="accent3" accent4="accent4" accent5="accent5" accent6="accent6" hlink="hlink" folHlink="folHlink"/>
  <p:sldLayoutIdLst>
    <p:sldLayoutId id="214748366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 Id="rId3" Type="http://schemas.openxmlformats.org/officeDocument/2006/relationships/image" Target="../media/image11.emf"/></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4.png"/><Relationship Id="rId5" Type="http://schemas.openxmlformats.org/officeDocument/2006/relationships/image" Target="../media/image14.png"/><Relationship Id="rId6"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63.png"/><Relationship Id="rId5" Type="http://schemas.openxmlformats.org/officeDocument/2006/relationships/image" Target="../media/image21.png"/><Relationship Id="rId6"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2.xml.rels><?xml version="1.0" encoding="UTF-8" standalone="yes"?>
<Relationships xmlns="http://schemas.openxmlformats.org/package/2006/relationships"><Relationship Id="rId11" Type="http://schemas.openxmlformats.org/officeDocument/2006/relationships/image" Target="../media/image66.jpeg"/><Relationship Id="rId12" Type="http://schemas.openxmlformats.org/officeDocument/2006/relationships/image" Target="../media/image67.png"/><Relationship Id="rId13" Type="http://schemas.openxmlformats.org/officeDocument/2006/relationships/image" Target="../media/image68.png"/><Relationship Id="rId14" Type="http://schemas.openxmlformats.org/officeDocument/2006/relationships/image" Target="../media/image69.png"/><Relationship Id="rId15" Type="http://schemas.openxmlformats.org/officeDocument/2006/relationships/image" Target="../media/image70.emf"/><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14.png"/><Relationship Id="rId4" Type="http://schemas.openxmlformats.org/officeDocument/2006/relationships/image" Target="../media/image41.png"/><Relationship Id="rId5" Type="http://schemas.openxmlformats.org/officeDocument/2006/relationships/image" Target="../media/image37.png"/><Relationship Id="rId6" Type="http://schemas.openxmlformats.org/officeDocument/2006/relationships/image" Target="../media/image45.png"/><Relationship Id="rId7" Type="http://schemas.openxmlformats.org/officeDocument/2006/relationships/image" Target="../media/image42.jpeg"/><Relationship Id="rId8" Type="http://schemas.openxmlformats.org/officeDocument/2006/relationships/image" Target="../media/image64.png"/><Relationship Id="rId9" Type="http://schemas.openxmlformats.org/officeDocument/2006/relationships/image" Target="../media/image11.emf"/><Relationship Id="rId10" Type="http://schemas.openxmlformats.org/officeDocument/2006/relationships/image" Target="../media/image65.png"/></Relationships>
</file>

<file path=ppt/slides/_rels/slide13.xml.rels><?xml version="1.0" encoding="UTF-8" standalone="yes"?>
<Relationships xmlns="http://schemas.openxmlformats.org/package/2006/relationships"><Relationship Id="rId11" Type="http://schemas.openxmlformats.org/officeDocument/2006/relationships/image" Target="../media/image76.png"/><Relationship Id="rId12" Type="http://schemas.openxmlformats.org/officeDocument/2006/relationships/image" Target="../media/image77.png"/><Relationship Id="rId13" Type="http://schemas.openxmlformats.org/officeDocument/2006/relationships/image" Target="../media/image37.png"/><Relationship Id="rId14" Type="http://schemas.openxmlformats.org/officeDocument/2006/relationships/image" Target="../media/image78.jpg"/><Relationship Id="rId15" Type="http://schemas.openxmlformats.org/officeDocument/2006/relationships/image" Target="../media/image38.jpeg"/><Relationship Id="rId16" Type="http://schemas.openxmlformats.org/officeDocument/2006/relationships/image" Target="../media/image79.png"/><Relationship Id="rId17"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14.png"/><Relationship Id="rId4" Type="http://schemas.openxmlformats.org/officeDocument/2006/relationships/image" Target="../media/image71.emf"/><Relationship Id="rId5" Type="http://schemas.openxmlformats.org/officeDocument/2006/relationships/image" Target="../media/image11.emf"/><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jpeg"/><Relationship Id="rId9" Type="http://schemas.microsoft.com/office/2007/relationships/hdphoto" Target="../media/hdphoto1.wdp"/><Relationship Id="rId10" Type="http://schemas.openxmlformats.org/officeDocument/2006/relationships/image" Target="../media/image75.png"/></Relationships>
</file>

<file path=ppt/slides/_rels/slide14.xml.rels><?xml version="1.0" encoding="UTF-8" standalone="yes"?>
<Relationships xmlns="http://schemas.openxmlformats.org/package/2006/relationships"><Relationship Id="rId11" Type="http://schemas.openxmlformats.org/officeDocument/2006/relationships/image" Target="../media/image87.jpeg"/><Relationship Id="rId12" Type="http://schemas.openxmlformats.org/officeDocument/2006/relationships/image" Target="../media/image88.jpg"/><Relationship Id="rId13" Type="http://schemas.openxmlformats.org/officeDocument/2006/relationships/image" Target="../media/image89.gif"/><Relationship Id="rId14" Type="http://schemas.openxmlformats.org/officeDocument/2006/relationships/image" Target="../media/image90.jpg"/><Relationship Id="rId15" Type="http://schemas.openxmlformats.org/officeDocument/2006/relationships/image" Target="../media/image91.jpg"/><Relationship Id="rId16" Type="http://schemas.openxmlformats.org/officeDocument/2006/relationships/image" Target="../media/image92.png"/><Relationship Id="rId17" Type="http://schemas.openxmlformats.org/officeDocument/2006/relationships/image" Target="../media/image93.png"/><Relationship Id="rId18"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image" Target="../media/image80.png"/><Relationship Id="rId3" Type="http://schemas.openxmlformats.org/officeDocument/2006/relationships/image" Target="../media/image81.png"/><Relationship Id="rId4" Type="http://schemas.openxmlformats.org/officeDocument/2006/relationships/image" Target="../media/image4.png"/><Relationship Id="rId5" Type="http://schemas.openxmlformats.org/officeDocument/2006/relationships/image" Target="../media/image14.png"/><Relationship Id="rId6" Type="http://schemas.openxmlformats.org/officeDocument/2006/relationships/image" Target="../media/image82.jpg"/><Relationship Id="rId7" Type="http://schemas.openxmlformats.org/officeDocument/2006/relationships/image" Target="../media/image83.png"/><Relationship Id="rId8" Type="http://schemas.openxmlformats.org/officeDocument/2006/relationships/image" Target="../media/image84.gif"/><Relationship Id="rId9" Type="http://schemas.openxmlformats.org/officeDocument/2006/relationships/image" Target="../media/image85.png"/><Relationship Id="rId10" Type="http://schemas.openxmlformats.org/officeDocument/2006/relationships/image" Target="../media/image8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4.png"/><Relationship Id="rId3" Type="http://schemas.openxmlformats.org/officeDocument/2006/relationships/image" Target="../media/image11.emf"/></Relationships>
</file>

<file path=ppt/slides/_rels/slide16.xml.rels><?xml version="1.0" encoding="UTF-8" standalone="yes"?>
<Relationships xmlns="http://schemas.openxmlformats.org/package/2006/relationships"><Relationship Id="rId3" Type="http://schemas.openxmlformats.org/officeDocument/2006/relationships/image" Target="../media/image96.emf"/><Relationship Id="rId4" Type="http://schemas.openxmlformats.org/officeDocument/2006/relationships/image" Target="../media/image97.emf"/><Relationship Id="rId5" Type="http://schemas.openxmlformats.org/officeDocument/2006/relationships/image" Target="../media/image98.emf"/><Relationship Id="rId6" Type="http://schemas.openxmlformats.org/officeDocument/2006/relationships/image" Target="../media/image99.emf"/><Relationship Id="rId7" Type="http://schemas.openxmlformats.org/officeDocument/2006/relationships/image" Target="../media/image100.emf"/><Relationship Id="rId8" Type="http://schemas.openxmlformats.org/officeDocument/2006/relationships/image" Target="../media/image101.emf"/><Relationship Id="rId9"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image" Target="../media/image95.emf"/></Relationships>
</file>

<file path=ppt/slides/_rels/slide17.xml.rels><?xml version="1.0" encoding="UTF-8" standalone="yes"?>
<Relationships xmlns="http://schemas.openxmlformats.org/package/2006/relationships"><Relationship Id="rId3" Type="http://schemas.openxmlformats.org/officeDocument/2006/relationships/image" Target="../media/image97.emf"/><Relationship Id="rId4" Type="http://schemas.openxmlformats.org/officeDocument/2006/relationships/image" Target="../media/image98.emf"/><Relationship Id="rId5" Type="http://schemas.openxmlformats.org/officeDocument/2006/relationships/image" Target="../media/image99.emf"/><Relationship Id="rId6" Type="http://schemas.openxmlformats.org/officeDocument/2006/relationships/image" Target="../media/image100.emf"/><Relationship Id="rId7" Type="http://schemas.openxmlformats.org/officeDocument/2006/relationships/image" Target="../media/image102.emf"/><Relationship Id="rId8" Type="http://schemas.openxmlformats.org/officeDocument/2006/relationships/image" Target="../media/image101.emf"/><Relationship Id="rId9"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image" Target="../media/image96.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 Id="rId3" Type="http://schemas.openxmlformats.org/officeDocument/2006/relationships/image" Target="../media/image1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5.jpeg"/><Relationship Id="rId7" Type="http://schemas.openxmlformats.org/officeDocument/2006/relationships/image" Target="../media/image11.emf"/><Relationship Id="rId8" Type="http://schemas.openxmlformats.org/officeDocument/2006/relationships/image" Target="../media/image4.png"/><Relationship Id="rId9"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17.png"/><Relationship Id="rId7"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4.png"/><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19.jpe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png"/><Relationship Id="rId11"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image" Target="../media/image11.emf"/></Relationships>
</file>

<file path=ppt/slides/_rels/slide7.xml.rels><?xml version="1.0" encoding="UTF-8" standalone="yes"?>
<Relationships xmlns="http://schemas.openxmlformats.org/package/2006/relationships"><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jpg"/><Relationship Id="rId5" Type="http://schemas.openxmlformats.org/officeDocument/2006/relationships/image" Target="../media/image27.jpg"/><Relationship Id="rId6" Type="http://schemas.openxmlformats.org/officeDocument/2006/relationships/image" Target="../media/image28.jpg"/><Relationship Id="rId7" Type="http://schemas.openxmlformats.org/officeDocument/2006/relationships/image" Target="../media/image29.jpg"/><Relationship Id="rId8" Type="http://schemas.openxmlformats.org/officeDocument/2006/relationships/image" Target="../media/image30.jpg"/><Relationship Id="rId9" Type="http://schemas.openxmlformats.org/officeDocument/2006/relationships/image" Target="../media/image31.jpeg"/><Relationship Id="rId10" Type="http://schemas.openxmlformats.org/officeDocument/2006/relationships/image" Target="../media/image32.png"/></Relationships>
</file>

<file path=ppt/slides/_rels/slide8.xml.rels><?xml version="1.0" encoding="UTF-8" standalone="yes"?>
<Relationships xmlns="http://schemas.openxmlformats.org/package/2006/relationships"><Relationship Id="rId9" Type="http://schemas.openxmlformats.org/officeDocument/2006/relationships/image" Target="../media/image41.png"/><Relationship Id="rId20" Type="http://schemas.openxmlformats.org/officeDocument/2006/relationships/image" Target="../media/image11.emf"/><Relationship Id="rId10" Type="http://schemas.openxmlformats.org/officeDocument/2006/relationships/image" Target="../media/image42.jpeg"/><Relationship Id="rId11" Type="http://schemas.openxmlformats.org/officeDocument/2006/relationships/image" Target="../media/image43.png"/><Relationship Id="rId12" Type="http://schemas.openxmlformats.org/officeDocument/2006/relationships/image" Target="../media/image44.png"/><Relationship Id="rId13" Type="http://schemas.openxmlformats.org/officeDocument/2006/relationships/image" Target="../media/image45.png"/><Relationship Id="rId14" Type="http://schemas.openxmlformats.org/officeDocument/2006/relationships/image" Target="../media/image46.png"/><Relationship Id="rId15" Type="http://schemas.openxmlformats.org/officeDocument/2006/relationships/image" Target="../media/image47.png"/><Relationship Id="rId16" Type="http://schemas.openxmlformats.org/officeDocument/2006/relationships/image" Target="../media/image48.png"/><Relationship Id="rId17" Type="http://schemas.openxmlformats.org/officeDocument/2006/relationships/image" Target="../media/image49.png"/><Relationship Id="rId18" Type="http://schemas.openxmlformats.org/officeDocument/2006/relationships/image" Target="../media/image50.emf"/><Relationship Id="rId19"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jpeg"/><Relationship Id="rId7" Type="http://schemas.openxmlformats.org/officeDocument/2006/relationships/image" Target="../media/image39.png"/><Relationship Id="rId8" Type="http://schemas.openxmlformats.org/officeDocument/2006/relationships/image" Target="../media/image40.emf"/></Relationships>
</file>

<file path=ppt/slides/_rels/slide9.xml.rels><?xml version="1.0" encoding="UTF-8" standalone="yes"?>
<Relationships xmlns="http://schemas.openxmlformats.org/package/2006/relationships"><Relationship Id="rId11" Type="http://schemas.openxmlformats.org/officeDocument/2006/relationships/image" Target="../media/image60.png"/><Relationship Id="rId12" Type="http://schemas.openxmlformats.org/officeDocument/2006/relationships/image" Target="../media/image4.png"/><Relationship Id="rId13" Type="http://schemas.openxmlformats.org/officeDocument/2006/relationships/image" Target="../media/image14.png"/><Relationship Id="rId14"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image" Target="../media/image52.emf"/><Relationship Id="rId3" Type="http://schemas.openxmlformats.org/officeDocument/2006/relationships/image" Target="../media/image53.emf"/><Relationship Id="rId4" Type="http://schemas.openxmlformats.org/officeDocument/2006/relationships/image" Target="../media/image54.emf"/><Relationship Id="rId5" Type="http://schemas.openxmlformats.org/officeDocument/2006/relationships/image" Target="../media/image55.emf"/><Relationship Id="rId6" Type="http://schemas.openxmlformats.org/officeDocument/2006/relationships/image" Target="../media/image56.emf"/><Relationship Id="rId7" Type="http://schemas.openxmlformats.org/officeDocument/2006/relationships/image" Target="../media/image57.jpe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Logo-euclid-france-H-white-1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8382" y="1556201"/>
            <a:ext cx="5589306" cy="1707552"/>
          </a:xfrm>
          <a:prstGeom prst="rect">
            <a:avLst/>
          </a:prstGeom>
        </p:spPr>
      </p:pic>
      <p:pic>
        <p:nvPicPr>
          <p:cNvPr id="3" name="Image 2"/>
          <p:cNvPicPr>
            <a:picLocks noChangeAspect="1"/>
          </p:cNvPicPr>
          <p:nvPr/>
        </p:nvPicPr>
        <p:blipFill>
          <a:blip r:embed="rId3"/>
          <a:stretch>
            <a:fillRect/>
          </a:stretch>
        </p:blipFill>
        <p:spPr>
          <a:xfrm rot="19528366">
            <a:off x="6893372" y="2280585"/>
            <a:ext cx="4002126" cy="6312176"/>
          </a:xfrm>
          <a:prstGeom prst="rect">
            <a:avLst/>
          </a:prstGeom>
        </p:spPr>
      </p:pic>
    </p:spTree>
    <p:extLst>
      <p:ext uri="{BB962C8B-B14F-4D97-AF65-F5344CB8AC3E}">
        <p14:creationId xmlns:p14="http://schemas.microsoft.com/office/powerpoint/2010/main" val="350314287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gner un rectangle avec un coin diagonal 45"/>
          <p:cNvSpPr/>
          <p:nvPr/>
        </p:nvSpPr>
        <p:spPr>
          <a:xfrm>
            <a:off x="-1" y="1"/>
            <a:ext cx="3402419" cy="1782584"/>
          </a:xfrm>
          <a:prstGeom prst="snip2DiagRect">
            <a:avLst>
              <a:gd name="adj1" fmla="val 0"/>
              <a:gd name="adj2" fmla="val 8288"/>
            </a:avLst>
          </a:prstGeom>
          <a:gradFill flip="none" rotWithShape="1">
            <a:gsLst>
              <a:gs pos="1000">
                <a:schemeClr val="bg2">
                  <a:lumMod val="75000"/>
                </a:schemeClr>
              </a:gs>
              <a:gs pos="100000">
                <a:schemeClr val="tx2">
                  <a:lumMod val="50000"/>
                </a:schemeClr>
              </a:gs>
            </a:gsLst>
            <a:lin ang="1242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44" name="Arrondir un rectangle avec un coin du même côté 43"/>
          <p:cNvSpPr/>
          <p:nvPr/>
        </p:nvSpPr>
        <p:spPr>
          <a:xfrm rot="16200000">
            <a:off x="5853836" y="1475045"/>
            <a:ext cx="1922395" cy="4657933"/>
          </a:xfrm>
          <a:prstGeom prst="round2SameRect">
            <a:avLst>
              <a:gd name="adj1" fmla="val 50000"/>
              <a:gd name="adj2" fmla="val 0"/>
            </a:avLst>
          </a:prstGeom>
          <a:gradFill flip="none" rotWithShape="1">
            <a:gsLst>
              <a:gs pos="0">
                <a:schemeClr val="bg2">
                  <a:lumMod val="75000"/>
                </a:schemeClr>
              </a:gs>
              <a:gs pos="100000">
                <a:schemeClr val="accent1">
                  <a:lumMod val="75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1" name="Titre 1"/>
          <p:cNvSpPr txBox="1">
            <a:spLocks/>
          </p:cNvSpPr>
          <p:nvPr/>
        </p:nvSpPr>
        <p:spPr>
          <a:xfrm>
            <a:off x="278197" y="0"/>
            <a:ext cx="2866571" cy="1487716"/>
          </a:xfrm>
          <a:prstGeom prst="rect">
            <a:avLst/>
          </a:prstGeom>
        </p:spPr>
        <p:txBody>
          <a:bodyPr anchor="b" anchorCtr="0">
            <a:noAutofit/>
          </a:bodyPr>
          <a:lstStyle>
            <a:lvl1pPr indent="180000" algn="r" defTabSz="457200" rtl="0" eaLnBrk="1" latinLnBrk="0" hangingPunct="1">
              <a:spcBef>
                <a:spcPct val="0"/>
              </a:spcBef>
              <a:buNone/>
              <a:defRPr lang="fr-FR" sz="1600" b="1" i="0" kern="9400">
                <a:solidFill>
                  <a:schemeClr val="bg1"/>
                </a:solidFill>
                <a:latin typeface="Arial"/>
                <a:ea typeface="+mj-ea"/>
                <a:cs typeface="Arial"/>
              </a:defRPr>
            </a:lvl1pPr>
          </a:lstStyle>
          <a:p>
            <a:pPr>
              <a:lnSpc>
                <a:spcPct val="90000"/>
              </a:lnSpc>
            </a:pPr>
            <a:r>
              <a:rPr lang="fr-FR" sz="2000"/>
              <a:t>Satellite et module de service</a:t>
            </a:r>
          </a:p>
        </p:txBody>
      </p:sp>
      <p:sp>
        <p:nvSpPr>
          <p:cNvPr id="12" name="Rectangle 11"/>
          <p:cNvSpPr/>
          <p:nvPr/>
        </p:nvSpPr>
        <p:spPr>
          <a:xfrm>
            <a:off x="3580193" y="592670"/>
            <a:ext cx="5067905" cy="847532"/>
          </a:xfrm>
          <a:prstGeom prst="rect">
            <a:avLst/>
          </a:prstGeom>
          <a:noFill/>
        </p:spPr>
        <p:txBody>
          <a:bodyPr wrap="square">
            <a:noAutofit/>
          </a:bodyPr>
          <a:lstStyle/>
          <a:p>
            <a:pPr>
              <a:lnSpc>
                <a:spcPct val="80000"/>
              </a:lnSpc>
            </a:pPr>
            <a:r>
              <a:rPr lang="fr-FR" sz="1600" b="1">
                <a:solidFill>
                  <a:srgbClr val="5A85B6"/>
                </a:solidFill>
                <a:latin typeface="Arial"/>
                <a:cs typeface="Arial"/>
              </a:rPr>
              <a:t>Attribution mi-2014 de la maitrise d’œuvre du satellite à Thalès Alénia Space (Turin, Italie)</a:t>
            </a:r>
            <a:endParaRPr lang="en-US" sz="1600" b="1">
              <a:solidFill>
                <a:srgbClr val="5A85B6"/>
              </a:solidFill>
              <a:latin typeface="Arial"/>
              <a:cs typeface="Arial"/>
            </a:endParaRPr>
          </a:p>
        </p:txBody>
      </p:sp>
      <p:sp>
        <p:nvSpPr>
          <p:cNvPr id="33" name="Rectangle 32"/>
          <p:cNvSpPr/>
          <p:nvPr/>
        </p:nvSpPr>
        <p:spPr>
          <a:xfrm>
            <a:off x="4862287" y="1124859"/>
            <a:ext cx="3592286" cy="847532"/>
          </a:xfrm>
          <a:prstGeom prst="rect">
            <a:avLst/>
          </a:prstGeom>
          <a:noFill/>
        </p:spPr>
        <p:txBody>
          <a:bodyPr wrap="square">
            <a:noAutofit/>
          </a:bodyPr>
          <a:lstStyle/>
          <a:p>
            <a:pPr>
              <a:lnSpc>
                <a:spcPct val="80000"/>
              </a:lnSpc>
            </a:pPr>
            <a:r>
              <a:rPr lang="fr-FR" sz="1600" b="1">
                <a:solidFill>
                  <a:srgbClr val="FEBC68"/>
                </a:solidFill>
                <a:latin typeface="Arial"/>
                <a:cs typeface="Arial"/>
              </a:rPr>
              <a:t>CDR satellite prévue en 2018</a:t>
            </a:r>
          </a:p>
        </p:txBody>
      </p:sp>
      <p:pic>
        <p:nvPicPr>
          <p:cNvPr id="6" name="Image 5"/>
          <p:cNvPicPr>
            <a:picLocks noChangeAspect="1"/>
          </p:cNvPicPr>
          <p:nvPr/>
        </p:nvPicPr>
        <p:blipFill rotWithShape="1">
          <a:blip r:embed="rId2"/>
          <a:srcRect r="52089"/>
          <a:stretch/>
        </p:blipFill>
        <p:spPr>
          <a:xfrm>
            <a:off x="5196846" y="1735981"/>
            <a:ext cx="2144384" cy="3278408"/>
          </a:xfrm>
          <a:prstGeom prst="rect">
            <a:avLst/>
          </a:prstGeom>
        </p:spPr>
      </p:pic>
      <p:pic>
        <p:nvPicPr>
          <p:cNvPr id="8" name="Image 7"/>
          <p:cNvPicPr>
            <a:picLocks noChangeAspect="1"/>
          </p:cNvPicPr>
          <p:nvPr/>
        </p:nvPicPr>
        <p:blipFill>
          <a:blip r:embed="rId3"/>
          <a:stretch>
            <a:fillRect/>
          </a:stretch>
        </p:blipFill>
        <p:spPr>
          <a:xfrm>
            <a:off x="1049561" y="2155413"/>
            <a:ext cx="3343290" cy="1506589"/>
          </a:xfrm>
          <a:prstGeom prst="rect">
            <a:avLst/>
          </a:prstGeom>
        </p:spPr>
      </p:pic>
      <p:sp>
        <p:nvSpPr>
          <p:cNvPr id="38" name="Rectangle à coins arrondis 37"/>
          <p:cNvSpPr/>
          <p:nvPr/>
        </p:nvSpPr>
        <p:spPr>
          <a:xfrm>
            <a:off x="9414912" y="157208"/>
            <a:ext cx="1060344" cy="2277826"/>
          </a:xfrm>
          <a:prstGeom prst="roundRect">
            <a:avLst/>
          </a:prstGeom>
          <a:noFill/>
          <a:ln w="1905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endParaRPr>
          </a:p>
        </p:txBody>
      </p:sp>
      <p:sp>
        <p:nvSpPr>
          <p:cNvPr id="41" name="ZoneTexte 40"/>
          <p:cNvSpPr txBox="1"/>
          <p:nvPr/>
        </p:nvSpPr>
        <p:spPr>
          <a:xfrm>
            <a:off x="832296" y="4024331"/>
            <a:ext cx="1826602" cy="298145"/>
          </a:xfrm>
          <a:prstGeom prst="rect">
            <a:avLst/>
          </a:prstGeom>
          <a:solidFill>
            <a:schemeClr val="bg2">
              <a:lumMod val="40000"/>
              <a:lumOff val="60000"/>
            </a:schemeClr>
          </a:solidFill>
          <a:ln w="38100">
            <a:noFill/>
          </a:ln>
        </p:spPr>
        <p:txBody>
          <a:bodyPr wrap="square" rtlCol="0" anchor="ctr" anchorCtr="0">
            <a:noAutofit/>
          </a:bodyPr>
          <a:lstStyle/>
          <a:p>
            <a:pPr algn="ctr"/>
            <a:r>
              <a:rPr lang="fr-FR" sz="1200" b="1" i="1" dirty="0">
                <a:solidFill>
                  <a:srgbClr val="5A85B6"/>
                </a:solidFill>
                <a:latin typeface="Arial"/>
                <a:cs typeface="Arial"/>
              </a:rPr>
              <a:t>Fiche Technique</a:t>
            </a:r>
            <a:endParaRPr lang="mr-IN" sz="1200" b="1" i="1" dirty="0">
              <a:solidFill>
                <a:srgbClr val="5A85B6"/>
              </a:solidFill>
              <a:latin typeface="Arial"/>
              <a:cs typeface="Arial"/>
            </a:endParaRPr>
          </a:p>
        </p:txBody>
      </p:sp>
      <p:sp>
        <p:nvSpPr>
          <p:cNvPr id="45" name="Rectangle 44"/>
          <p:cNvSpPr/>
          <p:nvPr/>
        </p:nvSpPr>
        <p:spPr>
          <a:xfrm>
            <a:off x="1342986" y="4392382"/>
            <a:ext cx="7254192" cy="2202016"/>
          </a:xfrm>
          <a:prstGeom prst="rect">
            <a:avLst/>
          </a:prstGeom>
          <a:noFill/>
        </p:spPr>
        <p:txBody>
          <a:bodyPr wrap="square">
            <a:noAutofit/>
          </a:bodyPr>
          <a:lstStyle/>
          <a:p>
            <a:r>
              <a:rPr lang="fr-FR" sz="1050" b="1" dirty="0">
                <a:solidFill>
                  <a:srgbClr val="5A85B6"/>
                </a:solidFill>
                <a:latin typeface="Arial"/>
                <a:cs typeface="Arial"/>
              </a:rPr>
              <a:t>Masse : 2160 kg avec adaptateur</a:t>
            </a:r>
          </a:p>
          <a:p>
            <a:r>
              <a:rPr lang="fr-FR" sz="1050" b="1" dirty="0">
                <a:solidFill>
                  <a:srgbClr val="5A85B6"/>
                </a:solidFill>
                <a:latin typeface="Arial"/>
                <a:cs typeface="Arial"/>
              </a:rPr>
              <a:t>Puissance entre 1800 W et 2400 W</a:t>
            </a:r>
          </a:p>
          <a:p>
            <a:r>
              <a:rPr lang="fr-FR" sz="1050" b="1" dirty="0">
                <a:solidFill>
                  <a:srgbClr val="5A85B6"/>
                </a:solidFill>
                <a:latin typeface="Arial"/>
                <a:cs typeface="Arial"/>
              </a:rPr>
              <a:t>Propulsion hydrazine (~140 kg)</a:t>
            </a:r>
          </a:p>
          <a:p>
            <a:r>
              <a:rPr lang="fr-FR" sz="1050" b="1" dirty="0">
                <a:solidFill>
                  <a:srgbClr val="5A85B6"/>
                </a:solidFill>
                <a:latin typeface="Arial"/>
                <a:cs typeface="Arial"/>
              </a:rPr>
              <a:t>Pare soleil en fibre de carbone (CFRP)</a:t>
            </a:r>
          </a:p>
          <a:p>
            <a:r>
              <a:rPr lang="fr-FR" sz="1050" b="1" dirty="0">
                <a:solidFill>
                  <a:srgbClr val="5A85B6"/>
                </a:solidFill>
                <a:latin typeface="Arial"/>
                <a:cs typeface="Arial"/>
              </a:rPr>
              <a:t>Mémoire de masse de 4 To (3 jours de données scientifiques)</a:t>
            </a:r>
          </a:p>
          <a:p>
            <a:r>
              <a:rPr lang="fr-FR" sz="1050" b="1" dirty="0">
                <a:solidFill>
                  <a:srgbClr val="5A85B6"/>
                </a:solidFill>
                <a:latin typeface="Arial"/>
                <a:cs typeface="Arial"/>
              </a:rPr>
              <a:t>Communication en bande K par une antenne HGA de 70 cm à deux degrés de liberté (74 Mbits/s)</a:t>
            </a:r>
          </a:p>
          <a:p>
            <a:r>
              <a:rPr lang="fr-FR" sz="1050" b="1" dirty="0">
                <a:solidFill>
                  <a:srgbClr val="5A85B6"/>
                </a:solidFill>
                <a:latin typeface="Arial"/>
                <a:cs typeface="Arial"/>
              </a:rPr>
              <a:t>Fine Guidance </a:t>
            </a:r>
            <a:r>
              <a:rPr lang="fr-FR" sz="1050" b="1" dirty="0" err="1">
                <a:solidFill>
                  <a:srgbClr val="5A85B6"/>
                </a:solidFill>
                <a:latin typeface="Arial"/>
                <a:cs typeface="Arial"/>
              </a:rPr>
              <a:t>Sensor</a:t>
            </a:r>
            <a:endParaRPr lang="fr-FR" sz="1050" b="1" dirty="0">
              <a:solidFill>
                <a:srgbClr val="5A85B6"/>
              </a:solidFill>
              <a:latin typeface="Arial"/>
              <a:cs typeface="Arial"/>
            </a:endParaRPr>
          </a:p>
          <a:p>
            <a:r>
              <a:rPr lang="fr-FR" sz="1050" b="1" dirty="0">
                <a:solidFill>
                  <a:srgbClr val="5A85B6"/>
                </a:solidFill>
                <a:latin typeface="Arial"/>
                <a:cs typeface="Arial"/>
              </a:rPr>
              <a:t>Gaz froid : pointage relatif à 75 mas sur </a:t>
            </a:r>
            <a:r>
              <a:rPr lang="fr-FR" sz="1050" b="1" dirty="0" smtClean="0">
                <a:solidFill>
                  <a:srgbClr val="5A85B6"/>
                </a:solidFill>
                <a:latin typeface="Arial"/>
                <a:cs typeface="Arial"/>
              </a:rPr>
              <a:t>700 s </a:t>
            </a:r>
            <a:r>
              <a:rPr lang="fr-FR" sz="1050" b="1" dirty="0">
                <a:solidFill>
                  <a:srgbClr val="5A85B6"/>
                </a:solidFill>
                <a:latin typeface="Arial"/>
                <a:cs typeface="Arial"/>
              </a:rPr>
              <a:t>et absolu à 7,5 </a:t>
            </a:r>
            <a:r>
              <a:rPr lang="fr-FR" sz="1050" b="1" dirty="0" err="1">
                <a:solidFill>
                  <a:srgbClr val="5A85B6"/>
                </a:solidFill>
                <a:latin typeface="Arial"/>
                <a:cs typeface="Arial"/>
              </a:rPr>
              <a:t>arcsec</a:t>
            </a:r>
            <a:endParaRPr lang="fr-FR" sz="1050" b="1" dirty="0">
              <a:solidFill>
                <a:srgbClr val="5A85B6"/>
              </a:solidFill>
              <a:latin typeface="Arial"/>
              <a:cs typeface="Arial"/>
            </a:endParaRPr>
          </a:p>
        </p:txBody>
      </p:sp>
      <p:sp>
        <p:nvSpPr>
          <p:cNvPr id="47" name="Triangle isocèle 46"/>
          <p:cNvSpPr/>
          <p:nvPr/>
        </p:nvSpPr>
        <p:spPr>
          <a:xfrm rot="9536655">
            <a:off x="2877432" y="1694701"/>
            <a:ext cx="209561" cy="477152"/>
          </a:xfrm>
          <a:prstGeom prst="triangl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fr-FR">
              <a:ln>
                <a:solidFill>
                  <a:schemeClr val="bg1"/>
                </a:solidFill>
              </a:ln>
              <a:latin typeface="Arial"/>
            </a:endParaRPr>
          </a:p>
        </p:txBody>
      </p:sp>
      <p:sp>
        <p:nvSpPr>
          <p:cNvPr id="16" name="Espace réservé du texte 2"/>
          <p:cNvSpPr txBox="1">
            <a:spLocks/>
          </p:cNvSpPr>
          <p:nvPr/>
        </p:nvSpPr>
        <p:spPr>
          <a:xfrm>
            <a:off x="9337969" y="752621"/>
            <a:ext cx="2284810" cy="5597132"/>
          </a:xfrm>
          <a:prstGeom prst="rect">
            <a:avLst/>
          </a:prstGeom>
        </p:spPr>
        <p:txBody>
          <a:bodyPr vert="horz" lIns="91440" tIns="45720" rIns="91440" bIns="45720" rtlCol="0">
            <a:noAutofit/>
          </a:bodyPr>
          <a:lstStyle>
            <a:lvl1pPr marL="0" indent="216000" algn="l" defTabSz="457200" rtl="0" eaLnBrk="1" latinLnBrk="0" hangingPunct="1">
              <a:lnSpc>
                <a:spcPct val="85000"/>
              </a:lnSpc>
              <a:spcBef>
                <a:spcPts val="600"/>
              </a:spcBef>
              <a:buSzPct val="107000"/>
              <a:buFontTx/>
              <a:buBlip>
                <a:blip r:embed="rId4"/>
              </a:buBlip>
              <a:defRPr sz="2000" b="1" kern="1200">
                <a:solidFill>
                  <a:schemeClr val="tx1">
                    <a:lumMod val="65000"/>
                    <a:lumOff val="35000"/>
                  </a:schemeClr>
                </a:solidFill>
                <a:latin typeface="+mn-lt"/>
                <a:ea typeface="+mn-ea"/>
                <a:cs typeface="+mn-cs"/>
              </a:defRPr>
            </a:lvl1pPr>
            <a:lvl2pPr marL="0" indent="-285750" algn="l" defTabSz="457200" rtl="0" eaLnBrk="1" latinLnBrk="0" hangingPunct="1">
              <a:lnSpc>
                <a:spcPct val="98000"/>
              </a:lnSpc>
              <a:spcBef>
                <a:spcPts val="0"/>
              </a:spcBef>
              <a:spcAft>
                <a:spcPts val="0"/>
              </a:spcAft>
              <a:buSzPct val="96000"/>
              <a:buFont typeface="Lucida Grande"/>
              <a:buChar char="▶"/>
              <a:defRPr sz="1500" b="1" i="0" kern="1200">
                <a:solidFill>
                  <a:srgbClr val="A73F86"/>
                </a:solidFill>
                <a:latin typeface="+mn-lt"/>
                <a:ea typeface="+mn-ea"/>
                <a:cs typeface="+mn-cs"/>
              </a:defRPr>
            </a:lvl2pPr>
            <a:lvl3pPr marL="0" indent="176400" algn="l" defTabSz="457200" rtl="0" eaLnBrk="1" latinLnBrk="0" hangingPunct="1">
              <a:lnSpc>
                <a:spcPct val="100000"/>
              </a:lnSpc>
              <a:spcBef>
                <a:spcPts val="400"/>
              </a:spcBef>
              <a:spcAft>
                <a:spcPts val="0"/>
              </a:spcAft>
              <a:buSzPct val="100000"/>
              <a:buFontTx/>
              <a:buBlip>
                <a:blip r:embed="rId4"/>
              </a:buBlip>
              <a:defRPr sz="1200" b="1" i="0" kern="0" cap="none" spc="310" baseline="0">
                <a:solidFill>
                  <a:schemeClr val="tx1"/>
                </a:solidFill>
                <a:latin typeface="Arial"/>
                <a:ea typeface="+mn-ea"/>
                <a:cs typeface="Arial"/>
              </a:defRPr>
            </a:lvl3pPr>
            <a:lvl4pPr marL="0" indent="0" algn="l" defTabSz="457200" rtl="0" eaLnBrk="1" latinLnBrk="0" hangingPunct="1">
              <a:lnSpc>
                <a:spcPct val="100000"/>
              </a:lnSpc>
              <a:spcBef>
                <a:spcPct val="20000"/>
              </a:spcBef>
              <a:buSzPct val="100000"/>
              <a:buFontTx/>
              <a:buNone/>
              <a:defRPr sz="1200" b="0" i="0" kern="1200" baseline="0">
                <a:solidFill>
                  <a:schemeClr val="tx1"/>
                </a:solidFill>
                <a:latin typeface="+mn-lt"/>
                <a:ea typeface="+mn-ea"/>
                <a:cs typeface="+mn-cs"/>
              </a:defRPr>
            </a:lvl4pPr>
            <a:lvl5pPr marL="0" indent="0" algn="l" defTabSz="457200" rtl="0" eaLnBrk="1" latinLnBrk="0" hangingPunct="1">
              <a:lnSpc>
                <a:spcPct val="100000"/>
              </a:lnSpc>
              <a:spcBef>
                <a:spcPct val="20000"/>
              </a:spcBef>
              <a:buSzPct val="91000"/>
              <a:buFontTx/>
              <a:buNone/>
              <a:defRPr sz="1400" kern="1200">
                <a:solidFill>
                  <a:schemeClr val="tx1"/>
                </a:solidFill>
                <a:latin typeface="+mn-lt"/>
                <a:ea typeface="+mn-ea"/>
                <a:cs typeface="+mn-cs"/>
              </a:defRPr>
            </a:lvl5pPr>
            <a:lvl6pPr marL="0" indent="0" algn="l" defTabSz="457200" rtl="0" eaLnBrk="1" latinLnBrk="0" hangingPunct="1">
              <a:lnSpc>
                <a:spcPct val="100000"/>
              </a:lnSpc>
              <a:spcBef>
                <a:spcPct val="20000"/>
              </a:spcBef>
              <a:buFontTx/>
              <a:buNone/>
              <a:defRPr sz="1300" kern="1200" baseline="0">
                <a:solidFill>
                  <a:schemeClr val="tx1"/>
                </a:solidFill>
                <a:latin typeface="+mn-lt"/>
                <a:ea typeface="+mn-ea"/>
                <a:cs typeface="+mn-cs"/>
              </a:defRPr>
            </a:lvl6pPr>
            <a:lvl7pPr marL="0" indent="0" algn="l" defTabSz="457200" rtl="0" eaLnBrk="1" latinLnBrk="0" hangingPunct="1">
              <a:lnSpc>
                <a:spcPct val="100000"/>
              </a:lnSpc>
              <a:spcBef>
                <a:spcPct val="20000"/>
              </a:spcBef>
              <a:buFontTx/>
              <a:buNone/>
              <a:defRPr sz="1200" kern="1200">
                <a:solidFill>
                  <a:schemeClr val="tx1"/>
                </a:solidFill>
                <a:latin typeface="+mn-lt"/>
                <a:ea typeface="+mn-ea"/>
                <a:cs typeface="+mn-cs"/>
              </a:defRPr>
            </a:lvl7pPr>
            <a:lvl8pPr marL="0" indent="0" algn="l" defTabSz="457200" rtl="0" eaLnBrk="1" latinLnBrk="0" hangingPunct="1">
              <a:lnSpc>
                <a:spcPct val="100000"/>
              </a:lnSpc>
              <a:spcBef>
                <a:spcPct val="20000"/>
              </a:spcBef>
              <a:buFontTx/>
              <a:buNone/>
              <a:defRPr sz="1050" u="none" kern="1200" baseline="0">
                <a:solidFill>
                  <a:schemeClr val="tx1"/>
                </a:solidFill>
                <a:latin typeface="+mn-lt"/>
                <a:ea typeface="+mn-ea"/>
                <a:cs typeface="+mn-cs"/>
              </a:defRPr>
            </a:lvl8pPr>
            <a:lvl9pPr marL="0" indent="0" algn="l" defTabSz="457200" rtl="0" eaLnBrk="1" latinLnBrk="0" hangingPunct="1">
              <a:lnSpc>
                <a:spcPct val="100000"/>
              </a:lnSpc>
              <a:spcBef>
                <a:spcPct val="20000"/>
              </a:spcBef>
              <a:buFontTx/>
              <a:buNone/>
              <a:defRPr sz="900" b="1" i="1" kern="1200">
                <a:solidFill>
                  <a:schemeClr val="tx1"/>
                </a:solidFill>
                <a:latin typeface="+mn-lt"/>
                <a:ea typeface="+mn-ea"/>
                <a:cs typeface="+mn-cs"/>
              </a:defRPr>
            </a:lvl9pPr>
          </a:lstStyle>
          <a:p>
            <a:pPr indent="0" algn="r">
              <a:lnSpc>
                <a:spcPct val="90000"/>
              </a:lnSpc>
              <a:buNone/>
            </a:pPr>
            <a:r>
              <a:rPr lang="fr-FR" sz="1100" kern="9400">
                <a:solidFill>
                  <a:schemeClr val="bg1"/>
                </a:solidFill>
                <a:latin typeface="Arial"/>
                <a:ea typeface="+mj-ea"/>
                <a:cs typeface="Arial"/>
              </a:rPr>
              <a:t>La mission </a:t>
            </a:r>
            <a:br>
              <a:rPr lang="fr-FR" sz="1100" kern="9400">
                <a:solidFill>
                  <a:schemeClr val="bg1"/>
                </a:solidFill>
                <a:latin typeface="Arial"/>
                <a:ea typeface="+mj-ea"/>
                <a:cs typeface="Arial"/>
              </a:rPr>
            </a:br>
            <a:r>
              <a:rPr lang="fr-FR" sz="1100" kern="9400">
                <a:solidFill>
                  <a:schemeClr val="bg1"/>
                </a:solidFill>
                <a:latin typeface="Arial"/>
                <a:ea typeface="+mj-ea"/>
                <a:cs typeface="Arial"/>
              </a:rPr>
              <a:t>Euclid</a:t>
            </a:r>
            <a:endParaRPr lang="fr-FR" sz="1800" b="0">
              <a:solidFill>
                <a:srgbClr val="000000"/>
              </a:solidFill>
            </a:endParaRPr>
          </a:p>
          <a:p>
            <a:pPr algn="r">
              <a:lnSpc>
                <a:spcPct val="80000"/>
              </a:lnSpc>
            </a:pPr>
            <a:r>
              <a:rPr lang="fr-FR" kern="9400">
                <a:solidFill>
                  <a:schemeClr val="bg1"/>
                </a:solidFill>
                <a:latin typeface="Arial"/>
                <a:ea typeface="+mj-ea"/>
                <a:cs typeface="Arial"/>
              </a:rPr>
              <a:t>l’invisible</a:t>
            </a:r>
            <a:br>
              <a:rPr lang="fr-FR" kern="9400">
                <a:solidFill>
                  <a:schemeClr val="bg1"/>
                </a:solidFill>
                <a:latin typeface="Arial"/>
                <a:ea typeface="+mj-ea"/>
                <a:cs typeface="Arial"/>
              </a:rPr>
            </a:br>
            <a:r>
              <a:rPr lang="fr-FR" kern="9400">
                <a:solidFill>
                  <a:schemeClr val="bg1"/>
                </a:solidFill>
                <a:latin typeface="Arial"/>
                <a:ea typeface="+mj-ea"/>
                <a:cs typeface="Arial"/>
              </a:rPr>
              <a:t>et autre </a:t>
            </a:r>
          </a:p>
          <a:p>
            <a:pPr indent="0">
              <a:lnSpc>
                <a:spcPct val="90000"/>
              </a:lnSpc>
              <a:buClr>
                <a:schemeClr val="accent4">
                  <a:lumMod val="40000"/>
                  <a:lumOff val="60000"/>
                </a:schemeClr>
              </a:buClr>
              <a:buSzPct val="192000"/>
              <a:buNone/>
            </a:pPr>
            <a:r>
              <a:rPr lang="fr-FR" sz="1800">
                <a:solidFill>
                  <a:schemeClr val="bg2">
                    <a:lumMod val="75000"/>
                  </a:schemeClr>
                </a:solidFill>
                <a:latin typeface="Arial"/>
                <a:cs typeface="Arial"/>
              </a:rPr>
              <a:t>L'univers à 70% </a:t>
            </a:r>
            <a:br>
              <a:rPr lang="fr-FR" sz="1800">
                <a:solidFill>
                  <a:schemeClr val="bg2">
                    <a:lumMod val="75000"/>
                  </a:schemeClr>
                </a:solidFill>
                <a:latin typeface="Arial"/>
                <a:cs typeface="Arial"/>
              </a:rPr>
            </a:br>
            <a:r>
              <a:rPr lang="fr-FR" sz="1800">
                <a:solidFill>
                  <a:schemeClr val="bg2">
                    <a:lumMod val="75000"/>
                  </a:schemeClr>
                </a:solidFill>
                <a:latin typeface="Arial"/>
                <a:cs typeface="Arial"/>
              </a:rPr>
              <a:t>d’une énergie inconnue,</a:t>
            </a:r>
            <a:endParaRPr lang="fr-FR" sz="1200" b="0">
              <a:latin typeface="Arial"/>
              <a:cs typeface="Arial"/>
            </a:endParaRPr>
          </a:p>
          <a:p>
            <a:pPr indent="0">
              <a:lnSpc>
                <a:spcPct val="90000"/>
              </a:lnSpc>
              <a:buClr>
                <a:schemeClr val="accent4">
                  <a:lumMod val="40000"/>
                  <a:lumOff val="60000"/>
                </a:schemeClr>
              </a:buClr>
              <a:buSzPct val="192000"/>
              <a:buNone/>
            </a:pPr>
            <a:r>
              <a:rPr lang="fr-FR" sz="1200" b="0">
                <a:latin typeface="Arial"/>
                <a:cs typeface="Arial"/>
              </a:rPr>
              <a:t>En 1929 Edwin Hubble </a:t>
            </a:r>
            <a:br>
              <a:rPr lang="fr-FR" sz="1200" b="0">
                <a:latin typeface="Arial"/>
                <a:cs typeface="Arial"/>
              </a:rPr>
            </a:br>
            <a:r>
              <a:rPr lang="fr-FR" sz="1200" b="0">
                <a:latin typeface="Arial"/>
                <a:cs typeface="Arial"/>
              </a:rPr>
              <a:t>En 1998 est découverte</a:t>
            </a:r>
          </a:p>
          <a:p>
            <a:pPr indent="0">
              <a:lnSpc>
                <a:spcPct val="90000"/>
              </a:lnSpc>
              <a:buClr>
                <a:schemeClr val="accent4">
                  <a:lumMod val="40000"/>
                  <a:lumOff val="60000"/>
                </a:schemeClr>
              </a:buClr>
              <a:buSzPct val="192000"/>
              <a:buNone/>
            </a:pPr>
            <a:r>
              <a:rPr lang="fr-FR" sz="1600">
                <a:latin typeface="Arial"/>
                <a:cs typeface="Arial"/>
              </a:rPr>
              <a:t>Pour quelle raison ?	</a:t>
            </a:r>
          </a:p>
          <a:p>
            <a:pPr indent="0">
              <a:lnSpc>
                <a:spcPct val="90000"/>
              </a:lnSpc>
              <a:buClr>
                <a:schemeClr val="accent4">
                  <a:lumMod val="40000"/>
                  <a:lumOff val="60000"/>
                </a:schemeClr>
              </a:buClr>
              <a:buSzPct val="192000"/>
              <a:buNone/>
            </a:pPr>
            <a:r>
              <a:rPr lang="fr-FR" sz="1200" b="0">
                <a:latin typeface="Arial"/>
                <a:cs typeface="Arial"/>
              </a:rPr>
              <a:t>Une énergie inconnue</a:t>
            </a:r>
            <a:br>
              <a:rPr lang="fr-FR" sz="1200" b="0">
                <a:latin typeface="Arial"/>
                <a:cs typeface="Arial"/>
              </a:rPr>
            </a:br>
            <a:r>
              <a:rPr lang="fr-FR" sz="1200" b="0">
                <a:latin typeface="Arial"/>
                <a:cs typeface="Arial"/>
              </a:rPr>
              <a:t>en serait-elle la cause ? </a:t>
            </a:r>
            <a:br>
              <a:rPr lang="fr-FR" sz="1200" b="0">
                <a:latin typeface="Arial"/>
                <a:cs typeface="Arial"/>
              </a:rPr>
            </a:br>
            <a:r>
              <a:rPr lang="fr-FR" sz="1500">
                <a:latin typeface="Arial"/>
                <a:cs typeface="Arial"/>
              </a:rPr>
              <a:t>Pour expliquer cette </a:t>
            </a:r>
            <a:br>
              <a:rPr lang="fr-FR" sz="1500">
                <a:latin typeface="Arial"/>
                <a:cs typeface="Arial"/>
              </a:rPr>
            </a:br>
            <a:r>
              <a:rPr lang="fr-FR" sz="1500">
                <a:latin typeface="Arial"/>
                <a:cs typeface="Arial"/>
              </a:rPr>
              <a:t>accélération, plusieurs </a:t>
            </a:r>
            <a:br>
              <a:rPr lang="fr-FR" sz="1500">
                <a:latin typeface="Arial"/>
                <a:cs typeface="Arial"/>
              </a:rPr>
            </a:br>
            <a:r>
              <a:rPr lang="fr-FR" sz="1500">
                <a:latin typeface="Arial"/>
                <a:cs typeface="Arial"/>
              </a:rPr>
              <a:t>hypothèses furent élaborées :</a:t>
            </a:r>
          </a:p>
          <a:p>
            <a:pPr>
              <a:lnSpc>
                <a:spcPct val="90000"/>
              </a:lnSpc>
              <a:buClr>
                <a:schemeClr val="accent4">
                  <a:lumMod val="40000"/>
                  <a:lumOff val="60000"/>
                </a:schemeClr>
              </a:buClr>
              <a:buSzPct val="192000"/>
              <a:buFont typeface="Arial"/>
              <a:buChar char="•"/>
            </a:pPr>
            <a:r>
              <a:rPr lang="fr-FR" sz="1200" b="0">
                <a:latin typeface="Arial"/>
                <a:cs typeface="Arial"/>
              </a:rPr>
              <a:t>Notre univers  ne serait</a:t>
            </a:r>
          </a:p>
          <a:p>
            <a:pPr>
              <a:lnSpc>
                <a:spcPct val="90000"/>
              </a:lnSpc>
              <a:buClr>
                <a:schemeClr val="accent4">
                  <a:lumMod val="40000"/>
                  <a:lumOff val="60000"/>
                </a:schemeClr>
              </a:buClr>
              <a:buSzPct val="192000"/>
              <a:buFont typeface="Arial"/>
              <a:buChar char="•"/>
            </a:pPr>
            <a:r>
              <a:rPr lang="fr-FR" sz="1200" b="0">
                <a:latin typeface="Arial"/>
                <a:cs typeface="Arial"/>
              </a:rPr>
              <a:t>Les lois de la.</a:t>
            </a:r>
          </a:p>
          <a:p>
            <a:pPr>
              <a:lnSpc>
                <a:spcPct val="90000"/>
              </a:lnSpc>
              <a:buClr>
                <a:schemeClr val="accent4">
                  <a:lumMod val="40000"/>
                  <a:lumOff val="60000"/>
                </a:schemeClr>
              </a:buClr>
              <a:buSzPct val="192000"/>
              <a:buFont typeface="Arial"/>
              <a:buChar char="•"/>
            </a:pPr>
            <a:r>
              <a:rPr lang="fr-FR" sz="1200" b="0">
                <a:latin typeface="Arial"/>
                <a:cs typeface="Arial"/>
              </a:rPr>
              <a:t>Existerait-il une</a:t>
            </a:r>
          </a:p>
          <a:p>
            <a:pPr indent="0" algn="ctr">
              <a:lnSpc>
                <a:spcPct val="90000"/>
              </a:lnSpc>
              <a:buClr>
                <a:schemeClr val="accent4">
                  <a:lumMod val="40000"/>
                  <a:lumOff val="60000"/>
                </a:schemeClr>
              </a:buClr>
              <a:buSzPct val="192000"/>
              <a:buNone/>
            </a:pPr>
            <a:r>
              <a:rPr lang="fr-FR" sz="1400" b="0">
                <a:latin typeface="Arial"/>
                <a:cs typeface="Arial"/>
              </a:rPr>
              <a:t>Le modèle cosmologique qui prévaut actuellement chez les scientifiques</a:t>
            </a:r>
          </a:p>
          <a:p>
            <a:pPr indent="0">
              <a:lnSpc>
                <a:spcPct val="90000"/>
              </a:lnSpc>
              <a:buClr>
                <a:schemeClr val="accent4">
                  <a:lumMod val="40000"/>
                  <a:lumOff val="60000"/>
                </a:schemeClr>
              </a:buClr>
              <a:buSzPct val="192000"/>
              <a:buNone/>
            </a:pPr>
            <a:endParaRPr lang="fr-FR" sz="1200" b="0">
              <a:latin typeface="Arial"/>
              <a:cs typeface="Arial"/>
            </a:endParaRPr>
          </a:p>
        </p:txBody>
      </p:sp>
      <p:pic>
        <p:nvPicPr>
          <p:cNvPr id="17" name="Image 16"/>
          <p:cNvPicPr>
            <a:picLocks noChangeAspect="1"/>
          </p:cNvPicPr>
          <p:nvPr/>
        </p:nvPicPr>
        <p:blipFill>
          <a:blip r:embed="rId5"/>
          <a:stretch>
            <a:fillRect/>
          </a:stretch>
        </p:blipFill>
        <p:spPr>
          <a:xfrm>
            <a:off x="9359465" y="5633860"/>
            <a:ext cx="936000" cy="936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pic>
        <p:nvPicPr>
          <p:cNvPr id="15" name="Image 14"/>
          <p:cNvPicPr>
            <a:picLocks noChangeAspect="1"/>
          </p:cNvPicPr>
          <p:nvPr/>
        </p:nvPicPr>
        <p:blipFill>
          <a:blip r:embed="rId6"/>
          <a:stretch>
            <a:fillRect/>
          </a:stretch>
        </p:blipFill>
        <p:spPr>
          <a:xfrm>
            <a:off x="458178" y="4152554"/>
            <a:ext cx="2758895" cy="4351345"/>
          </a:xfrm>
          <a:prstGeom prst="rect">
            <a:avLst/>
          </a:prstGeom>
        </p:spPr>
      </p:pic>
      <p:pic>
        <p:nvPicPr>
          <p:cNvPr id="18" name="Image 17"/>
          <p:cNvPicPr>
            <a:picLocks noChangeAspect="1"/>
          </p:cNvPicPr>
          <p:nvPr/>
        </p:nvPicPr>
        <p:blipFill>
          <a:blip r:embed="rId6"/>
          <a:stretch>
            <a:fillRect/>
          </a:stretch>
        </p:blipFill>
        <p:spPr>
          <a:xfrm rot="11635745">
            <a:off x="6013124" y="-3206962"/>
            <a:ext cx="2758895" cy="4351345"/>
          </a:xfrm>
          <a:prstGeom prst="rect">
            <a:avLst/>
          </a:prstGeom>
        </p:spPr>
      </p:pic>
    </p:spTree>
    <p:extLst>
      <p:ext uri="{BB962C8B-B14F-4D97-AF65-F5344CB8AC3E}">
        <p14:creationId xmlns:p14="http://schemas.microsoft.com/office/powerpoint/2010/main" val="353177380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Arrondir un rectangle avec un coin du même côté 43"/>
          <p:cNvSpPr/>
          <p:nvPr/>
        </p:nvSpPr>
        <p:spPr>
          <a:xfrm rot="16200000">
            <a:off x="7007389" y="2127611"/>
            <a:ext cx="1817539" cy="2455684"/>
          </a:xfrm>
          <a:prstGeom prst="round2SameRect">
            <a:avLst>
              <a:gd name="adj1" fmla="val 50000"/>
              <a:gd name="adj2" fmla="val 0"/>
            </a:avLst>
          </a:prstGeom>
          <a:gradFill flip="none" rotWithShape="1">
            <a:gsLst>
              <a:gs pos="0">
                <a:schemeClr val="bg2">
                  <a:lumMod val="75000"/>
                </a:schemeClr>
              </a:gs>
              <a:gs pos="100000">
                <a:schemeClr val="accent1">
                  <a:lumMod val="75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46" name="Rogner un rectangle avec un coin diagonal 45"/>
          <p:cNvSpPr/>
          <p:nvPr/>
        </p:nvSpPr>
        <p:spPr>
          <a:xfrm>
            <a:off x="-1" y="1"/>
            <a:ext cx="3402419" cy="1782584"/>
          </a:xfrm>
          <a:prstGeom prst="snip2DiagRect">
            <a:avLst>
              <a:gd name="adj1" fmla="val 0"/>
              <a:gd name="adj2" fmla="val 8288"/>
            </a:avLst>
          </a:prstGeom>
          <a:gradFill flip="none" rotWithShape="1">
            <a:gsLst>
              <a:gs pos="1000">
                <a:schemeClr val="bg2">
                  <a:lumMod val="75000"/>
                </a:schemeClr>
              </a:gs>
              <a:gs pos="100000">
                <a:schemeClr val="tx2">
                  <a:lumMod val="50000"/>
                </a:schemeClr>
              </a:gs>
            </a:gsLst>
            <a:lin ang="1242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1" name="Titre 1"/>
          <p:cNvSpPr txBox="1">
            <a:spLocks/>
          </p:cNvSpPr>
          <p:nvPr/>
        </p:nvSpPr>
        <p:spPr>
          <a:xfrm>
            <a:off x="278197" y="0"/>
            <a:ext cx="2866571" cy="1487716"/>
          </a:xfrm>
          <a:prstGeom prst="rect">
            <a:avLst/>
          </a:prstGeom>
        </p:spPr>
        <p:txBody>
          <a:bodyPr anchor="b" anchorCtr="0">
            <a:noAutofit/>
          </a:bodyPr>
          <a:lstStyle>
            <a:lvl1pPr indent="180000" algn="r" defTabSz="457200" rtl="0" eaLnBrk="1" latinLnBrk="0" hangingPunct="1">
              <a:spcBef>
                <a:spcPct val="0"/>
              </a:spcBef>
              <a:buNone/>
              <a:defRPr lang="fr-FR" sz="1600" b="1" i="0" kern="9400">
                <a:solidFill>
                  <a:schemeClr val="bg1"/>
                </a:solidFill>
                <a:latin typeface="Arial"/>
                <a:ea typeface="+mj-ea"/>
                <a:cs typeface="Arial"/>
              </a:defRPr>
            </a:lvl1pPr>
          </a:lstStyle>
          <a:p>
            <a:pPr>
              <a:lnSpc>
                <a:spcPct val="90000"/>
              </a:lnSpc>
            </a:pPr>
            <a:r>
              <a:rPr lang="fr-FR" sz="2000"/>
              <a:t>Module charge utile</a:t>
            </a:r>
          </a:p>
        </p:txBody>
      </p:sp>
      <p:sp>
        <p:nvSpPr>
          <p:cNvPr id="12" name="Rectangle 11"/>
          <p:cNvSpPr/>
          <p:nvPr/>
        </p:nvSpPr>
        <p:spPr>
          <a:xfrm>
            <a:off x="3580193" y="575344"/>
            <a:ext cx="5067905" cy="880737"/>
          </a:xfrm>
          <a:prstGeom prst="rect">
            <a:avLst/>
          </a:prstGeom>
          <a:noFill/>
        </p:spPr>
        <p:txBody>
          <a:bodyPr wrap="square">
            <a:noAutofit/>
          </a:bodyPr>
          <a:lstStyle/>
          <a:p>
            <a:pPr>
              <a:lnSpc>
                <a:spcPct val="80000"/>
              </a:lnSpc>
            </a:pPr>
            <a:r>
              <a:rPr lang="fr-FR" sz="1600" b="1">
                <a:solidFill>
                  <a:srgbClr val="5A85B6"/>
                </a:solidFill>
                <a:latin typeface="Arial"/>
                <a:cs typeface="Arial"/>
              </a:rPr>
              <a:t>Maitrise d’œuvre </a:t>
            </a:r>
            <a:br>
              <a:rPr lang="fr-FR" sz="1600" b="1">
                <a:solidFill>
                  <a:srgbClr val="5A85B6"/>
                </a:solidFill>
                <a:latin typeface="Arial"/>
                <a:cs typeface="Arial"/>
              </a:rPr>
            </a:br>
            <a:r>
              <a:rPr lang="fr-FR" sz="1600" b="1">
                <a:solidFill>
                  <a:srgbClr val="5A85B6"/>
                </a:solidFill>
                <a:latin typeface="Arial"/>
                <a:cs typeface="Arial"/>
              </a:rPr>
              <a:t>Airbus Defense &amp; Space (Toulouse, France)</a:t>
            </a:r>
          </a:p>
        </p:txBody>
      </p:sp>
      <p:sp>
        <p:nvSpPr>
          <p:cNvPr id="38" name="Rectangle à coins arrondis 37"/>
          <p:cNvSpPr/>
          <p:nvPr/>
        </p:nvSpPr>
        <p:spPr>
          <a:xfrm>
            <a:off x="9414912" y="157208"/>
            <a:ext cx="1060344" cy="2277826"/>
          </a:xfrm>
          <a:prstGeom prst="roundRect">
            <a:avLst/>
          </a:prstGeom>
          <a:noFill/>
          <a:ln w="1905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endParaRPr>
          </a:p>
        </p:txBody>
      </p:sp>
      <p:sp>
        <p:nvSpPr>
          <p:cNvPr id="41" name="ZoneTexte 40"/>
          <p:cNvSpPr txBox="1"/>
          <p:nvPr/>
        </p:nvSpPr>
        <p:spPr>
          <a:xfrm>
            <a:off x="867906" y="4287933"/>
            <a:ext cx="1826602" cy="298145"/>
          </a:xfrm>
          <a:prstGeom prst="rect">
            <a:avLst/>
          </a:prstGeom>
          <a:solidFill>
            <a:schemeClr val="bg2">
              <a:lumMod val="40000"/>
              <a:lumOff val="60000"/>
            </a:schemeClr>
          </a:solidFill>
          <a:ln w="38100">
            <a:noFill/>
          </a:ln>
        </p:spPr>
        <p:txBody>
          <a:bodyPr wrap="square" rtlCol="0" anchor="ctr" anchorCtr="0">
            <a:noAutofit/>
          </a:bodyPr>
          <a:lstStyle/>
          <a:p>
            <a:pPr algn="ctr"/>
            <a:r>
              <a:rPr lang="fr-FR" sz="1200" b="1" i="1" dirty="0">
                <a:solidFill>
                  <a:srgbClr val="5A85B6"/>
                </a:solidFill>
                <a:latin typeface="Arial"/>
                <a:cs typeface="Arial"/>
              </a:rPr>
              <a:t>Fiche Technique</a:t>
            </a:r>
            <a:endParaRPr lang="mr-IN" sz="1200" b="1" i="1" dirty="0">
              <a:solidFill>
                <a:srgbClr val="5A85B6"/>
              </a:solidFill>
              <a:latin typeface="Arial"/>
              <a:cs typeface="Arial"/>
            </a:endParaRPr>
          </a:p>
        </p:txBody>
      </p:sp>
      <p:sp>
        <p:nvSpPr>
          <p:cNvPr id="45" name="Rectangle 44"/>
          <p:cNvSpPr/>
          <p:nvPr/>
        </p:nvSpPr>
        <p:spPr>
          <a:xfrm>
            <a:off x="1342985" y="4655984"/>
            <a:ext cx="7351887" cy="2202016"/>
          </a:xfrm>
          <a:prstGeom prst="rect">
            <a:avLst/>
          </a:prstGeom>
          <a:noFill/>
        </p:spPr>
        <p:txBody>
          <a:bodyPr wrap="square">
            <a:noAutofit/>
          </a:bodyPr>
          <a:lstStyle/>
          <a:p>
            <a:pPr>
              <a:lnSpc>
                <a:spcPct val="90000"/>
              </a:lnSpc>
            </a:pPr>
            <a:r>
              <a:rPr lang="fr-FR" sz="1050" b="1">
                <a:solidFill>
                  <a:srgbClr val="5A85B6"/>
                </a:solidFill>
                <a:latin typeface="Arial"/>
                <a:cs typeface="Arial"/>
              </a:rPr>
              <a:t>Masse : 570 kg</a:t>
            </a:r>
          </a:p>
          <a:p>
            <a:pPr>
              <a:lnSpc>
                <a:spcPct val="90000"/>
              </a:lnSpc>
            </a:pPr>
            <a:r>
              <a:rPr lang="fr-FR" sz="1050" b="1">
                <a:solidFill>
                  <a:srgbClr val="5A85B6"/>
                </a:solidFill>
                <a:latin typeface="Arial"/>
                <a:cs typeface="Arial"/>
              </a:rPr>
              <a:t>Structure entièrement en carbure de silicium (SiC)</a:t>
            </a:r>
          </a:p>
          <a:p>
            <a:pPr>
              <a:lnSpc>
                <a:spcPct val="90000"/>
              </a:lnSpc>
            </a:pPr>
            <a:r>
              <a:rPr lang="fr-FR" sz="1050" b="1">
                <a:solidFill>
                  <a:srgbClr val="5A85B6"/>
                </a:solidFill>
                <a:latin typeface="Arial"/>
                <a:cs typeface="Arial"/>
              </a:rPr>
              <a:t>Contrôle thermique passif</a:t>
            </a:r>
          </a:p>
          <a:p>
            <a:pPr>
              <a:lnSpc>
                <a:spcPct val="90000"/>
              </a:lnSpc>
            </a:pPr>
            <a:r>
              <a:rPr lang="fr-FR" sz="1050" b="1">
                <a:solidFill>
                  <a:srgbClr val="5A85B6"/>
                </a:solidFill>
                <a:latin typeface="Arial"/>
                <a:cs typeface="Arial"/>
              </a:rPr>
              <a:t>Korsch fait de 3 miroirs anastigmates et donnant plus de 1 m</a:t>
            </a:r>
            <a:r>
              <a:rPr lang="fr-FR" sz="1050" b="1" baseline="30000">
                <a:solidFill>
                  <a:srgbClr val="5A85B6"/>
                </a:solidFill>
                <a:latin typeface="Arial"/>
                <a:cs typeface="Arial"/>
              </a:rPr>
              <a:t>2</a:t>
            </a:r>
            <a:r>
              <a:rPr lang="fr-FR" sz="1050" b="1">
                <a:solidFill>
                  <a:srgbClr val="5A85B6"/>
                </a:solidFill>
                <a:latin typeface="Arial"/>
                <a:cs typeface="Arial"/>
              </a:rPr>
              <a:t> de surface collectrice</a:t>
            </a:r>
          </a:p>
          <a:p>
            <a:pPr>
              <a:lnSpc>
                <a:spcPct val="90000"/>
              </a:lnSpc>
            </a:pPr>
            <a:r>
              <a:rPr lang="fr-FR" sz="1050" b="1">
                <a:solidFill>
                  <a:srgbClr val="5A85B6"/>
                </a:solidFill>
                <a:latin typeface="Arial"/>
                <a:cs typeface="Arial"/>
              </a:rPr>
              <a:t>Miroir M1 de diamètre 1,2 m</a:t>
            </a:r>
          </a:p>
          <a:p>
            <a:pPr>
              <a:lnSpc>
                <a:spcPct val="90000"/>
              </a:lnSpc>
            </a:pPr>
            <a:r>
              <a:rPr lang="fr-FR" sz="1050" b="1">
                <a:solidFill>
                  <a:srgbClr val="5A85B6"/>
                </a:solidFill>
                <a:latin typeface="Arial"/>
                <a:cs typeface="Arial"/>
              </a:rPr>
              <a:t>Miroir M2 monté sur un mécanisme à 3 DOF pour corrections en vol du foyer</a:t>
            </a:r>
          </a:p>
          <a:p>
            <a:pPr>
              <a:lnSpc>
                <a:spcPct val="90000"/>
              </a:lnSpc>
            </a:pPr>
            <a:r>
              <a:rPr lang="fr-FR" sz="1050" b="1">
                <a:solidFill>
                  <a:srgbClr val="5A85B6"/>
                </a:solidFill>
                <a:latin typeface="Arial"/>
                <a:cs typeface="Arial"/>
              </a:rPr>
              <a:t>Champ de 0,5 deg</a:t>
            </a:r>
            <a:r>
              <a:rPr lang="fr-FR" sz="1050" b="1" baseline="30000">
                <a:solidFill>
                  <a:srgbClr val="5A85B6"/>
                </a:solidFill>
                <a:latin typeface="Arial"/>
                <a:cs typeface="Arial"/>
              </a:rPr>
              <a:t>2</a:t>
            </a:r>
          </a:p>
          <a:p>
            <a:pPr>
              <a:lnSpc>
                <a:spcPct val="90000"/>
              </a:lnSpc>
            </a:pPr>
            <a:r>
              <a:rPr lang="fr-FR" sz="1050" b="1">
                <a:solidFill>
                  <a:srgbClr val="5A85B6"/>
                </a:solidFill>
                <a:latin typeface="Arial"/>
                <a:cs typeface="Arial"/>
              </a:rPr>
              <a:t>Séparation des signaux visible et infra-rouge par une lentille dichroïque</a:t>
            </a:r>
          </a:p>
        </p:txBody>
      </p:sp>
      <p:sp>
        <p:nvSpPr>
          <p:cNvPr id="47" name="Triangle isocèle 46"/>
          <p:cNvSpPr/>
          <p:nvPr/>
        </p:nvSpPr>
        <p:spPr>
          <a:xfrm rot="9536655">
            <a:off x="2877432" y="1694701"/>
            <a:ext cx="209561" cy="477152"/>
          </a:xfrm>
          <a:prstGeom prst="triangl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fr-FR">
              <a:ln>
                <a:solidFill>
                  <a:schemeClr val="bg1"/>
                </a:solidFill>
              </a:ln>
              <a:latin typeface="Arial"/>
            </a:endParaRPr>
          </a:p>
        </p:txBody>
      </p:sp>
      <p:sp>
        <p:nvSpPr>
          <p:cNvPr id="33" name="Rectangle 32"/>
          <p:cNvSpPr/>
          <p:nvPr/>
        </p:nvSpPr>
        <p:spPr>
          <a:xfrm>
            <a:off x="4862287" y="1124859"/>
            <a:ext cx="3592286" cy="847532"/>
          </a:xfrm>
          <a:prstGeom prst="rect">
            <a:avLst/>
          </a:prstGeom>
          <a:noFill/>
        </p:spPr>
        <p:txBody>
          <a:bodyPr wrap="square">
            <a:noAutofit/>
          </a:bodyPr>
          <a:lstStyle/>
          <a:p>
            <a:pPr>
              <a:lnSpc>
                <a:spcPct val="80000"/>
              </a:lnSpc>
            </a:pPr>
            <a:r>
              <a:rPr lang="fr-FR" sz="1600" b="1" dirty="0">
                <a:solidFill>
                  <a:srgbClr val="FEBC68"/>
                </a:solidFill>
                <a:latin typeface="Arial"/>
                <a:cs typeface="Arial"/>
              </a:rPr>
              <a:t>CDR passée en octobre 2017</a:t>
            </a:r>
          </a:p>
        </p:txBody>
      </p:sp>
      <p:sp>
        <p:nvSpPr>
          <p:cNvPr id="16" name="Espace réservé du texte 2"/>
          <p:cNvSpPr txBox="1">
            <a:spLocks/>
          </p:cNvSpPr>
          <p:nvPr/>
        </p:nvSpPr>
        <p:spPr>
          <a:xfrm>
            <a:off x="9337969" y="752621"/>
            <a:ext cx="2284810" cy="5597132"/>
          </a:xfrm>
          <a:prstGeom prst="rect">
            <a:avLst/>
          </a:prstGeom>
        </p:spPr>
        <p:txBody>
          <a:bodyPr vert="horz" lIns="91440" tIns="45720" rIns="91440" bIns="45720" rtlCol="0">
            <a:noAutofit/>
          </a:bodyPr>
          <a:lstStyle>
            <a:lvl1pPr marL="0" indent="216000" algn="l" defTabSz="457200" rtl="0" eaLnBrk="1" latinLnBrk="0" hangingPunct="1">
              <a:lnSpc>
                <a:spcPct val="85000"/>
              </a:lnSpc>
              <a:spcBef>
                <a:spcPts val="600"/>
              </a:spcBef>
              <a:buSzPct val="107000"/>
              <a:buFontTx/>
              <a:buBlip>
                <a:blip r:embed="rId2"/>
              </a:buBlip>
              <a:defRPr sz="2000" b="1" kern="1200">
                <a:solidFill>
                  <a:schemeClr val="tx1">
                    <a:lumMod val="65000"/>
                    <a:lumOff val="35000"/>
                  </a:schemeClr>
                </a:solidFill>
                <a:latin typeface="+mn-lt"/>
                <a:ea typeface="+mn-ea"/>
                <a:cs typeface="+mn-cs"/>
              </a:defRPr>
            </a:lvl1pPr>
            <a:lvl2pPr marL="0" indent="-285750" algn="l" defTabSz="457200" rtl="0" eaLnBrk="1" latinLnBrk="0" hangingPunct="1">
              <a:lnSpc>
                <a:spcPct val="98000"/>
              </a:lnSpc>
              <a:spcBef>
                <a:spcPts val="0"/>
              </a:spcBef>
              <a:spcAft>
                <a:spcPts val="0"/>
              </a:spcAft>
              <a:buSzPct val="96000"/>
              <a:buFont typeface="Lucida Grande"/>
              <a:buChar char="▶"/>
              <a:defRPr sz="1500" b="1" i="0" kern="1200">
                <a:solidFill>
                  <a:srgbClr val="A73F86"/>
                </a:solidFill>
                <a:latin typeface="+mn-lt"/>
                <a:ea typeface="+mn-ea"/>
                <a:cs typeface="+mn-cs"/>
              </a:defRPr>
            </a:lvl2pPr>
            <a:lvl3pPr marL="0" indent="176400" algn="l" defTabSz="457200" rtl="0" eaLnBrk="1" latinLnBrk="0" hangingPunct="1">
              <a:lnSpc>
                <a:spcPct val="100000"/>
              </a:lnSpc>
              <a:spcBef>
                <a:spcPts val="400"/>
              </a:spcBef>
              <a:spcAft>
                <a:spcPts val="0"/>
              </a:spcAft>
              <a:buSzPct val="100000"/>
              <a:buFontTx/>
              <a:buBlip>
                <a:blip r:embed="rId2"/>
              </a:buBlip>
              <a:defRPr sz="1200" b="1" i="0" kern="0" cap="none" spc="310" baseline="0">
                <a:solidFill>
                  <a:schemeClr val="tx1"/>
                </a:solidFill>
                <a:latin typeface="Arial"/>
                <a:ea typeface="+mn-ea"/>
                <a:cs typeface="Arial"/>
              </a:defRPr>
            </a:lvl3pPr>
            <a:lvl4pPr marL="0" indent="0" algn="l" defTabSz="457200" rtl="0" eaLnBrk="1" latinLnBrk="0" hangingPunct="1">
              <a:lnSpc>
                <a:spcPct val="100000"/>
              </a:lnSpc>
              <a:spcBef>
                <a:spcPct val="20000"/>
              </a:spcBef>
              <a:buSzPct val="100000"/>
              <a:buFontTx/>
              <a:buNone/>
              <a:defRPr sz="1200" b="0" i="0" kern="1200" baseline="0">
                <a:solidFill>
                  <a:schemeClr val="tx1"/>
                </a:solidFill>
                <a:latin typeface="+mn-lt"/>
                <a:ea typeface="+mn-ea"/>
                <a:cs typeface="+mn-cs"/>
              </a:defRPr>
            </a:lvl4pPr>
            <a:lvl5pPr marL="0" indent="0" algn="l" defTabSz="457200" rtl="0" eaLnBrk="1" latinLnBrk="0" hangingPunct="1">
              <a:lnSpc>
                <a:spcPct val="100000"/>
              </a:lnSpc>
              <a:spcBef>
                <a:spcPct val="20000"/>
              </a:spcBef>
              <a:buSzPct val="91000"/>
              <a:buFontTx/>
              <a:buNone/>
              <a:defRPr sz="1400" kern="1200">
                <a:solidFill>
                  <a:schemeClr val="tx1"/>
                </a:solidFill>
                <a:latin typeface="+mn-lt"/>
                <a:ea typeface="+mn-ea"/>
                <a:cs typeface="+mn-cs"/>
              </a:defRPr>
            </a:lvl5pPr>
            <a:lvl6pPr marL="0" indent="0" algn="l" defTabSz="457200" rtl="0" eaLnBrk="1" latinLnBrk="0" hangingPunct="1">
              <a:lnSpc>
                <a:spcPct val="100000"/>
              </a:lnSpc>
              <a:spcBef>
                <a:spcPct val="20000"/>
              </a:spcBef>
              <a:buFontTx/>
              <a:buNone/>
              <a:defRPr sz="1300" kern="1200" baseline="0">
                <a:solidFill>
                  <a:schemeClr val="tx1"/>
                </a:solidFill>
                <a:latin typeface="+mn-lt"/>
                <a:ea typeface="+mn-ea"/>
                <a:cs typeface="+mn-cs"/>
              </a:defRPr>
            </a:lvl6pPr>
            <a:lvl7pPr marL="0" indent="0" algn="l" defTabSz="457200" rtl="0" eaLnBrk="1" latinLnBrk="0" hangingPunct="1">
              <a:lnSpc>
                <a:spcPct val="100000"/>
              </a:lnSpc>
              <a:spcBef>
                <a:spcPct val="20000"/>
              </a:spcBef>
              <a:buFontTx/>
              <a:buNone/>
              <a:defRPr sz="1200" kern="1200">
                <a:solidFill>
                  <a:schemeClr val="tx1"/>
                </a:solidFill>
                <a:latin typeface="+mn-lt"/>
                <a:ea typeface="+mn-ea"/>
                <a:cs typeface="+mn-cs"/>
              </a:defRPr>
            </a:lvl7pPr>
            <a:lvl8pPr marL="0" indent="0" algn="l" defTabSz="457200" rtl="0" eaLnBrk="1" latinLnBrk="0" hangingPunct="1">
              <a:lnSpc>
                <a:spcPct val="100000"/>
              </a:lnSpc>
              <a:spcBef>
                <a:spcPct val="20000"/>
              </a:spcBef>
              <a:buFontTx/>
              <a:buNone/>
              <a:defRPr sz="1050" u="none" kern="1200" baseline="0">
                <a:solidFill>
                  <a:schemeClr val="tx1"/>
                </a:solidFill>
                <a:latin typeface="+mn-lt"/>
                <a:ea typeface="+mn-ea"/>
                <a:cs typeface="+mn-cs"/>
              </a:defRPr>
            </a:lvl8pPr>
            <a:lvl9pPr marL="0" indent="0" algn="l" defTabSz="457200" rtl="0" eaLnBrk="1" latinLnBrk="0" hangingPunct="1">
              <a:lnSpc>
                <a:spcPct val="100000"/>
              </a:lnSpc>
              <a:spcBef>
                <a:spcPct val="20000"/>
              </a:spcBef>
              <a:buFontTx/>
              <a:buNone/>
              <a:defRPr sz="900" b="1" i="1" kern="1200">
                <a:solidFill>
                  <a:schemeClr val="tx1"/>
                </a:solidFill>
                <a:latin typeface="+mn-lt"/>
                <a:ea typeface="+mn-ea"/>
                <a:cs typeface="+mn-cs"/>
              </a:defRPr>
            </a:lvl9pPr>
          </a:lstStyle>
          <a:p>
            <a:pPr indent="0" algn="r">
              <a:lnSpc>
                <a:spcPct val="90000"/>
              </a:lnSpc>
              <a:buNone/>
            </a:pPr>
            <a:r>
              <a:rPr lang="fr-FR" sz="1100" kern="9400">
                <a:solidFill>
                  <a:schemeClr val="bg1"/>
                </a:solidFill>
                <a:latin typeface="Arial"/>
                <a:ea typeface="+mj-ea"/>
                <a:cs typeface="Arial"/>
              </a:rPr>
              <a:t>La mission </a:t>
            </a:r>
            <a:br>
              <a:rPr lang="fr-FR" sz="1100" kern="9400">
                <a:solidFill>
                  <a:schemeClr val="bg1"/>
                </a:solidFill>
                <a:latin typeface="Arial"/>
                <a:ea typeface="+mj-ea"/>
                <a:cs typeface="Arial"/>
              </a:rPr>
            </a:br>
            <a:r>
              <a:rPr lang="fr-FR" sz="1100" kern="9400">
                <a:solidFill>
                  <a:schemeClr val="bg1"/>
                </a:solidFill>
                <a:latin typeface="Arial"/>
                <a:ea typeface="+mj-ea"/>
                <a:cs typeface="Arial"/>
              </a:rPr>
              <a:t>Euclid</a:t>
            </a:r>
            <a:endParaRPr lang="fr-FR" sz="1800" b="0">
              <a:solidFill>
                <a:srgbClr val="000000"/>
              </a:solidFill>
            </a:endParaRPr>
          </a:p>
          <a:p>
            <a:pPr algn="r">
              <a:lnSpc>
                <a:spcPct val="80000"/>
              </a:lnSpc>
            </a:pPr>
            <a:r>
              <a:rPr lang="fr-FR" kern="9400">
                <a:solidFill>
                  <a:schemeClr val="bg1"/>
                </a:solidFill>
                <a:latin typeface="Arial"/>
                <a:ea typeface="+mj-ea"/>
                <a:cs typeface="Arial"/>
              </a:rPr>
              <a:t>l’invisible</a:t>
            </a:r>
            <a:br>
              <a:rPr lang="fr-FR" kern="9400">
                <a:solidFill>
                  <a:schemeClr val="bg1"/>
                </a:solidFill>
                <a:latin typeface="Arial"/>
                <a:ea typeface="+mj-ea"/>
                <a:cs typeface="Arial"/>
              </a:rPr>
            </a:br>
            <a:r>
              <a:rPr lang="fr-FR" kern="9400">
                <a:solidFill>
                  <a:schemeClr val="bg1"/>
                </a:solidFill>
                <a:latin typeface="Arial"/>
                <a:ea typeface="+mj-ea"/>
                <a:cs typeface="Arial"/>
              </a:rPr>
              <a:t>et autre </a:t>
            </a:r>
          </a:p>
          <a:p>
            <a:pPr indent="0">
              <a:lnSpc>
                <a:spcPct val="90000"/>
              </a:lnSpc>
              <a:buClr>
                <a:schemeClr val="accent4">
                  <a:lumMod val="40000"/>
                  <a:lumOff val="60000"/>
                </a:schemeClr>
              </a:buClr>
              <a:buSzPct val="192000"/>
              <a:buNone/>
            </a:pPr>
            <a:r>
              <a:rPr lang="fr-FR" sz="1800">
                <a:solidFill>
                  <a:schemeClr val="bg2">
                    <a:lumMod val="75000"/>
                  </a:schemeClr>
                </a:solidFill>
                <a:latin typeface="Arial"/>
                <a:cs typeface="Arial"/>
              </a:rPr>
              <a:t>L'univers à 70% </a:t>
            </a:r>
            <a:br>
              <a:rPr lang="fr-FR" sz="1800">
                <a:solidFill>
                  <a:schemeClr val="bg2">
                    <a:lumMod val="75000"/>
                  </a:schemeClr>
                </a:solidFill>
                <a:latin typeface="Arial"/>
                <a:cs typeface="Arial"/>
              </a:rPr>
            </a:br>
            <a:r>
              <a:rPr lang="fr-FR" sz="1800">
                <a:solidFill>
                  <a:schemeClr val="bg2">
                    <a:lumMod val="75000"/>
                  </a:schemeClr>
                </a:solidFill>
                <a:latin typeface="Arial"/>
                <a:cs typeface="Arial"/>
              </a:rPr>
              <a:t>d’une énergie inconnue,</a:t>
            </a:r>
            <a:endParaRPr lang="fr-FR" sz="1200" b="0">
              <a:latin typeface="Arial"/>
              <a:cs typeface="Arial"/>
            </a:endParaRPr>
          </a:p>
          <a:p>
            <a:pPr indent="0">
              <a:lnSpc>
                <a:spcPct val="90000"/>
              </a:lnSpc>
              <a:buClr>
                <a:schemeClr val="accent4">
                  <a:lumMod val="40000"/>
                  <a:lumOff val="60000"/>
                </a:schemeClr>
              </a:buClr>
              <a:buSzPct val="192000"/>
              <a:buNone/>
            </a:pPr>
            <a:r>
              <a:rPr lang="fr-FR" sz="1200" b="0">
                <a:latin typeface="Arial"/>
                <a:cs typeface="Arial"/>
              </a:rPr>
              <a:t>En 1929 Edwin Hubble </a:t>
            </a:r>
            <a:br>
              <a:rPr lang="fr-FR" sz="1200" b="0">
                <a:latin typeface="Arial"/>
                <a:cs typeface="Arial"/>
              </a:rPr>
            </a:br>
            <a:r>
              <a:rPr lang="fr-FR" sz="1200" b="0">
                <a:latin typeface="Arial"/>
                <a:cs typeface="Arial"/>
              </a:rPr>
              <a:t>En 1998 est découverte</a:t>
            </a:r>
          </a:p>
          <a:p>
            <a:pPr indent="0">
              <a:lnSpc>
                <a:spcPct val="90000"/>
              </a:lnSpc>
              <a:buClr>
                <a:schemeClr val="accent4">
                  <a:lumMod val="40000"/>
                  <a:lumOff val="60000"/>
                </a:schemeClr>
              </a:buClr>
              <a:buSzPct val="192000"/>
              <a:buNone/>
            </a:pPr>
            <a:r>
              <a:rPr lang="fr-FR" sz="1600">
                <a:latin typeface="Arial"/>
                <a:cs typeface="Arial"/>
              </a:rPr>
              <a:t>Pour quelle raison ?	</a:t>
            </a:r>
          </a:p>
          <a:p>
            <a:pPr indent="0">
              <a:lnSpc>
                <a:spcPct val="90000"/>
              </a:lnSpc>
              <a:buClr>
                <a:schemeClr val="accent4">
                  <a:lumMod val="40000"/>
                  <a:lumOff val="60000"/>
                </a:schemeClr>
              </a:buClr>
              <a:buSzPct val="192000"/>
              <a:buNone/>
            </a:pPr>
            <a:r>
              <a:rPr lang="fr-FR" sz="1200" b="0">
                <a:latin typeface="Arial"/>
                <a:cs typeface="Arial"/>
              </a:rPr>
              <a:t>Une énergie inconnue</a:t>
            </a:r>
            <a:br>
              <a:rPr lang="fr-FR" sz="1200" b="0">
                <a:latin typeface="Arial"/>
                <a:cs typeface="Arial"/>
              </a:rPr>
            </a:br>
            <a:r>
              <a:rPr lang="fr-FR" sz="1200" b="0">
                <a:latin typeface="Arial"/>
                <a:cs typeface="Arial"/>
              </a:rPr>
              <a:t>en serait-elle la cause ? </a:t>
            </a:r>
            <a:br>
              <a:rPr lang="fr-FR" sz="1200" b="0">
                <a:latin typeface="Arial"/>
                <a:cs typeface="Arial"/>
              </a:rPr>
            </a:br>
            <a:r>
              <a:rPr lang="fr-FR" sz="1500">
                <a:latin typeface="Arial"/>
                <a:cs typeface="Arial"/>
              </a:rPr>
              <a:t>Pour expliquer cette </a:t>
            </a:r>
            <a:br>
              <a:rPr lang="fr-FR" sz="1500">
                <a:latin typeface="Arial"/>
                <a:cs typeface="Arial"/>
              </a:rPr>
            </a:br>
            <a:r>
              <a:rPr lang="fr-FR" sz="1500">
                <a:latin typeface="Arial"/>
                <a:cs typeface="Arial"/>
              </a:rPr>
              <a:t>accélération, plusieurs </a:t>
            </a:r>
            <a:br>
              <a:rPr lang="fr-FR" sz="1500">
                <a:latin typeface="Arial"/>
                <a:cs typeface="Arial"/>
              </a:rPr>
            </a:br>
            <a:r>
              <a:rPr lang="fr-FR" sz="1500">
                <a:latin typeface="Arial"/>
                <a:cs typeface="Arial"/>
              </a:rPr>
              <a:t>hypothèses furent élaborées :</a:t>
            </a:r>
          </a:p>
          <a:p>
            <a:pPr>
              <a:lnSpc>
                <a:spcPct val="90000"/>
              </a:lnSpc>
              <a:buClr>
                <a:schemeClr val="accent4">
                  <a:lumMod val="40000"/>
                  <a:lumOff val="60000"/>
                </a:schemeClr>
              </a:buClr>
              <a:buSzPct val="192000"/>
              <a:buFont typeface="Arial"/>
              <a:buChar char="•"/>
            </a:pPr>
            <a:r>
              <a:rPr lang="fr-FR" sz="1200" b="0">
                <a:latin typeface="Arial"/>
                <a:cs typeface="Arial"/>
              </a:rPr>
              <a:t>Notre univers  ne serait</a:t>
            </a:r>
          </a:p>
          <a:p>
            <a:pPr>
              <a:lnSpc>
                <a:spcPct val="90000"/>
              </a:lnSpc>
              <a:buClr>
                <a:schemeClr val="accent4">
                  <a:lumMod val="40000"/>
                  <a:lumOff val="60000"/>
                </a:schemeClr>
              </a:buClr>
              <a:buSzPct val="192000"/>
              <a:buFont typeface="Arial"/>
              <a:buChar char="•"/>
            </a:pPr>
            <a:r>
              <a:rPr lang="fr-FR" sz="1200" b="0">
                <a:latin typeface="Arial"/>
                <a:cs typeface="Arial"/>
              </a:rPr>
              <a:t>Les lois de la.</a:t>
            </a:r>
          </a:p>
          <a:p>
            <a:pPr>
              <a:lnSpc>
                <a:spcPct val="90000"/>
              </a:lnSpc>
              <a:buClr>
                <a:schemeClr val="accent4">
                  <a:lumMod val="40000"/>
                  <a:lumOff val="60000"/>
                </a:schemeClr>
              </a:buClr>
              <a:buSzPct val="192000"/>
              <a:buFont typeface="Arial"/>
              <a:buChar char="•"/>
            </a:pPr>
            <a:r>
              <a:rPr lang="fr-FR" sz="1200" b="0">
                <a:latin typeface="Arial"/>
                <a:cs typeface="Arial"/>
              </a:rPr>
              <a:t>Existerait-il une</a:t>
            </a:r>
          </a:p>
          <a:p>
            <a:pPr indent="0" algn="ctr">
              <a:lnSpc>
                <a:spcPct val="90000"/>
              </a:lnSpc>
              <a:buClr>
                <a:schemeClr val="accent4">
                  <a:lumMod val="40000"/>
                  <a:lumOff val="60000"/>
                </a:schemeClr>
              </a:buClr>
              <a:buSzPct val="192000"/>
              <a:buNone/>
            </a:pPr>
            <a:r>
              <a:rPr lang="fr-FR" sz="1400" b="0">
                <a:latin typeface="Arial"/>
                <a:cs typeface="Arial"/>
              </a:rPr>
              <a:t>Le modèle cosmologique qui prévaut actuellement chez les scientifiques</a:t>
            </a:r>
          </a:p>
          <a:p>
            <a:pPr indent="0">
              <a:lnSpc>
                <a:spcPct val="90000"/>
              </a:lnSpc>
              <a:buClr>
                <a:schemeClr val="accent4">
                  <a:lumMod val="40000"/>
                  <a:lumOff val="60000"/>
                </a:schemeClr>
              </a:buClr>
              <a:buSzPct val="192000"/>
              <a:buNone/>
            </a:pPr>
            <a:endParaRPr lang="fr-FR" sz="1200" b="0">
              <a:latin typeface="Arial"/>
              <a:cs typeface="Arial"/>
            </a:endParaRPr>
          </a:p>
        </p:txBody>
      </p:sp>
      <p:pic>
        <p:nvPicPr>
          <p:cNvPr id="18" name="Image 17"/>
          <p:cNvPicPr>
            <a:picLocks noChangeAspect="1"/>
          </p:cNvPicPr>
          <p:nvPr/>
        </p:nvPicPr>
        <p:blipFill>
          <a:blip r:embed="rId3"/>
          <a:stretch>
            <a:fillRect/>
          </a:stretch>
        </p:blipFill>
        <p:spPr>
          <a:xfrm>
            <a:off x="9359465" y="5633860"/>
            <a:ext cx="936000" cy="936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pic>
        <p:nvPicPr>
          <p:cNvPr id="9" name="Image 8"/>
          <p:cNvPicPr>
            <a:picLocks noChangeAspect="1"/>
          </p:cNvPicPr>
          <p:nvPr/>
        </p:nvPicPr>
        <p:blipFill>
          <a:blip r:embed="rId4"/>
          <a:stretch>
            <a:fillRect/>
          </a:stretch>
        </p:blipFill>
        <p:spPr>
          <a:xfrm>
            <a:off x="512299" y="2410250"/>
            <a:ext cx="4159759" cy="1572671"/>
          </a:xfrm>
          <a:prstGeom prst="rect">
            <a:avLst/>
          </a:prstGeom>
        </p:spPr>
      </p:pic>
      <p:grpSp>
        <p:nvGrpSpPr>
          <p:cNvPr id="4" name="Grouper 3"/>
          <p:cNvGrpSpPr/>
          <p:nvPr/>
        </p:nvGrpSpPr>
        <p:grpSpPr>
          <a:xfrm>
            <a:off x="4936435" y="1710640"/>
            <a:ext cx="3832086" cy="2961850"/>
            <a:chOff x="5720521" y="2098261"/>
            <a:chExt cx="2771913" cy="2142434"/>
          </a:xfrm>
        </p:grpSpPr>
        <p:sp>
          <p:nvSpPr>
            <p:cNvPr id="22" name="Ellipse 21"/>
            <p:cNvSpPr/>
            <p:nvPr/>
          </p:nvSpPr>
          <p:spPr>
            <a:xfrm>
              <a:off x="5930348" y="2098261"/>
              <a:ext cx="2142434" cy="2142434"/>
            </a:xfrm>
            <a:prstGeom prst="ellipse">
              <a:avLst/>
            </a:prstGeom>
            <a:gradFill flip="none" rotWithShape="1">
              <a:gsLst>
                <a:gs pos="0">
                  <a:schemeClr val="bg2">
                    <a:lumMod val="20000"/>
                    <a:lumOff val="80000"/>
                  </a:schemeClr>
                </a:gs>
                <a:gs pos="100000">
                  <a:schemeClr val="tx2">
                    <a:lumMod val="60000"/>
                    <a:lumOff val="40000"/>
                  </a:schemeClr>
                </a:gs>
              </a:gsLst>
              <a:path path="circle">
                <a:fillToRect l="50000" t="50000" r="50000" b="50000"/>
              </a:path>
              <a:tileRect/>
            </a:gra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pic>
          <p:nvPicPr>
            <p:cNvPr id="3" name="Image 2"/>
            <p:cNvPicPr>
              <a:picLocks noChangeAspect="1"/>
            </p:cNvPicPr>
            <p:nvPr/>
          </p:nvPicPr>
          <p:blipFill>
            <a:blip r:embed="rId5"/>
            <a:stretch>
              <a:fillRect/>
            </a:stretch>
          </p:blipFill>
          <p:spPr>
            <a:xfrm>
              <a:off x="5720521" y="2209505"/>
              <a:ext cx="2771913" cy="1959186"/>
            </a:xfrm>
            <a:prstGeom prst="rect">
              <a:avLst/>
            </a:prstGeom>
          </p:spPr>
        </p:pic>
      </p:grpSp>
      <p:sp>
        <p:nvSpPr>
          <p:cNvPr id="19" name="Ellipse 18"/>
          <p:cNvSpPr/>
          <p:nvPr/>
        </p:nvSpPr>
        <p:spPr>
          <a:xfrm>
            <a:off x="-2219740" y="2617304"/>
            <a:ext cx="1369392" cy="1369392"/>
          </a:xfrm>
          <a:prstGeom prst="ellipse">
            <a:avLst/>
          </a:prstGeom>
          <a:gradFill flip="none" rotWithShape="1">
            <a:gsLst>
              <a:gs pos="0">
                <a:schemeClr val="tx1">
                  <a:lumMod val="75000"/>
                  <a:lumOff val="25000"/>
                </a:schemeClr>
              </a:gs>
              <a:gs pos="100000">
                <a:srgbClr val="000000"/>
              </a:gs>
            </a:gsLst>
            <a:path path="circle">
              <a:fillToRect l="50000" t="50000" r="50000" b="50000"/>
            </a:path>
            <a:tileRect/>
          </a:gra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0" name="Ellipse 19"/>
          <p:cNvSpPr/>
          <p:nvPr/>
        </p:nvSpPr>
        <p:spPr>
          <a:xfrm>
            <a:off x="-2219740" y="4174435"/>
            <a:ext cx="1369392" cy="1369392"/>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1" name="Ellipse 20"/>
          <p:cNvSpPr/>
          <p:nvPr/>
        </p:nvSpPr>
        <p:spPr>
          <a:xfrm>
            <a:off x="-2540001" y="828260"/>
            <a:ext cx="1369392" cy="1369392"/>
          </a:xfrm>
          <a:prstGeom prst="ellipse">
            <a:avLst/>
          </a:prstGeom>
          <a:gradFill flip="none" rotWithShape="1">
            <a:gsLst>
              <a:gs pos="0">
                <a:schemeClr val="bg2">
                  <a:lumMod val="20000"/>
                  <a:lumOff val="80000"/>
                </a:schemeClr>
              </a:gs>
              <a:gs pos="100000">
                <a:schemeClr val="tx2">
                  <a:lumMod val="60000"/>
                  <a:lumOff val="40000"/>
                </a:schemeClr>
              </a:gs>
            </a:gsLst>
            <a:path path="circle">
              <a:fillToRect l="50000" t="50000" r="50000" b="50000"/>
            </a:path>
            <a:tileRect/>
          </a:gra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pic>
        <p:nvPicPr>
          <p:cNvPr id="23" name="Image 22"/>
          <p:cNvPicPr>
            <a:picLocks noChangeAspect="1"/>
          </p:cNvPicPr>
          <p:nvPr/>
        </p:nvPicPr>
        <p:blipFill>
          <a:blip r:embed="rId6"/>
          <a:stretch>
            <a:fillRect/>
          </a:stretch>
        </p:blipFill>
        <p:spPr>
          <a:xfrm>
            <a:off x="458178" y="4354347"/>
            <a:ext cx="2758895" cy="4351345"/>
          </a:xfrm>
          <a:prstGeom prst="rect">
            <a:avLst/>
          </a:prstGeom>
        </p:spPr>
      </p:pic>
      <p:pic>
        <p:nvPicPr>
          <p:cNvPr id="24" name="Image 23"/>
          <p:cNvPicPr>
            <a:picLocks noChangeAspect="1"/>
          </p:cNvPicPr>
          <p:nvPr/>
        </p:nvPicPr>
        <p:blipFill>
          <a:blip r:embed="rId6"/>
          <a:stretch>
            <a:fillRect/>
          </a:stretch>
        </p:blipFill>
        <p:spPr>
          <a:xfrm rot="11635745">
            <a:off x="6013124" y="-3206962"/>
            <a:ext cx="2758895" cy="4351345"/>
          </a:xfrm>
          <a:prstGeom prst="rect">
            <a:avLst/>
          </a:prstGeom>
        </p:spPr>
      </p:pic>
    </p:spTree>
    <p:extLst>
      <p:ext uri="{BB962C8B-B14F-4D97-AF65-F5344CB8AC3E}">
        <p14:creationId xmlns:p14="http://schemas.microsoft.com/office/powerpoint/2010/main" val="270791108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gner un rectangle avec un coin diagonal 45"/>
          <p:cNvSpPr/>
          <p:nvPr/>
        </p:nvSpPr>
        <p:spPr>
          <a:xfrm>
            <a:off x="-1" y="1"/>
            <a:ext cx="3402419" cy="1782584"/>
          </a:xfrm>
          <a:prstGeom prst="snip2DiagRect">
            <a:avLst>
              <a:gd name="adj1" fmla="val 0"/>
              <a:gd name="adj2" fmla="val 8288"/>
            </a:avLst>
          </a:prstGeom>
          <a:gradFill flip="none" rotWithShape="1">
            <a:gsLst>
              <a:gs pos="1000">
                <a:schemeClr val="bg2">
                  <a:lumMod val="75000"/>
                </a:schemeClr>
              </a:gs>
              <a:gs pos="100000">
                <a:schemeClr val="tx2">
                  <a:lumMod val="50000"/>
                </a:schemeClr>
              </a:gs>
            </a:gsLst>
            <a:lin ang="1242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1" name="Titre 1"/>
          <p:cNvSpPr txBox="1">
            <a:spLocks/>
          </p:cNvSpPr>
          <p:nvPr/>
        </p:nvSpPr>
        <p:spPr>
          <a:xfrm>
            <a:off x="278197" y="0"/>
            <a:ext cx="2866571" cy="1487716"/>
          </a:xfrm>
          <a:prstGeom prst="rect">
            <a:avLst/>
          </a:prstGeom>
        </p:spPr>
        <p:txBody>
          <a:bodyPr anchor="b" anchorCtr="0">
            <a:noAutofit/>
          </a:bodyPr>
          <a:lstStyle>
            <a:lvl1pPr indent="180000" algn="r" defTabSz="457200" rtl="0" eaLnBrk="1" latinLnBrk="0" hangingPunct="1">
              <a:spcBef>
                <a:spcPct val="0"/>
              </a:spcBef>
              <a:buNone/>
              <a:defRPr lang="fr-FR" sz="1600" b="1" i="0" kern="9400">
                <a:solidFill>
                  <a:schemeClr val="bg1"/>
                </a:solidFill>
                <a:latin typeface="Arial"/>
                <a:ea typeface="+mj-ea"/>
                <a:cs typeface="Arial"/>
              </a:defRPr>
            </a:lvl1pPr>
          </a:lstStyle>
          <a:p>
            <a:pPr>
              <a:lnSpc>
                <a:spcPct val="90000"/>
              </a:lnSpc>
            </a:pPr>
            <a:r>
              <a:rPr lang="fr-FR" sz="1500"/>
              <a:t>Instrument</a:t>
            </a:r>
          </a:p>
          <a:p>
            <a:pPr>
              <a:lnSpc>
                <a:spcPct val="90000"/>
              </a:lnSpc>
            </a:pPr>
            <a:r>
              <a:rPr lang="fr-FR" sz="2000"/>
              <a:t>NISP</a:t>
            </a:r>
          </a:p>
        </p:txBody>
      </p:sp>
      <p:sp>
        <p:nvSpPr>
          <p:cNvPr id="12" name="Rectangle 11"/>
          <p:cNvSpPr/>
          <p:nvPr/>
        </p:nvSpPr>
        <p:spPr>
          <a:xfrm>
            <a:off x="3580193" y="860741"/>
            <a:ext cx="5067905" cy="397655"/>
          </a:xfrm>
          <a:prstGeom prst="rect">
            <a:avLst/>
          </a:prstGeom>
          <a:noFill/>
        </p:spPr>
        <p:txBody>
          <a:bodyPr wrap="square">
            <a:noAutofit/>
          </a:bodyPr>
          <a:lstStyle/>
          <a:p>
            <a:pPr>
              <a:lnSpc>
                <a:spcPct val="80000"/>
              </a:lnSpc>
            </a:pPr>
            <a:r>
              <a:rPr lang="fr-FR" sz="1600" b="1" dirty="0">
                <a:solidFill>
                  <a:srgbClr val="5A85B6"/>
                </a:solidFill>
                <a:latin typeface="Arial"/>
                <a:cs typeface="Arial"/>
              </a:rPr>
              <a:t>Cette caméra infra rouge, la plus grande jamais lancée dans l'espace donnera des mesures d'une précision inégalée à ce jour.</a:t>
            </a:r>
          </a:p>
        </p:txBody>
      </p:sp>
      <p:sp>
        <p:nvSpPr>
          <p:cNvPr id="38" name="Rectangle à coins arrondis 37"/>
          <p:cNvSpPr/>
          <p:nvPr/>
        </p:nvSpPr>
        <p:spPr>
          <a:xfrm>
            <a:off x="9414912" y="157208"/>
            <a:ext cx="1060344" cy="2277826"/>
          </a:xfrm>
          <a:prstGeom prst="roundRect">
            <a:avLst/>
          </a:prstGeom>
          <a:noFill/>
          <a:ln w="1905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endParaRPr>
          </a:p>
        </p:txBody>
      </p:sp>
      <p:sp>
        <p:nvSpPr>
          <p:cNvPr id="47" name="Triangle isocèle 46"/>
          <p:cNvSpPr/>
          <p:nvPr/>
        </p:nvSpPr>
        <p:spPr>
          <a:xfrm rot="9536655">
            <a:off x="2877432" y="1694701"/>
            <a:ext cx="209561" cy="477152"/>
          </a:xfrm>
          <a:prstGeom prst="triangl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fr-FR">
              <a:ln>
                <a:solidFill>
                  <a:schemeClr val="bg1"/>
                </a:solidFill>
              </a:ln>
              <a:latin typeface="Arial"/>
            </a:endParaRPr>
          </a:p>
        </p:txBody>
      </p:sp>
      <p:sp>
        <p:nvSpPr>
          <p:cNvPr id="42" name="Espace réservé du texte 2"/>
          <p:cNvSpPr txBox="1">
            <a:spLocks/>
          </p:cNvSpPr>
          <p:nvPr/>
        </p:nvSpPr>
        <p:spPr>
          <a:xfrm>
            <a:off x="9337969" y="752621"/>
            <a:ext cx="2284810" cy="5597132"/>
          </a:xfrm>
          <a:prstGeom prst="rect">
            <a:avLst/>
          </a:prstGeom>
        </p:spPr>
        <p:txBody>
          <a:bodyPr vert="horz" lIns="91440" tIns="45720" rIns="91440" bIns="45720" rtlCol="0">
            <a:noAutofit/>
          </a:bodyPr>
          <a:lstStyle>
            <a:lvl1pPr marL="0" indent="216000" algn="l" defTabSz="457200" rtl="0" eaLnBrk="1" latinLnBrk="0" hangingPunct="1">
              <a:lnSpc>
                <a:spcPct val="85000"/>
              </a:lnSpc>
              <a:spcBef>
                <a:spcPts val="600"/>
              </a:spcBef>
              <a:buSzPct val="107000"/>
              <a:buFontTx/>
              <a:buBlip>
                <a:blip r:embed="rId2"/>
              </a:buBlip>
              <a:defRPr sz="2000" b="1" kern="1200">
                <a:solidFill>
                  <a:schemeClr val="tx1">
                    <a:lumMod val="65000"/>
                    <a:lumOff val="35000"/>
                  </a:schemeClr>
                </a:solidFill>
                <a:latin typeface="+mn-lt"/>
                <a:ea typeface="+mn-ea"/>
                <a:cs typeface="+mn-cs"/>
              </a:defRPr>
            </a:lvl1pPr>
            <a:lvl2pPr marL="0" indent="-285750" algn="l" defTabSz="457200" rtl="0" eaLnBrk="1" latinLnBrk="0" hangingPunct="1">
              <a:lnSpc>
                <a:spcPct val="98000"/>
              </a:lnSpc>
              <a:spcBef>
                <a:spcPts val="0"/>
              </a:spcBef>
              <a:spcAft>
                <a:spcPts val="0"/>
              </a:spcAft>
              <a:buSzPct val="96000"/>
              <a:buFont typeface="Lucida Grande"/>
              <a:buChar char="▶"/>
              <a:defRPr sz="1500" b="1" i="0" kern="1200">
                <a:solidFill>
                  <a:srgbClr val="A73F86"/>
                </a:solidFill>
                <a:latin typeface="+mn-lt"/>
                <a:ea typeface="+mn-ea"/>
                <a:cs typeface="+mn-cs"/>
              </a:defRPr>
            </a:lvl2pPr>
            <a:lvl3pPr marL="0" indent="176400" algn="l" defTabSz="457200" rtl="0" eaLnBrk="1" latinLnBrk="0" hangingPunct="1">
              <a:lnSpc>
                <a:spcPct val="100000"/>
              </a:lnSpc>
              <a:spcBef>
                <a:spcPts val="400"/>
              </a:spcBef>
              <a:spcAft>
                <a:spcPts val="0"/>
              </a:spcAft>
              <a:buSzPct val="100000"/>
              <a:buFontTx/>
              <a:buBlip>
                <a:blip r:embed="rId2"/>
              </a:buBlip>
              <a:defRPr sz="1200" b="1" i="0" kern="0" cap="none" spc="310" baseline="0">
                <a:solidFill>
                  <a:schemeClr val="tx1"/>
                </a:solidFill>
                <a:latin typeface="Arial"/>
                <a:ea typeface="+mn-ea"/>
                <a:cs typeface="Arial"/>
              </a:defRPr>
            </a:lvl3pPr>
            <a:lvl4pPr marL="0" indent="0" algn="l" defTabSz="457200" rtl="0" eaLnBrk="1" latinLnBrk="0" hangingPunct="1">
              <a:lnSpc>
                <a:spcPct val="100000"/>
              </a:lnSpc>
              <a:spcBef>
                <a:spcPct val="20000"/>
              </a:spcBef>
              <a:buSzPct val="100000"/>
              <a:buFontTx/>
              <a:buNone/>
              <a:defRPr sz="1200" b="0" i="0" kern="1200" baseline="0">
                <a:solidFill>
                  <a:schemeClr val="tx1"/>
                </a:solidFill>
                <a:latin typeface="+mn-lt"/>
                <a:ea typeface="+mn-ea"/>
                <a:cs typeface="+mn-cs"/>
              </a:defRPr>
            </a:lvl4pPr>
            <a:lvl5pPr marL="0" indent="0" algn="l" defTabSz="457200" rtl="0" eaLnBrk="1" latinLnBrk="0" hangingPunct="1">
              <a:lnSpc>
                <a:spcPct val="100000"/>
              </a:lnSpc>
              <a:spcBef>
                <a:spcPct val="20000"/>
              </a:spcBef>
              <a:buSzPct val="91000"/>
              <a:buFontTx/>
              <a:buNone/>
              <a:defRPr sz="1400" kern="1200">
                <a:solidFill>
                  <a:schemeClr val="tx1"/>
                </a:solidFill>
                <a:latin typeface="+mn-lt"/>
                <a:ea typeface="+mn-ea"/>
                <a:cs typeface="+mn-cs"/>
              </a:defRPr>
            </a:lvl5pPr>
            <a:lvl6pPr marL="0" indent="0" algn="l" defTabSz="457200" rtl="0" eaLnBrk="1" latinLnBrk="0" hangingPunct="1">
              <a:lnSpc>
                <a:spcPct val="100000"/>
              </a:lnSpc>
              <a:spcBef>
                <a:spcPct val="20000"/>
              </a:spcBef>
              <a:buFontTx/>
              <a:buNone/>
              <a:defRPr sz="1300" kern="1200" baseline="0">
                <a:solidFill>
                  <a:schemeClr val="tx1"/>
                </a:solidFill>
                <a:latin typeface="+mn-lt"/>
                <a:ea typeface="+mn-ea"/>
                <a:cs typeface="+mn-cs"/>
              </a:defRPr>
            </a:lvl6pPr>
            <a:lvl7pPr marL="0" indent="0" algn="l" defTabSz="457200" rtl="0" eaLnBrk="1" latinLnBrk="0" hangingPunct="1">
              <a:lnSpc>
                <a:spcPct val="100000"/>
              </a:lnSpc>
              <a:spcBef>
                <a:spcPct val="20000"/>
              </a:spcBef>
              <a:buFontTx/>
              <a:buNone/>
              <a:defRPr sz="1200" kern="1200">
                <a:solidFill>
                  <a:schemeClr val="tx1"/>
                </a:solidFill>
                <a:latin typeface="+mn-lt"/>
                <a:ea typeface="+mn-ea"/>
                <a:cs typeface="+mn-cs"/>
              </a:defRPr>
            </a:lvl7pPr>
            <a:lvl8pPr marL="0" indent="0" algn="l" defTabSz="457200" rtl="0" eaLnBrk="1" latinLnBrk="0" hangingPunct="1">
              <a:lnSpc>
                <a:spcPct val="100000"/>
              </a:lnSpc>
              <a:spcBef>
                <a:spcPct val="20000"/>
              </a:spcBef>
              <a:buFontTx/>
              <a:buNone/>
              <a:defRPr sz="1050" u="none" kern="1200" baseline="0">
                <a:solidFill>
                  <a:schemeClr val="tx1"/>
                </a:solidFill>
                <a:latin typeface="+mn-lt"/>
                <a:ea typeface="+mn-ea"/>
                <a:cs typeface="+mn-cs"/>
              </a:defRPr>
            </a:lvl8pPr>
            <a:lvl9pPr marL="0" indent="0" algn="l" defTabSz="457200" rtl="0" eaLnBrk="1" latinLnBrk="0" hangingPunct="1">
              <a:lnSpc>
                <a:spcPct val="100000"/>
              </a:lnSpc>
              <a:spcBef>
                <a:spcPct val="20000"/>
              </a:spcBef>
              <a:buFontTx/>
              <a:buNone/>
              <a:defRPr sz="900" b="1" i="1" kern="1200">
                <a:solidFill>
                  <a:schemeClr val="tx1"/>
                </a:solidFill>
                <a:latin typeface="+mn-lt"/>
                <a:ea typeface="+mn-ea"/>
                <a:cs typeface="+mn-cs"/>
              </a:defRPr>
            </a:lvl9pPr>
          </a:lstStyle>
          <a:p>
            <a:pPr indent="0" algn="r">
              <a:lnSpc>
                <a:spcPct val="90000"/>
              </a:lnSpc>
              <a:buNone/>
            </a:pPr>
            <a:r>
              <a:rPr lang="fr-FR" sz="1100" kern="9400">
                <a:solidFill>
                  <a:schemeClr val="bg1"/>
                </a:solidFill>
                <a:latin typeface="Arial"/>
                <a:ea typeface="+mj-ea"/>
                <a:cs typeface="Arial"/>
              </a:rPr>
              <a:t>La mission </a:t>
            </a:r>
            <a:br>
              <a:rPr lang="fr-FR" sz="1100" kern="9400">
                <a:solidFill>
                  <a:schemeClr val="bg1"/>
                </a:solidFill>
                <a:latin typeface="Arial"/>
                <a:ea typeface="+mj-ea"/>
                <a:cs typeface="Arial"/>
              </a:rPr>
            </a:br>
            <a:r>
              <a:rPr lang="fr-FR" sz="1100" kern="9400">
                <a:solidFill>
                  <a:schemeClr val="bg1"/>
                </a:solidFill>
                <a:latin typeface="Arial"/>
                <a:ea typeface="+mj-ea"/>
                <a:cs typeface="Arial"/>
              </a:rPr>
              <a:t>Euclid</a:t>
            </a:r>
            <a:endParaRPr lang="fr-FR" sz="1800" b="0">
              <a:solidFill>
                <a:srgbClr val="000000"/>
              </a:solidFill>
            </a:endParaRPr>
          </a:p>
          <a:p>
            <a:pPr algn="r">
              <a:lnSpc>
                <a:spcPct val="80000"/>
              </a:lnSpc>
            </a:pPr>
            <a:r>
              <a:rPr lang="fr-FR" kern="9400">
                <a:solidFill>
                  <a:schemeClr val="bg1"/>
                </a:solidFill>
                <a:latin typeface="Arial"/>
                <a:ea typeface="+mj-ea"/>
                <a:cs typeface="Arial"/>
              </a:rPr>
              <a:t>l’invisible</a:t>
            </a:r>
            <a:br>
              <a:rPr lang="fr-FR" kern="9400">
                <a:solidFill>
                  <a:schemeClr val="bg1"/>
                </a:solidFill>
                <a:latin typeface="Arial"/>
                <a:ea typeface="+mj-ea"/>
                <a:cs typeface="Arial"/>
              </a:rPr>
            </a:br>
            <a:r>
              <a:rPr lang="fr-FR" kern="9400">
                <a:solidFill>
                  <a:schemeClr val="bg1"/>
                </a:solidFill>
                <a:latin typeface="Arial"/>
                <a:ea typeface="+mj-ea"/>
                <a:cs typeface="Arial"/>
              </a:rPr>
              <a:t>et autre </a:t>
            </a:r>
          </a:p>
          <a:p>
            <a:pPr indent="0">
              <a:lnSpc>
                <a:spcPct val="90000"/>
              </a:lnSpc>
              <a:buClr>
                <a:schemeClr val="accent4">
                  <a:lumMod val="40000"/>
                  <a:lumOff val="60000"/>
                </a:schemeClr>
              </a:buClr>
              <a:buSzPct val="192000"/>
              <a:buNone/>
            </a:pPr>
            <a:r>
              <a:rPr lang="fr-FR" sz="1800">
                <a:solidFill>
                  <a:schemeClr val="bg2">
                    <a:lumMod val="75000"/>
                  </a:schemeClr>
                </a:solidFill>
                <a:latin typeface="Arial"/>
                <a:cs typeface="Arial"/>
              </a:rPr>
              <a:t>L'univers à 70% </a:t>
            </a:r>
            <a:br>
              <a:rPr lang="fr-FR" sz="1800">
                <a:solidFill>
                  <a:schemeClr val="bg2">
                    <a:lumMod val="75000"/>
                  </a:schemeClr>
                </a:solidFill>
                <a:latin typeface="Arial"/>
                <a:cs typeface="Arial"/>
              </a:rPr>
            </a:br>
            <a:r>
              <a:rPr lang="fr-FR" sz="1800">
                <a:solidFill>
                  <a:schemeClr val="bg2">
                    <a:lumMod val="75000"/>
                  </a:schemeClr>
                </a:solidFill>
                <a:latin typeface="Arial"/>
                <a:cs typeface="Arial"/>
              </a:rPr>
              <a:t>d’une énergie inconnue,</a:t>
            </a:r>
            <a:endParaRPr lang="fr-FR" sz="1200" b="0">
              <a:latin typeface="Arial"/>
              <a:cs typeface="Arial"/>
            </a:endParaRPr>
          </a:p>
          <a:p>
            <a:pPr indent="0">
              <a:lnSpc>
                <a:spcPct val="90000"/>
              </a:lnSpc>
              <a:buClr>
                <a:schemeClr val="accent4">
                  <a:lumMod val="40000"/>
                  <a:lumOff val="60000"/>
                </a:schemeClr>
              </a:buClr>
              <a:buSzPct val="192000"/>
              <a:buNone/>
            </a:pPr>
            <a:r>
              <a:rPr lang="fr-FR" sz="1200" b="0">
                <a:latin typeface="Arial"/>
                <a:cs typeface="Arial"/>
              </a:rPr>
              <a:t>En 1929 Edwin Hubble </a:t>
            </a:r>
            <a:br>
              <a:rPr lang="fr-FR" sz="1200" b="0">
                <a:latin typeface="Arial"/>
                <a:cs typeface="Arial"/>
              </a:rPr>
            </a:br>
            <a:r>
              <a:rPr lang="fr-FR" sz="1200" b="0">
                <a:latin typeface="Arial"/>
                <a:cs typeface="Arial"/>
              </a:rPr>
              <a:t>En 1998 est découverte</a:t>
            </a:r>
          </a:p>
          <a:p>
            <a:pPr indent="0">
              <a:lnSpc>
                <a:spcPct val="90000"/>
              </a:lnSpc>
              <a:buClr>
                <a:schemeClr val="accent4">
                  <a:lumMod val="40000"/>
                  <a:lumOff val="60000"/>
                </a:schemeClr>
              </a:buClr>
              <a:buSzPct val="192000"/>
              <a:buNone/>
            </a:pPr>
            <a:r>
              <a:rPr lang="fr-FR" sz="1600">
                <a:latin typeface="Arial"/>
                <a:cs typeface="Arial"/>
              </a:rPr>
              <a:t>Pour quelle raison ?	</a:t>
            </a:r>
          </a:p>
          <a:p>
            <a:pPr indent="0">
              <a:lnSpc>
                <a:spcPct val="90000"/>
              </a:lnSpc>
              <a:buClr>
                <a:schemeClr val="accent4">
                  <a:lumMod val="40000"/>
                  <a:lumOff val="60000"/>
                </a:schemeClr>
              </a:buClr>
              <a:buSzPct val="192000"/>
              <a:buNone/>
            </a:pPr>
            <a:r>
              <a:rPr lang="fr-FR" sz="1200" b="0">
                <a:latin typeface="Arial"/>
                <a:cs typeface="Arial"/>
              </a:rPr>
              <a:t>Une énergie inconnue</a:t>
            </a:r>
            <a:br>
              <a:rPr lang="fr-FR" sz="1200" b="0">
                <a:latin typeface="Arial"/>
                <a:cs typeface="Arial"/>
              </a:rPr>
            </a:br>
            <a:r>
              <a:rPr lang="fr-FR" sz="1200" b="0">
                <a:latin typeface="Arial"/>
                <a:cs typeface="Arial"/>
              </a:rPr>
              <a:t>en serait-elle la cause ? </a:t>
            </a:r>
            <a:br>
              <a:rPr lang="fr-FR" sz="1200" b="0">
                <a:latin typeface="Arial"/>
                <a:cs typeface="Arial"/>
              </a:rPr>
            </a:br>
            <a:r>
              <a:rPr lang="fr-FR" sz="1500">
                <a:latin typeface="Arial"/>
                <a:cs typeface="Arial"/>
              </a:rPr>
              <a:t>Pour expliquer cette </a:t>
            </a:r>
            <a:br>
              <a:rPr lang="fr-FR" sz="1500">
                <a:latin typeface="Arial"/>
                <a:cs typeface="Arial"/>
              </a:rPr>
            </a:br>
            <a:r>
              <a:rPr lang="fr-FR" sz="1500">
                <a:latin typeface="Arial"/>
                <a:cs typeface="Arial"/>
              </a:rPr>
              <a:t>accélération, plusieurs </a:t>
            </a:r>
            <a:br>
              <a:rPr lang="fr-FR" sz="1500">
                <a:latin typeface="Arial"/>
                <a:cs typeface="Arial"/>
              </a:rPr>
            </a:br>
            <a:r>
              <a:rPr lang="fr-FR" sz="1500">
                <a:latin typeface="Arial"/>
                <a:cs typeface="Arial"/>
              </a:rPr>
              <a:t>hypothèses furent élaborées :</a:t>
            </a:r>
          </a:p>
          <a:p>
            <a:pPr>
              <a:lnSpc>
                <a:spcPct val="90000"/>
              </a:lnSpc>
              <a:buClr>
                <a:schemeClr val="accent4">
                  <a:lumMod val="40000"/>
                  <a:lumOff val="60000"/>
                </a:schemeClr>
              </a:buClr>
              <a:buSzPct val="192000"/>
              <a:buFont typeface="Arial"/>
              <a:buChar char="•"/>
            </a:pPr>
            <a:r>
              <a:rPr lang="fr-FR" sz="1200" b="0">
                <a:latin typeface="Arial"/>
                <a:cs typeface="Arial"/>
              </a:rPr>
              <a:t>Notre univers  ne serait</a:t>
            </a:r>
          </a:p>
          <a:p>
            <a:pPr>
              <a:lnSpc>
                <a:spcPct val="90000"/>
              </a:lnSpc>
              <a:buClr>
                <a:schemeClr val="accent4">
                  <a:lumMod val="40000"/>
                  <a:lumOff val="60000"/>
                </a:schemeClr>
              </a:buClr>
              <a:buSzPct val="192000"/>
              <a:buFont typeface="Arial"/>
              <a:buChar char="•"/>
            </a:pPr>
            <a:r>
              <a:rPr lang="fr-FR" sz="1200" b="0">
                <a:latin typeface="Arial"/>
                <a:cs typeface="Arial"/>
              </a:rPr>
              <a:t>Les lois de la.</a:t>
            </a:r>
          </a:p>
          <a:p>
            <a:pPr>
              <a:lnSpc>
                <a:spcPct val="90000"/>
              </a:lnSpc>
              <a:buClr>
                <a:schemeClr val="accent4">
                  <a:lumMod val="40000"/>
                  <a:lumOff val="60000"/>
                </a:schemeClr>
              </a:buClr>
              <a:buSzPct val="192000"/>
              <a:buFont typeface="Arial"/>
              <a:buChar char="•"/>
            </a:pPr>
            <a:r>
              <a:rPr lang="fr-FR" sz="1200" b="0">
                <a:latin typeface="Arial"/>
                <a:cs typeface="Arial"/>
              </a:rPr>
              <a:t>Existerait-il une</a:t>
            </a:r>
          </a:p>
          <a:p>
            <a:pPr indent="0" algn="ctr">
              <a:lnSpc>
                <a:spcPct val="90000"/>
              </a:lnSpc>
              <a:buClr>
                <a:schemeClr val="accent4">
                  <a:lumMod val="40000"/>
                  <a:lumOff val="60000"/>
                </a:schemeClr>
              </a:buClr>
              <a:buSzPct val="192000"/>
              <a:buNone/>
            </a:pPr>
            <a:r>
              <a:rPr lang="fr-FR" sz="1400" b="0">
                <a:latin typeface="Arial"/>
                <a:cs typeface="Arial"/>
              </a:rPr>
              <a:t>Le modèle cosmologique qui prévaut actuellement chez les scientifiques</a:t>
            </a:r>
          </a:p>
          <a:p>
            <a:pPr indent="0">
              <a:lnSpc>
                <a:spcPct val="90000"/>
              </a:lnSpc>
              <a:buClr>
                <a:schemeClr val="accent4">
                  <a:lumMod val="40000"/>
                  <a:lumOff val="60000"/>
                </a:schemeClr>
              </a:buClr>
              <a:buSzPct val="192000"/>
              <a:buNone/>
            </a:pPr>
            <a:endParaRPr lang="fr-FR" sz="1200" b="0">
              <a:latin typeface="Arial"/>
              <a:cs typeface="Arial"/>
            </a:endParaRPr>
          </a:p>
        </p:txBody>
      </p:sp>
      <p:pic>
        <p:nvPicPr>
          <p:cNvPr id="43" name="Image 42"/>
          <p:cNvPicPr>
            <a:picLocks noChangeAspect="1"/>
          </p:cNvPicPr>
          <p:nvPr/>
        </p:nvPicPr>
        <p:blipFill>
          <a:blip r:embed="rId3"/>
          <a:stretch>
            <a:fillRect/>
          </a:stretch>
        </p:blipFill>
        <p:spPr>
          <a:xfrm>
            <a:off x="9359465" y="5633860"/>
            <a:ext cx="936000" cy="936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grpSp>
        <p:nvGrpSpPr>
          <p:cNvPr id="23" name="Grouper 22"/>
          <p:cNvGrpSpPr/>
          <p:nvPr/>
        </p:nvGrpSpPr>
        <p:grpSpPr>
          <a:xfrm>
            <a:off x="465370" y="577097"/>
            <a:ext cx="5992111" cy="6150195"/>
            <a:chOff x="347967" y="342317"/>
            <a:chExt cx="5992111" cy="6150195"/>
          </a:xfrm>
        </p:grpSpPr>
        <p:sp>
          <p:nvSpPr>
            <p:cNvPr id="25" name="ZoneTexte 24"/>
            <p:cNvSpPr txBox="1"/>
            <p:nvPr/>
          </p:nvSpPr>
          <p:spPr>
            <a:xfrm>
              <a:off x="1150100" y="3294461"/>
              <a:ext cx="540534" cy="215444"/>
            </a:xfrm>
            <a:prstGeom prst="rect">
              <a:avLst/>
            </a:prstGeom>
            <a:noFill/>
          </p:spPr>
          <p:txBody>
            <a:bodyPr wrap="none" rtlCol="0">
              <a:spAutoFit/>
            </a:bodyPr>
            <a:lstStyle/>
            <a:p>
              <a:pPr algn="ctr"/>
              <a:r>
                <a:rPr lang="fr-FR" sz="800" b="1" i="1" dirty="0" err="1" smtClean="0">
                  <a:solidFill>
                    <a:srgbClr val="000000"/>
                  </a:solidFill>
                </a:rPr>
                <a:t>Grisms</a:t>
              </a:r>
              <a:endParaRPr lang="fr-FR" sz="800" b="1" i="1" dirty="0">
                <a:solidFill>
                  <a:srgbClr val="000000"/>
                </a:solidFill>
              </a:endParaRPr>
            </a:p>
          </p:txBody>
        </p:sp>
        <p:pic>
          <p:nvPicPr>
            <p:cNvPr id="26" name="Pictur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349" y="3532225"/>
              <a:ext cx="6251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ZoneTexte 27"/>
            <p:cNvSpPr txBox="1"/>
            <p:nvPr/>
          </p:nvSpPr>
          <p:spPr>
            <a:xfrm>
              <a:off x="2308706" y="5036739"/>
              <a:ext cx="1023037" cy="215444"/>
            </a:xfrm>
            <a:prstGeom prst="rect">
              <a:avLst/>
            </a:prstGeom>
            <a:noFill/>
          </p:spPr>
          <p:txBody>
            <a:bodyPr wrap="none" rtlCol="0">
              <a:spAutoFit/>
            </a:bodyPr>
            <a:lstStyle/>
            <a:p>
              <a:pPr algn="ctr"/>
              <a:r>
                <a:rPr lang="fr-FR" sz="800" b="1" i="1" dirty="0" err="1" smtClean="0">
                  <a:solidFill>
                    <a:srgbClr val="000000"/>
                  </a:solidFill>
                </a:rPr>
                <a:t>cryomécanismes</a:t>
              </a:r>
              <a:endParaRPr lang="fr-FR" sz="800" b="1" i="1" dirty="0">
                <a:solidFill>
                  <a:srgbClr val="000000"/>
                </a:solidFill>
              </a:endParaRPr>
            </a:p>
          </p:txBody>
        </p:sp>
        <p:pic>
          <p:nvPicPr>
            <p:cNvPr id="31" name="Image 4"/>
            <p:cNvPicPr>
              <a:picLocks noChangeAspect="1" noChangeArrowheads="1"/>
            </p:cNvPicPr>
            <p:nvPr/>
          </p:nvPicPr>
          <p:blipFill>
            <a:blip r:embed="rId5" cstate="print">
              <a:lum contrast="-2000"/>
              <a:extLst>
                <a:ext uri="{28A0092B-C50C-407E-A947-70E740481C1C}">
                  <a14:useLocalDpi xmlns:a14="http://schemas.microsoft.com/office/drawing/2010/main" val="0"/>
                </a:ext>
              </a:extLst>
            </a:blip>
            <a:srcRect/>
            <a:stretch>
              <a:fillRect/>
            </a:stretch>
          </p:blipFill>
          <p:spPr bwMode="auto">
            <a:xfrm>
              <a:off x="2940451" y="5269398"/>
              <a:ext cx="324036" cy="32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ZoneTexte 33"/>
            <p:cNvSpPr txBox="1"/>
            <p:nvPr/>
          </p:nvSpPr>
          <p:spPr>
            <a:xfrm>
              <a:off x="1700169" y="4194737"/>
              <a:ext cx="739983" cy="215444"/>
            </a:xfrm>
            <a:prstGeom prst="rect">
              <a:avLst/>
            </a:prstGeom>
            <a:noFill/>
          </p:spPr>
          <p:txBody>
            <a:bodyPr wrap="none" rtlCol="0">
              <a:spAutoFit/>
            </a:bodyPr>
            <a:lstStyle/>
            <a:p>
              <a:pPr algn="ctr"/>
              <a:r>
                <a:rPr lang="fr-FR" sz="800" b="1" i="1" dirty="0" smtClean="0">
                  <a:solidFill>
                    <a:srgbClr val="000000"/>
                  </a:solidFill>
                </a:rPr>
                <a:t>Détecteurs</a:t>
              </a:r>
              <a:endParaRPr lang="fr-FR" sz="800" b="1" i="1" dirty="0">
                <a:solidFill>
                  <a:srgbClr val="000000"/>
                </a:solidFill>
              </a:endParaRPr>
            </a:p>
          </p:txBody>
        </p:sp>
        <p:sp>
          <p:nvSpPr>
            <p:cNvPr id="35" name="ZoneTexte 34"/>
            <p:cNvSpPr txBox="1"/>
            <p:nvPr/>
          </p:nvSpPr>
          <p:spPr>
            <a:xfrm>
              <a:off x="347967" y="2199116"/>
              <a:ext cx="992579" cy="215444"/>
            </a:xfrm>
            <a:prstGeom prst="rect">
              <a:avLst/>
            </a:prstGeom>
            <a:noFill/>
          </p:spPr>
          <p:txBody>
            <a:bodyPr wrap="none" rtlCol="0">
              <a:spAutoFit/>
            </a:bodyPr>
            <a:lstStyle/>
            <a:p>
              <a:pPr algn="ctr"/>
              <a:r>
                <a:rPr lang="fr-FR" sz="800" b="1" i="1" dirty="0" smtClean="0">
                  <a:solidFill>
                    <a:srgbClr val="000000"/>
                  </a:solidFill>
                </a:rPr>
                <a:t>Caractérisations</a:t>
              </a:r>
              <a:endParaRPr lang="fr-FR" sz="800" b="1" i="1" dirty="0">
                <a:solidFill>
                  <a:srgbClr val="000000"/>
                </a:solidFill>
              </a:endParaRPr>
            </a:p>
          </p:txBody>
        </p:sp>
        <p:pic>
          <p:nvPicPr>
            <p:cNvPr id="36" name="Picture 6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007" y="2486131"/>
              <a:ext cx="462102" cy="139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 name="Imag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1227" y="2336470"/>
              <a:ext cx="301076" cy="439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p:cNvPicPr>
              <a:picLocks noChangeAspect="1"/>
            </p:cNvPicPr>
            <p:nvPr/>
          </p:nvPicPr>
          <p:blipFill>
            <a:blip r:embed="rId8"/>
            <a:stretch>
              <a:fillRect/>
            </a:stretch>
          </p:blipFill>
          <p:spPr>
            <a:xfrm>
              <a:off x="1874861" y="4463449"/>
              <a:ext cx="451829" cy="386762"/>
            </a:xfrm>
            <a:prstGeom prst="rect">
              <a:avLst/>
            </a:prstGeom>
          </p:spPr>
        </p:pic>
        <p:pic>
          <p:nvPicPr>
            <p:cNvPr id="48" name="Image 47"/>
            <p:cNvPicPr>
              <a:picLocks noChangeAspect="1"/>
            </p:cNvPicPr>
            <p:nvPr/>
          </p:nvPicPr>
          <p:blipFill>
            <a:blip r:embed="rId9"/>
            <a:stretch>
              <a:fillRect/>
            </a:stretch>
          </p:blipFill>
          <p:spPr>
            <a:xfrm rot="19915397">
              <a:off x="2440653" y="342317"/>
              <a:ext cx="3899425" cy="6150195"/>
            </a:xfrm>
            <a:prstGeom prst="rect">
              <a:avLst/>
            </a:prstGeom>
          </p:spPr>
        </p:pic>
        <p:pic>
          <p:nvPicPr>
            <p:cNvPr id="52" name="Image 51"/>
            <p:cNvPicPr>
              <a:picLocks noChangeAspect="1"/>
            </p:cNvPicPr>
            <p:nvPr/>
          </p:nvPicPr>
          <p:blipFill>
            <a:blip r:embed="rId10"/>
            <a:stretch>
              <a:fillRect/>
            </a:stretch>
          </p:blipFill>
          <p:spPr>
            <a:xfrm>
              <a:off x="3327273" y="4546437"/>
              <a:ext cx="900000" cy="900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pic>
          <p:nvPicPr>
            <p:cNvPr id="53" name="Image 52"/>
            <p:cNvPicPr>
              <a:picLocks noChangeAspect="1"/>
            </p:cNvPicPr>
            <p:nvPr/>
          </p:nvPicPr>
          <p:blipFill rotWithShape="1">
            <a:blip r:embed="rId11"/>
            <a:srcRect l="19241" t="-1205" r="15595" b="1205"/>
            <a:stretch/>
          </p:blipFill>
          <p:spPr>
            <a:xfrm>
              <a:off x="4351545" y="4916928"/>
              <a:ext cx="904705" cy="900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pic>
          <p:nvPicPr>
            <p:cNvPr id="14" name="Image 13"/>
            <p:cNvPicPr>
              <a:picLocks noChangeAspect="1"/>
            </p:cNvPicPr>
            <p:nvPr/>
          </p:nvPicPr>
          <p:blipFill>
            <a:blip r:embed="rId12"/>
            <a:stretch>
              <a:fillRect/>
            </a:stretch>
          </p:blipFill>
          <p:spPr>
            <a:xfrm>
              <a:off x="2413054" y="3927240"/>
              <a:ext cx="900000" cy="900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pic>
          <p:nvPicPr>
            <p:cNvPr id="15" name="Image 14"/>
            <p:cNvPicPr>
              <a:picLocks noChangeAspect="1"/>
            </p:cNvPicPr>
            <p:nvPr/>
          </p:nvPicPr>
          <p:blipFill>
            <a:blip r:embed="rId13"/>
            <a:stretch>
              <a:fillRect/>
            </a:stretch>
          </p:blipFill>
          <p:spPr>
            <a:xfrm>
              <a:off x="1367130" y="1985876"/>
              <a:ext cx="900000" cy="900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pic>
          <p:nvPicPr>
            <p:cNvPr id="19" name="Image 18"/>
            <p:cNvPicPr>
              <a:picLocks noChangeAspect="1"/>
            </p:cNvPicPr>
            <p:nvPr/>
          </p:nvPicPr>
          <p:blipFill>
            <a:blip r:embed="rId14"/>
            <a:stretch>
              <a:fillRect/>
            </a:stretch>
          </p:blipFill>
          <p:spPr>
            <a:xfrm>
              <a:off x="1736440" y="2995454"/>
              <a:ext cx="900000" cy="900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sp>
          <p:nvSpPr>
            <p:cNvPr id="39" name="ZoneTexte 38"/>
            <p:cNvSpPr txBox="1"/>
            <p:nvPr/>
          </p:nvSpPr>
          <p:spPr>
            <a:xfrm>
              <a:off x="2316015" y="5688098"/>
              <a:ext cx="2091887" cy="338554"/>
            </a:xfrm>
            <a:prstGeom prst="rect">
              <a:avLst/>
            </a:prstGeom>
            <a:noFill/>
          </p:spPr>
          <p:txBody>
            <a:bodyPr wrap="square" rtlCol="0">
              <a:spAutoFit/>
            </a:bodyPr>
            <a:lstStyle/>
            <a:p>
              <a:pPr algn="r"/>
              <a:r>
                <a:rPr lang="fr-FR" sz="800" b="1" i="1" dirty="0">
                  <a:solidFill>
                    <a:srgbClr val="000000"/>
                  </a:solidFill>
                </a:rPr>
                <a:t>Des ingénieurs du LAM et du CPPM préparent NISP pour des tests</a:t>
              </a:r>
            </a:p>
          </p:txBody>
        </p:sp>
      </p:grpSp>
      <p:pic>
        <p:nvPicPr>
          <p:cNvPr id="54" name="Image 53"/>
          <p:cNvPicPr>
            <a:picLocks noChangeAspect="1"/>
          </p:cNvPicPr>
          <p:nvPr/>
        </p:nvPicPr>
        <p:blipFill>
          <a:blip r:embed="rId15"/>
          <a:stretch>
            <a:fillRect/>
          </a:stretch>
        </p:blipFill>
        <p:spPr>
          <a:xfrm>
            <a:off x="2913030" y="1655189"/>
            <a:ext cx="2921512" cy="3089254"/>
          </a:xfrm>
          <a:prstGeom prst="rect">
            <a:avLst/>
          </a:prstGeom>
        </p:spPr>
      </p:pic>
      <p:grpSp>
        <p:nvGrpSpPr>
          <p:cNvPr id="3" name="Grouper 2"/>
          <p:cNvGrpSpPr/>
          <p:nvPr/>
        </p:nvGrpSpPr>
        <p:grpSpPr>
          <a:xfrm>
            <a:off x="5991272" y="1891792"/>
            <a:ext cx="2864338" cy="3618573"/>
            <a:chOff x="5991272" y="1505282"/>
            <a:chExt cx="2864338" cy="3618573"/>
          </a:xfrm>
        </p:grpSpPr>
        <p:sp>
          <p:nvSpPr>
            <p:cNvPr id="56" name="Rectangle 55"/>
            <p:cNvSpPr/>
            <p:nvPr/>
          </p:nvSpPr>
          <p:spPr>
            <a:xfrm>
              <a:off x="5991272" y="3861191"/>
              <a:ext cx="2864338" cy="1262664"/>
            </a:xfrm>
            <a:prstGeom prst="rect">
              <a:avLst/>
            </a:prstGeom>
            <a:noFill/>
          </p:spPr>
          <p:txBody>
            <a:bodyPr wrap="square">
              <a:noAutofit/>
            </a:bodyPr>
            <a:lstStyle/>
            <a:p>
              <a:pPr>
                <a:lnSpc>
                  <a:spcPct val="90000"/>
                </a:lnSpc>
              </a:pPr>
              <a:r>
                <a:rPr lang="fr-FR" sz="800" b="1">
                  <a:solidFill>
                    <a:srgbClr val="5A85B6"/>
                  </a:solidFill>
                  <a:latin typeface="Arial"/>
                  <a:cs typeface="Arial"/>
                </a:rPr>
                <a:t>Italie : calculateur, traitement de données, roue à grisms, logiciels</a:t>
              </a:r>
            </a:p>
            <a:p>
              <a:pPr>
                <a:lnSpc>
                  <a:spcPct val="90000"/>
                </a:lnSpc>
              </a:pPr>
              <a:r>
                <a:rPr lang="fr-FR" sz="800" b="1">
                  <a:solidFill>
                    <a:srgbClr val="5A85B6"/>
                  </a:solidFill>
                  <a:latin typeface="Arial"/>
                  <a:cs typeface="Arial"/>
                </a:rPr>
                <a:t>Espagne : harware calculateur, roue à filtres</a:t>
              </a:r>
            </a:p>
            <a:p>
              <a:pPr>
                <a:lnSpc>
                  <a:spcPct val="90000"/>
                </a:lnSpc>
              </a:pPr>
              <a:r>
                <a:rPr lang="fr-FR" sz="800" b="1">
                  <a:solidFill>
                    <a:srgbClr val="5A85B6"/>
                  </a:solidFill>
                  <a:latin typeface="Arial"/>
                  <a:cs typeface="Arial"/>
                </a:rPr>
                <a:t>Allemagne : optiques (hors grisms), lampe de calibration</a:t>
              </a:r>
            </a:p>
            <a:p>
              <a:pPr>
                <a:lnSpc>
                  <a:spcPct val="90000"/>
                </a:lnSpc>
              </a:pPr>
              <a:r>
                <a:rPr lang="fr-FR" sz="800" b="1">
                  <a:solidFill>
                    <a:srgbClr val="5A85B6"/>
                  </a:solidFill>
                  <a:latin typeface="Arial"/>
                  <a:cs typeface="Arial"/>
                </a:rPr>
                <a:t>Norvège : bipodes</a:t>
              </a:r>
            </a:p>
            <a:p>
              <a:pPr>
                <a:lnSpc>
                  <a:spcPct val="90000"/>
                </a:lnSpc>
              </a:pPr>
              <a:r>
                <a:rPr lang="fr-FR" sz="800" b="1">
                  <a:solidFill>
                    <a:srgbClr val="5A85B6"/>
                  </a:solidFill>
                  <a:latin typeface="Arial"/>
                  <a:cs typeface="Arial"/>
                </a:rPr>
                <a:t>Danemark : banc optique</a:t>
              </a:r>
            </a:p>
            <a:p>
              <a:pPr>
                <a:lnSpc>
                  <a:spcPct val="90000"/>
                </a:lnSpc>
              </a:pPr>
              <a:r>
                <a:rPr lang="fr-FR" sz="800" b="1">
                  <a:solidFill>
                    <a:srgbClr val="5A85B6"/>
                  </a:solidFill>
                  <a:latin typeface="Arial"/>
                  <a:cs typeface="Arial"/>
                </a:rPr>
                <a:t>Belgique : tests mécaniques</a:t>
              </a:r>
            </a:p>
            <a:p>
              <a:pPr>
                <a:lnSpc>
                  <a:spcPct val="90000"/>
                </a:lnSpc>
              </a:pPr>
              <a:r>
                <a:rPr lang="fr-FR" sz="800" b="1">
                  <a:solidFill>
                    <a:srgbClr val="5A85B6"/>
                  </a:solidFill>
                  <a:latin typeface="Arial"/>
                  <a:cs typeface="Arial"/>
                </a:rPr>
                <a:t>NASA : détecteurs (via ESA)</a:t>
              </a:r>
            </a:p>
          </p:txBody>
        </p:sp>
        <p:sp>
          <p:nvSpPr>
            <p:cNvPr id="58" name="ZoneTexte 57"/>
            <p:cNvSpPr txBox="1"/>
            <p:nvPr/>
          </p:nvSpPr>
          <p:spPr>
            <a:xfrm>
              <a:off x="5991272" y="2682884"/>
              <a:ext cx="1198357" cy="203954"/>
            </a:xfrm>
            <a:prstGeom prst="rect">
              <a:avLst/>
            </a:prstGeom>
            <a:solidFill>
              <a:schemeClr val="bg2">
                <a:lumMod val="40000"/>
                <a:lumOff val="60000"/>
              </a:schemeClr>
            </a:solidFill>
            <a:ln w="38100">
              <a:noFill/>
            </a:ln>
          </p:spPr>
          <p:txBody>
            <a:bodyPr wrap="square" rtlCol="0" anchor="ctr" anchorCtr="0">
              <a:noAutofit/>
            </a:bodyPr>
            <a:lstStyle/>
            <a:p>
              <a:pPr algn="ctr"/>
              <a:r>
                <a:rPr lang="fr-FR" sz="1000" b="1" i="1" dirty="0">
                  <a:solidFill>
                    <a:srgbClr val="5A85B6"/>
                  </a:solidFill>
                  <a:latin typeface="Arial"/>
                  <a:cs typeface="Arial"/>
                </a:rPr>
                <a:t>Caractéristiques</a:t>
              </a:r>
              <a:endParaRPr lang="mr-IN" sz="1000" b="1" i="1" dirty="0">
                <a:solidFill>
                  <a:srgbClr val="5A85B6"/>
                </a:solidFill>
                <a:latin typeface="Arial"/>
                <a:cs typeface="Arial"/>
              </a:endParaRPr>
            </a:p>
          </p:txBody>
        </p:sp>
        <p:sp>
          <p:nvSpPr>
            <p:cNvPr id="59" name="Rectangle 58"/>
            <p:cNvSpPr/>
            <p:nvPr/>
          </p:nvSpPr>
          <p:spPr>
            <a:xfrm>
              <a:off x="5991272" y="2875829"/>
              <a:ext cx="1872999" cy="866535"/>
            </a:xfrm>
            <a:prstGeom prst="rect">
              <a:avLst/>
            </a:prstGeom>
            <a:noFill/>
          </p:spPr>
          <p:txBody>
            <a:bodyPr wrap="square">
              <a:noAutofit/>
            </a:bodyPr>
            <a:lstStyle/>
            <a:p>
              <a:pPr>
                <a:lnSpc>
                  <a:spcPct val="90000"/>
                </a:lnSpc>
              </a:pPr>
              <a:r>
                <a:rPr lang="fr-FR" sz="800" b="1">
                  <a:solidFill>
                    <a:srgbClr val="5A85B6"/>
                  </a:solidFill>
                  <a:latin typeface="Arial"/>
                  <a:cs typeface="Arial"/>
                </a:rPr>
                <a:t>200 W</a:t>
              </a:r>
            </a:p>
            <a:p>
              <a:pPr>
                <a:lnSpc>
                  <a:spcPct val="90000"/>
                </a:lnSpc>
              </a:pPr>
              <a:r>
                <a:rPr lang="fr-FR" sz="800" b="1">
                  <a:solidFill>
                    <a:srgbClr val="5A85B6"/>
                  </a:solidFill>
                  <a:latin typeface="Arial"/>
                  <a:cs typeface="Arial"/>
                </a:rPr>
                <a:t>160 kg</a:t>
              </a:r>
            </a:p>
            <a:p>
              <a:pPr>
                <a:lnSpc>
                  <a:spcPct val="90000"/>
                </a:lnSpc>
              </a:pPr>
              <a:r>
                <a:rPr lang="fr-FR" sz="800" b="1">
                  <a:solidFill>
                    <a:srgbClr val="5A85B6"/>
                  </a:solidFill>
                  <a:latin typeface="Arial"/>
                  <a:cs typeface="Arial"/>
                </a:rPr>
                <a:t>240 Gbits / jour</a:t>
              </a:r>
            </a:p>
            <a:p>
              <a:pPr>
                <a:lnSpc>
                  <a:spcPct val="90000"/>
                </a:lnSpc>
              </a:pPr>
              <a:r>
                <a:rPr lang="fr-FR" sz="800" b="1">
                  <a:solidFill>
                    <a:srgbClr val="5A85B6"/>
                  </a:solidFill>
                  <a:latin typeface="Arial"/>
                  <a:cs typeface="Arial"/>
                </a:rPr>
                <a:t>1 m x 0,5 m x 0,5 m</a:t>
              </a:r>
            </a:p>
            <a:p>
              <a:pPr>
                <a:lnSpc>
                  <a:spcPct val="90000"/>
                </a:lnSpc>
              </a:pPr>
              <a:r>
                <a:rPr lang="fr-FR" sz="800" b="1">
                  <a:solidFill>
                    <a:srgbClr val="5A85B6"/>
                  </a:solidFill>
                  <a:latin typeface="Arial"/>
                  <a:cs typeface="Arial"/>
                </a:rPr>
                <a:t>Champ : 0,78 x 0,73 deg2</a:t>
              </a:r>
            </a:p>
            <a:p>
              <a:pPr>
                <a:lnSpc>
                  <a:spcPct val="90000"/>
                </a:lnSpc>
              </a:pPr>
              <a:r>
                <a:rPr lang="fr-FR" sz="800" b="1">
                  <a:solidFill>
                    <a:srgbClr val="5A85B6"/>
                  </a:solidFill>
                  <a:latin typeface="Arial"/>
                  <a:cs typeface="Arial"/>
                </a:rPr>
                <a:t>Plan focal refroidi à 90K</a:t>
              </a:r>
            </a:p>
          </p:txBody>
        </p:sp>
        <p:sp>
          <p:nvSpPr>
            <p:cNvPr id="60" name="Rectangle 59"/>
            <p:cNvSpPr/>
            <p:nvPr/>
          </p:nvSpPr>
          <p:spPr>
            <a:xfrm>
              <a:off x="5991272" y="1686227"/>
              <a:ext cx="2733252" cy="959738"/>
            </a:xfrm>
            <a:prstGeom prst="rect">
              <a:avLst/>
            </a:prstGeom>
            <a:noFill/>
          </p:spPr>
          <p:txBody>
            <a:bodyPr wrap="square">
              <a:noAutofit/>
            </a:bodyPr>
            <a:lstStyle/>
            <a:p>
              <a:pPr>
                <a:lnSpc>
                  <a:spcPct val="90000"/>
                </a:lnSpc>
              </a:pPr>
              <a:r>
                <a:rPr lang="fr-FR" sz="800" b="1">
                  <a:solidFill>
                    <a:srgbClr val="5A85B6"/>
                  </a:solidFill>
                  <a:latin typeface="Arial"/>
                  <a:cs typeface="Arial"/>
                </a:rPr>
                <a:t>Basé sur les détecteurs H2RG Teledyne</a:t>
              </a:r>
            </a:p>
            <a:p>
              <a:pPr>
                <a:lnSpc>
                  <a:spcPct val="90000"/>
                </a:lnSpc>
              </a:pPr>
              <a:r>
                <a:rPr lang="fr-FR" sz="800" b="1">
                  <a:solidFill>
                    <a:srgbClr val="5A85B6"/>
                  </a:solidFill>
                  <a:latin typeface="Arial"/>
                  <a:cs typeface="Arial"/>
                </a:rPr>
                <a:t>2048 x 2048 pixels</a:t>
              </a:r>
            </a:p>
            <a:p>
              <a:pPr>
                <a:lnSpc>
                  <a:spcPct val="90000"/>
                </a:lnSpc>
              </a:pPr>
              <a:r>
                <a:rPr lang="fr-FR" sz="800" b="1">
                  <a:solidFill>
                    <a:srgbClr val="5A85B6"/>
                  </a:solidFill>
                  <a:latin typeface="Arial"/>
                  <a:cs typeface="Arial"/>
                </a:rPr>
                <a:t>Taille d’un pixel : 18 µm</a:t>
              </a:r>
            </a:p>
            <a:p>
              <a:pPr>
                <a:lnSpc>
                  <a:spcPct val="90000"/>
                </a:lnSpc>
              </a:pPr>
              <a:r>
                <a:rPr lang="fr-FR" sz="800" b="1">
                  <a:solidFill>
                    <a:srgbClr val="5A85B6"/>
                  </a:solidFill>
                  <a:latin typeface="Arial"/>
                  <a:cs typeface="Arial"/>
                </a:rPr>
                <a:t>Bande spectrale : 0,9 µm – 2 µm</a:t>
              </a:r>
            </a:p>
            <a:p>
              <a:pPr>
                <a:lnSpc>
                  <a:spcPct val="90000"/>
                </a:lnSpc>
              </a:pPr>
              <a:r>
                <a:rPr lang="fr-FR" sz="800" b="1">
                  <a:solidFill>
                    <a:srgbClr val="5A85B6"/>
                  </a:solidFill>
                  <a:latin typeface="Arial"/>
                  <a:cs typeface="Arial"/>
                </a:rPr>
                <a:t>Une chaine de lecture élémentaire est constituée de 1 H2RG/ 1 Flex / 1 Sidecar</a:t>
              </a:r>
            </a:p>
            <a:p>
              <a:pPr>
                <a:lnSpc>
                  <a:spcPct val="90000"/>
                </a:lnSpc>
              </a:pPr>
              <a:r>
                <a:rPr lang="fr-FR" sz="800" b="1">
                  <a:solidFill>
                    <a:srgbClr val="5A85B6"/>
                  </a:solidFill>
                  <a:latin typeface="Arial"/>
                  <a:cs typeface="Arial"/>
                </a:rPr>
                <a:t>Le plan focal contient 16 H2RG soit environ 64 millions de pixels !</a:t>
              </a:r>
            </a:p>
          </p:txBody>
        </p:sp>
        <p:sp>
          <p:nvSpPr>
            <p:cNvPr id="61" name="ZoneTexte 60"/>
            <p:cNvSpPr txBox="1"/>
            <p:nvPr/>
          </p:nvSpPr>
          <p:spPr>
            <a:xfrm>
              <a:off x="5991272" y="1505282"/>
              <a:ext cx="1198357" cy="203954"/>
            </a:xfrm>
            <a:prstGeom prst="rect">
              <a:avLst/>
            </a:prstGeom>
            <a:solidFill>
              <a:schemeClr val="bg2">
                <a:lumMod val="40000"/>
                <a:lumOff val="60000"/>
              </a:schemeClr>
            </a:solidFill>
            <a:ln w="38100">
              <a:noFill/>
            </a:ln>
          </p:spPr>
          <p:txBody>
            <a:bodyPr wrap="square" rtlCol="0" anchor="ctr" anchorCtr="0">
              <a:noAutofit/>
            </a:bodyPr>
            <a:lstStyle/>
            <a:p>
              <a:pPr algn="ctr"/>
              <a:r>
                <a:rPr lang="fr-FR" sz="1000" b="1" i="1" dirty="0">
                  <a:solidFill>
                    <a:srgbClr val="5A85B6"/>
                  </a:solidFill>
                  <a:latin typeface="Arial"/>
                  <a:cs typeface="Arial"/>
                </a:rPr>
                <a:t>Plan focal</a:t>
              </a:r>
              <a:endParaRPr lang="mr-IN" sz="1000" b="1" i="1" dirty="0">
                <a:solidFill>
                  <a:srgbClr val="5A85B6"/>
                </a:solidFill>
                <a:latin typeface="Arial"/>
                <a:cs typeface="Arial"/>
              </a:endParaRPr>
            </a:p>
          </p:txBody>
        </p:sp>
        <p:sp>
          <p:nvSpPr>
            <p:cNvPr id="62" name="ZoneTexte 61"/>
            <p:cNvSpPr txBox="1"/>
            <p:nvPr/>
          </p:nvSpPr>
          <p:spPr>
            <a:xfrm>
              <a:off x="5991272" y="3644225"/>
              <a:ext cx="1198357" cy="203954"/>
            </a:xfrm>
            <a:prstGeom prst="rect">
              <a:avLst/>
            </a:prstGeom>
            <a:solidFill>
              <a:schemeClr val="bg2">
                <a:lumMod val="40000"/>
                <a:lumOff val="60000"/>
              </a:schemeClr>
            </a:solidFill>
            <a:ln w="38100">
              <a:noFill/>
            </a:ln>
          </p:spPr>
          <p:txBody>
            <a:bodyPr wrap="square" rtlCol="0" anchor="ctr" anchorCtr="0">
              <a:noAutofit/>
            </a:bodyPr>
            <a:lstStyle/>
            <a:p>
              <a:pPr algn="ctr"/>
              <a:r>
                <a:rPr lang="fr-FR" sz="1000" b="1" i="1" dirty="0">
                  <a:solidFill>
                    <a:srgbClr val="5A85B6"/>
                  </a:solidFill>
                  <a:latin typeface="Arial"/>
                  <a:cs typeface="Arial"/>
                </a:rPr>
                <a:t>Partenaires</a:t>
              </a:r>
              <a:endParaRPr lang="mr-IN" sz="1000" b="1" i="1" dirty="0">
                <a:solidFill>
                  <a:srgbClr val="5A85B6"/>
                </a:solidFill>
                <a:latin typeface="Arial"/>
                <a:cs typeface="Arial"/>
              </a:endParaRPr>
            </a:p>
          </p:txBody>
        </p:sp>
      </p:grpSp>
      <p:sp>
        <p:nvSpPr>
          <p:cNvPr id="40" name="Rectangle 39"/>
          <p:cNvSpPr/>
          <p:nvPr/>
        </p:nvSpPr>
        <p:spPr>
          <a:xfrm>
            <a:off x="338944" y="5013994"/>
            <a:ext cx="2245230" cy="1059920"/>
          </a:xfrm>
          <a:prstGeom prst="rect">
            <a:avLst/>
          </a:prstGeom>
          <a:noFill/>
        </p:spPr>
        <p:txBody>
          <a:bodyPr wrap="square">
            <a:noAutofit/>
          </a:bodyPr>
          <a:lstStyle/>
          <a:p>
            <a:pPr>
              <a:lnSpc>
                <a:spcPct val="80000"/>
              </a:lnSpc>
            </a:pPr>
            <a:r>
              <a:rPr lang="fr-FR" sz="1100" b="1" dirty="0" smtClean="0">
                <a:solidFill>
                  <a:schemeClr val="accent5">
                    <a:lumMod val="60000"/>
                    <a:lumOff val="40000"/>
                  </a:schemeClr>
                </a:solidFill>
                <a:latin typeface="Arial"/>
                <a:cs typeface="Arial"/>
              </a:rPr>
              <a:t>La maîtrise</a:t>
            </a:r>
            <a:r>
              <a:rPr lang="fr-FR" sz="1100" b="1" dirty="0">
                <a:solidFill>
                  <a:schemeClr val="accent5">
                    <a:lumMod val="60000"/>
                    <a:lumOff val="40000"/>
                  </a:schemeClr>
                </a:solidFill>
                <a:latin typeface="Arial"/>
                <a:cs typeface="Arial"/>
              </a:rPr>
              <a:t> </a:t>
            </a:r>
            <a:r>
              <a:rPr lang="fr-FR" sz="1100" b="1" dirty="0" smtClean="0">
                <a:solidFill>
                  <a:schemeClr val="accent5">
                    <a:lumMod val="60000"/>
                    <a:lumOff val="40000"/>
                  </a:schemeClr>
                </a:solidFill>
                <a:latin typeface="Arial"/>
                <a:cs typeface="Arial"/>
              </a:rPr>
              <a:t>d’œuvre</a:t>
            </a:r>
            <a:br>
              <a:rPr lang="fr-FR" sz="1100" b="1" dirty="0" smtClean="0">
                <a:solidFill>
                  <a:schemeClr val="accent5">
                    <a:lumMod val="60000"/>
                    <a:lumOff val="40000"/>
                  </a:schemeClr>
                </a:solidFill>
                <a:latin typeface="Arial"/>
                <a:cs typeface="Arial"/>
              </a:rPr>
            </a:br>
            <a:r>
              <a:rPr lang="fr-FR" sz="1100" b="1" dirty="0" smtClean="0">
                <a:solidFill>
                  <a:schemeClr val="accent5">
                    <a:lumMod val="60000"/>
                    <a:lumOff val="40000"/>
                  </a:schemeClr>
                </a:solidFill>
                <a:latin typeface="Arial"/>
                <a:cs typeface="Arial"/>
              </a:rPr>
              <a:t>de</a:t>
            </a:r>
            <a:r>
              <a:rPr lang="fr-FR" sz="1100" b="1" dirty="0">
                <a:solidFill>
                  <a:schemeClr val="accent5">
                    <a:lumMod val="60000"/>
                    <a:lumOff val="40000"/>
                  </a:schemeClr>
                </a:solidFill>
                <a:latin typeface="Arial"/>
                <a:cs typeface="Arial"/>
              </a:rPr>
              <a:t> </a:t>
            </a:r>
            <a:r>
              <a:rPr lang="fr-FR" sz="1100" b="1" dirty="0" smtClean="0">
                <a:solidFill>
                  <a:schemeClr val="accent5">
                    <a:lumMod val="60000"/>
                    <a:lumOff val="40000"/>
                  </a:schemeClr>
                </a:solidFill>
                <a:latin typeface="Arial"/>
                <a:cs typeface="Arial"/>
              </a:rPr>
              <a:t>l’instrument NISP</a:t>
            </a:r>
            <a:endParaRPr lang="fr-FR" sz="1100" dirty="0">
              <a:solidFill>
                <a:schemeClr val="accent5">
                  <a:lumMod val="60000"/>
                  <a:lumOff val="40000"/>
                </a:schemeClr>
              </a:solidFill>
              <a:latin typeface="Arial"/>
              <a:cs typeface="Arial"/>
            </a:endParaRPr>
          </a:p>
          <a:p>
            <a:pPr>
              <a:lnSpc>
                <a:spcPct val="90000"/>
              </a:lnSpc>
            </a:pPr>
            <a:r>
              <a:rPr lang="fr-FR" sz="1100" dirty="0" smtClean="0">
                <a:latin typeface="Arial"/>
                <a:cs typeface="Arial"/>
              </a:rPr>
              <a:t>est effectuée par le</a:t>
            </a:r>
            <a:br>
              <a:rPr lang="fr-FR" sz="1100" dirty="0" smtClean="0">
                <a:latin typeface="Arial"/>
                <a:cs typeface="Arial"/>
              </a:rPr>
            </a:br>
            <a:r>
              <a:rPr lang="fr-FR" sz="1100" dirty="0" err="1" smtClean="0">
                <a:latin typeface="Arial"/>
                <a:cs typeface="Arial"/>
              </a:rPr>
              <a:t>Laboratoire d’Astrophysique </a:t>
            </a:r>
            <a:br>
              <a:rPr lang="fr-FR" sz="1100" dirty="0" err="1" smtClean="0">
                <a:latin typeface="Arial"/>
                <a:cs typeface="Arial"/>
              </a:rPr>
            </a:br>
            <a:r>
              <a:rPr lang="fr-FR" sz="1100" dirty="0" err="1" smtClean="0">
                <a:latin typeface="Arial"/>
                <a:cs typeface="Arial"/>
              </a:rPr>
              <a:t>de Marseille </a:t>
            </a:r>
            <a:r>
              <a:rPr lang="fr-FR" sz="1100" dirty="0" smtClean="0">
                <a:latin typeface="Arial"/>
                <a:cs typeface="Arial"/>
              </a:rPr>
              <a:t>(LAM, France).</a:t>
            </a:r>
            <a:endParaRPr lang="fr-FR" sz="1100" dirty="0">
              <a:latin typeface="Arial"/>
              <a:cs typeface="Arial"/>
            </a:endParaRPr>
          </a:p>
        </p:txBody>
      </p:sp>
    </p:spTree>
    <p:extLst>
      <p:ext uri="{BB962C8B-B14F-4D97-AF65-F5344CB8AC3E}">
        <p14:creationId xmlns:p14="http://schemas.microsoft.com/office/powerpoint/2010/main" val="240298183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gner un rectangle avec un coin diagonal 45"/>
          <p:cNvSpPr/>
          <p:nvPr/>
        </p:nvSpPr>
        <p:spPr>
          <a:xfrm>
            <a:off x="-1" y="1"/>
            <a:ext cx="3402419" cy="1782584"/>
          </a:xfrm>
          <a:prstGeom prst="snip2DiagRect">
            <a:avLst>
              <a:gd name="adj1" fmla="val 0"/>
              <a:gd name="adj2" fmla="val 8288"/>
            </a:avLst>
          </a:prstGeom>
          <a:gradFill flip="none" rotWithShape="1">
            <a:gsLst>
              <a:gs pos="1000">
                <a:schemeClr val="bg2">
                  <a:lumMod val="75000"/>
                </a:schemeClr>
              </a:gs>
              <a:gs pos="100000">
                <a:schemeClr val="tx2">
                  <a:lumMod val="50000"/>
                </a:schemeClr>
              </a:gs>
            </a:gsLst>
            <a:lin ang="1242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1" name="Titre 1"/>
          <p:cNvSpPr txBox="1">
            <a:spLocks/>
          </p:cNvSpPr>
          <p:nvPr/>
        </p:nvSpPr>
        <p:spPr>
          <a:xfrm>
            <a:off x="278197" y="0"/>
            <a:ext cx="2866571" cy="1487716"/>
          </a:xfrm>
          <a:prstGeom prst="rect">
            <a:avLst/>
          </a:prstGeom>
        </p:spPr>
        <p:txBody>
          <a:bodyPr anchor="b" anchorCtr="0">
            <a:noAutofit/>
          </a:bodyPr>
          <a:lstStyle>
            <a:lvl1pPr indent="180000" algn="r" defTabSz="457200" rtl="0" eaLnBrk="1" latinLnBrk="0" hangingPunct="1">
              <a:spcBef>
                <a:spcPct val="0"/>
              </a:spcBef>
              <a:buNone/>
              <a:defRPr lang="fr-FR" sz="1600" b="1" i="0" kern="9400">
                <a:solidFill>
                  <a:schemeClr val="bg1"/>
                </a:solidFill>
                <a:latin typeface="Arial"/>
                <a:ea typeface="+mj-ea"/>
                <a:cs typeface="Arial"/>
              </a:defRPr>
            </a:lvl1pPr>
          </a:lstStyle>
          <a:p>
            <a:pPr>
              <a:lnSpc>
                <a:spcPct val="90000"/>
              </a:lnSpc>
            </a:pPr>
            <a:r>
              <a:rPr lang="fr-FR" sz="1500"/>
              <a:t>Instrument</a:t>
            </a:r>
          </a:p>
          <a:p>
            <a:pPr>
              <a:lnSpc>
                <a:spcPct val="90000"/>
              </a:lnSpc>
            </a:pPr>
            <a:r>
              <a:rPr lang="fr-FR" sz="2000"/>
              <a:t>VIS</a:t>
            </a:r>
          </a:p>
        </p:txBody>
      </p:sp>
      <p:sp>
        <p:nvSpPr>
          <p:cNvPr id="12" name="Rectangle 11"/>
          <p:cNvSpPr/>
          <p:nvPr/>
        </p:nvSpPr>
        <p:spPr>
          <a:xfrm>
            <a:off x="3580193" y="860741"/>
            <a:ext cx="5067905" cy="817859"/>
          </a:xfrm>
          <a:prstGeom prst="rect">
            <a:avLst/>
          </a:prstGeom>
          <a:noFill/>
        </p:spPr>
        <p:txBody>
          <a:bodyPr wrap="square">
            <a:noAutofit/>
          </a:bodyPr>
          <a:lstStyle/>
          <a:p>
            <a:pPr>
              <a:lnSpc>
                <a:spcPct val="80000"/>
              </a:lnSpc>
            </a:pPr>
            <a:r>
              <a:rPr lang="fr-FR" sz="1600" b="1">
                <a:solidFill>
                  <a:srgbClr val="5A85B6"/>
                </a:solidFill>
                <a:latin typeface="Arial"/>
                <a:cs typeface="Arial"/>
              </a:rPr>
              <a:t>Depuis Marseille, sa précision </a:t>
            </a:r>
            <a:br>
              <a:rPr lang="fr-FR" sz="1600" b="1">
                <a:solidFill>
                  <a:srgbClr val="5A85B6"/>
                </a:solidFill>
                <a:latin typeface="Arial"/>
                <a:cs typeface="Arial"/>
              </a:rPr>
            </a:br>
            <a:r>
              <a:rPr lang="fr-FR" sz="1600" b="1">
                <a:solidFill>
                  <a:srgbClr val="5A85B6"/>
                </a:solidFill>
                <a:latin typeface="Arial"/>
                <a:cs typeface="Arial"/>
              </a:rPr>
              <a:t>lui permettrait de détecter une mouche </a:t>
            </a:r>
            <a:br>
              <a:rPr lang="fr-FR" sz="1600" b="1">
                <a:solidFill>
                  <a:srgbClr val="5A85B6"/>
                </a:solidFill>
                <a:latin typeface="Arial"/>
                <a:cs typeface="Arial"/>
              </a:rPr>
            </a:br>
            <a:r>
              <a:rPr lang="fr-FR" sz="1600" b="1">
                <a:solidFill>
                  <a:srgbClr val="5A85B6"/>
                </a:solidFill>
                <a:latin typeface="Arial"/>
                <a:cs typeface="Arial"/>
              </a:rPr>
              <a:t>posée sur un ballon de foot à Paris !</a:t>
            </a:r>
          </a:p>
        </p:txBody>
      </p:sp>
      <p:sp>
        <p:nvSpPr>
          <p:cNvPr id="38" name="Rectangle à coins arrondis 37"/>
          <p:cNvSpPr/>
          <p:nvPr/>
        </p:nvSpPr>
        <p:spPr>
          <a:xfrm>
            <a:off x="9414912" y="157208"/>
            <a:ext cx="1060344" cy="2277826"/>
          </a:xfrm>
          <a:prstGeom prst="roundRect">
            <a:avLst/>
          </a:prstGeom>
          <a:noFill/>
          <a:ln w="1905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endParaRPr>
          </a:p>
        </p:txBody>
      </p:sp>
      <p:sp>
        <p:nvSpPr>
          <p:cNvPr id="47" name="Triangle isocèle 46"/>
          <p:cNvSpPr/>
          <p:nvPr/>
        </p:nvSpPr>
        <p:spPr>
          <a:xfrm rot="9536655">
            <a:off x="2877432" y="1694701"/>
            <a:ext cx="209561" cy="477152"/>
          </a:xfrm>
          <a:prstGeom prst="triangl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fr-FR">
              <a:ln>
                <a:solidFill>
                  <a:schemeClr val="bg1"/>
                </a:solidFill>
              </a:ln>
              <a:latin typeface="Arial"/>
            </a:endParaRPr>
          </a:p>
        </p:txBody>
      </p:sp>
      <p:sp>
        <p:nvSpPr>
          <p:cNvPr id="26" name="Espace réservé du texte 2"/>
          <p:cNvSpPr txBox="1">
            <a:spLocks/>
          </p:cNvSpPr>
          <p:nvPr/>
        </p:nvSpPr>
        <p:spPr>
          <a:xfrm>
            <a:off x="9337969" y="752621"/>
            <a:ext cx="2284810" cy="5597132"/>
          </a:xfrm>
          <a:prstGeom prst="rect">
            <a:avLst/>
          </a:prstGeom>
        </p:spPr>
        <p:txBody>
          <a:bodyPr vert="horz" lIns="91440" tIns="45720" rIns="91440" bIns="45720" rtlCol="0">
            <a:noAutofit/>
          </a:bodyPr>
          <a:lstStyle>
            <a:lvl1pPr marL="0" indent="216000" algn="l" defTabSz="457200" rtl="0" eaLnBrk="1" latinLnBrk="0" hangingPunct="1">
              <a:lnSpc>
                <a:spcPct val="85000"/>
              </a:lnSpc>
              <a:spcBef>
                <a:spcPts val="600"/>
              </a:spcBef>
              <a:buSzPct val="107000"/>
              <a:buFontTx/>
              <a:buBlip>
                <a:blip r:embed="rId2"/>
              </a:buBlip>
              <a:defRPr sz="2000" b="1" kern="1200">
                <a:solidFill>
                  <a:schemeClr val="tx1">
                    <a:lumMod val="65000"/>
                    <a:lumOff val="35000"/>
                  </a:schemeClr>
                </a:solidFill>
                <a:latin typeface="+mn-lt"/>
                <a:ea typeface="+mn-ea"/>
                <a:cs typeface="+mn-cs"/>
              </a:defRPr>
            </a:lvl1pPr>
            <a:lvl2pPr marL="0" indent="-285750" algn="l" defTabSz="457200" rtl="0" eaLnBrk="1" latinLnBrk="0" hangingPunct="1">
              <a:lnSpc>
                <a:spcPct val="98000"/>
              </a:lnSpc>
              <a:spcBef>
                <a:spcPts val="0"/>
              </a:spcBef>
              <a:spcAft>
                <a:spcPts val="0"/>
              </a:spcAft>
              <a:buSzPct val="96000"/>
              <a:buFont typeface="Lucida Grande"/>
              <a:buChar char="▶"/>
              <a:defRPr sz="1500" b="1" i="0" kern="1200">
                <a:solidFill>
                  <a:srgbClr val="A73F86"/>
                </a:solidFill>
                <a:latin typeface="+mn-lt"/>
                <a:ea typeface="+mn-ea"/>
                <a:cs typeface="+mn-cs"/>
              </a:defRPr>
            </a:lvl2pPr>
            <a:lvl3pPr marL="0" indent="176400" algn="l" defTabSz="457200" rtl="0" eaLnBrk="1" latinLnBrk="0" hangingPunct="1">
              <a:lnSpc>
                <a:spcPct val="100000"/>
              </a:lnSpc>
              <a:spcBef>
                <a:spcPts val="400"/>
              </a:spcBef>
              <a:spcAft>
                <a:spcPts val="0"/>
              </a:spcAft>
              <a:buSzPct val="100000"/>
              <a:buFontTx/>
              <a:buBlip>
                <a:blip r:embed="rId2"/>
              </a:buBlip>
              <a:defRPr sz="1200" b="1" i="0" kern="0" cap="none" spc="310" baseline="0">
                <a:solidFill>
                  <a:schemeClr val="tx1"/>
                </a:solidFill>
                <a:latin typeface="Arial"/>
                <a:ea typeface="+mn-ea"/>
                <a:cs typeface="Arial"/>
              </a:defRPr>
            </a:lvl3pPr>
            <a:lvl4pPr marL="0" indent="0" algn="l" defTabSz="457200" rtl="0" eaLnBrk="1" latinLnBrk="0" hangingPunct="1">
              <a:lnSpc>
                <a:spcPct val="100000"/>
              </a:lnSpc>
              <a:spcBef>
                <a:spcPct val="20000"/>
              </a:spcBef>
              <a:buSzPct val="100000"/>
              <a:buFontTx/>
              <a:buNone/>
              <a:defRPr sz="1200" b="0" i="0" kern="1200" baseline="0">
                <a:solidFill>
                  <a:schemeClr val="tx1"/>
                </a:solidFill>
                <a:latin typeface="+mn-lt"/>
                <a:ea typeface="+mn-ea"/>
                <a:cs typeface="+mn-cs"/>
              </a:defRPr>
            </a:lvl4pPr>
            <a:lvl5pPr marL="0" indent="0" algn="l" defTabSz="457200" rtl="0" eaLnBrk="1" latinLnBrk="0" hangingPunct="1">
              <a:lnSpc>
                <a:spcPct val="100000"/>
              </a:lnSpc>
              <a:spcBef>
                <a:spcPct val="20000"/>
              </a:spcBef>
              <a:buSzPct val="91000"/>
              <a:buFontTx/>
              <a:buNone/>
              <a:defRPr sz="1400" kern="1200">
                <a:solidFill>
                  <a:schemeClr val="tx1"/>
                </a:solidFill>
                <a:latin typeface="+mn-lt"/>
                <a:ea typeface="+mn-ea"/>
                <a:cs typeface="+mn-cs"/>
              </a:defRPr>
            </a:lvl5pPr>
            <a:lvl6pPr marL="0" indent="0" algn="l" defTabSz="457200" rtl="0" eaLnBrk="1" latinLnBrk="0" hangingPunct="1">
              <a:lnSpc>
                <a:spcPct val="100000"/>
              </a:lnSpc>
              <a:spcBef>
                <a:spcPct val="20000"/>
              </a:spcBef>
              <a:buFontTx/>
              <a:buNone/>
              <a:defRPr sz="1300" kern="1200" baseline="0">
                <a:solidFill>
                  <a:schemeClr val="tx1"/>
                </a:solidFill>
                <a:latin typeface="+mn-lt"/>
                <a:ea typeface="+mn-ea"/>
                <a:cs typeface="+mn-cs"/>
              </a:defRPr>
            </a:lvl6pPr>
            <a:lvl7pPr marL="0" indent="0" algn="l" defTabSz="457200" rtl="0" eaLnBrk="1" latinLnBrk="0" hangingPunct="1">
              <a:lnSpc>
                <a:spcPct val="100000"/>
              </a:lnSpc>
              <a:spcBef>
                <a:spcPct val="20000"/>
              </a:spcBef>
              <a:buFontTx/>
              <a:buNone/>
              <a:defRPr sz="1200" kern="1200">
                <a:solidFill>
                  <a:schemeClr val="tx1"/>
                </a:solidFill>
                <a:latin typeface="+mn-lt"/>
                <a:ea typeface="+mn-ea"/>
                <a:cs typeface="+mn-cs"/>
              </a:defRPr>
            </a:lvl7pPr>
            <a:lvl8pPr marL="0" indent="0" algn="l" defTabSz="457200" rtl="0" eaLnBrk="1" latinLnBrk="0" hangingPunct="1">
              <a:lnSpc>
                <a:spcPct val="100000"/>
              </a:lnSpc>
              <a:spcBef>
                <a:spcPct val="20000"/>
              </a:spcBef>
              <a:buFontTx/>
              <a:buNone/>
              <a:defRPr sz="1050" u="none" kern="1200" baseline="0">
                <a:solidFill>
                  <a:schemeClr val="tx1"/>
                </a:solidFill>
                <a:latin typeface="+mn-lt"/>
                <a:ea typeface="+mn-ea"/>
                <a:cs typeface="+mn-cs"/>
              </a:defRPr>
            </a:lvl8pPr>
            <a:lvl9pPr marL="0" indent="0" algn="l" defTabSz="457200" rtl="0" eaLnBrk="1" latinLnBrk="0" hangingPunct="1">
              <a:lnSpc>
                <a:spcPct val="100000"/>
              </a:lnSpc>
              <a:spcBef>
                <a:spcPct val="20000"/>
              </a:spcBef>
              <a:buFontTx/>
              <a:buNone/>
              <a:defRPr sz="900" b="1" i="1" kern="1200">
                <a:solidFill>
                  <a:schemeClr val="tx1"/>
                </a:solidFill>
                <a:latin typeface="+mn-lt"/>
                <a:ea typeface="+mn-ea"/>
                <a:cs typeface="+mn-cs"/>
              </a:defRPr>
            </a:lvl9pPr>
          </a:lstStyle>
          <a:p>
            <a:pPr indent="0" algn="r">
              <a:lnSpc>
                <a:spcPct val="90000"/>
              </a:lnSpc>
              <a:buNone/>
            </a:pPr>
            <a:r>
              <a:rPr lang="fr-FR" sz="1100" kern="9400">
                <a:solidFill>
                  <a:schemeClr val="bg1"/>
                </a:solidFill>
                <a:latin typeface="Arial"/>
                <a:ea typeface="+mj-ea"/>
                <a:cs typeface="Arial"/>
              </a:rPr>
              <a:t>La mission </a:t>
            </a:r>
            <a:br>
              <a:rPr lang="fr-FR" sz="1100" kern="9400">
                <a:solidFill>
                  <a:schemeClr val="bg1"/>
                </a:solidFill>
                <a:latin typeface="Arial"/>
                <a:ea typeface="+mj-ea"/>
                <a:cs typeface="Arial"/>
              </a:rPr>
            </a:br>
            <a:r>
              <a:rPr lang="fr-FR" sz="1100" kern="9400">
                <a:solidFill>
                  <a:schemeClr val="bg1"/>
                </a:solidFill>
                <a:latin typeface="Arial"/>
                <a:ea typeface="+mj-ea"/>
                <a:cs typeface="Arial"/>
              </a:rPr>
              <a:t>Euclid</a:t>
            </a:r>
            <a:endParaRPr lang="fr-FR" sz="1800" b="0">
              <a:solidFill>
                <a:srgbClr val="000000"/>
              </a:solidFill>
            </a:endParaRPr>
          </a:p>
          <a:p>
            <a:pPr algn="r">
              <a:lnSpc>
                <a:spcPct val="80000"/>
              </a:lnSpc>
            </a:pPr>
            <a:r>
              <a:rPr lang="fr-FR" kern="9400">
                <a:solidFill>
                  <a:schemeClr val="bg1"/>
                </a:solidFill>
                <a:latin typeface="Arial"/>
                <a:ea typeface="+mj-ea"/>
                <a:cs typeface="Arial"/>
              </a:rPr>
              <a:t>l’invisible</a:t>
            </a:r>
            <a:br>
              <a:rPr lang="fr-FR" kern="9400">
                <a:solidFill>
                  <a:schemeClr val="bg1"/>
                </a:solidFill>
                <a:latin typeface="Arial"/>
                <a:ea typeface="+mj-ea"/>
                <a:cs typeface="Arial"/>
              </a:rPr>
            </a:br>
            <a:r>
              <a:rPr lang="fr-FR" kern="9400">
                <a:solidFill>
                  <a:schemeClr val="bg1"/>
                </a:solidFill>
                <a:latin typeface="Arial"/>
                <a:ea typeface="+mj-ea"/>
                <a:cs typeface="Arial"/>
              </a:rPr>
              <a:t>et autre </a:t>
            </a:r>
          </a:p>
          <a:p>
            <a:pPr indent="0">
              <a:lnSpc>
                <a:spcPct val="90000"/>
              </a:lnSpc>
              <a:buClr>
                <a:schemeClr val="accent4">
                  <a:lumMod val="40000"/>
                  <a:lumOff val="60000"/>
                </a:schemeClr>
              </a:buClr>
              <a:buSzPct val="192000"/>
              <a:buNone/>
            </a:pPr>
            <a:r>
              <a:rPr lang="fr-FR" sz="1800">
                <a:solidFill>
                  <a:schemeClr val="bg2">
                    <a:lumMod val="75000"/>
                  </a:schemeClr>
                </a:solidFill>
                <a:latin typeface="Arial"/>
                <a:cs typeface="Arial"/>
              </a:rPr>
              <a:t>L'univers à 70% </a:t>
            </a:r>
            <a:br>
              <a:rPr lang="fr-FR" sz="1800">
                <a:solidFill>
                  <a:schemeClr val="bg2">
                    <a:lumMod val="75000"/>
                  </a:schemeClr>
                </a:solidFill>
                <a:latin typeface="Arial"/>
                <a:cs typeface="Arial"/>
              </a:rPr>
            </a:br>
            <a:r>
              <a:rPr lang="fr-FR" sz="1800">
                <a:solidFill>
                  <a:schemeClr val="bg2">
                    <a:lumMod val="75000"/>
                  </a:schemeClr>
                </a:solidFill>
                <a:latin typeface="Arial"/>
                <a:cs typeface="Arial"/>
              </a:rPr>
              <a:t>d’une énergie inconnue,</a:t>
            </a:r>
            <a:endParaRPr lang="fr-FR" sz="1200" b="0">
              <a:latin typeface="Arial"/>
              <a:cs typeface="Arial"/>
            </a:endParaRPr>
          </a:p>
          <a:p>
            <a:pPr indent="0">
              <a:lnSpc>
                <a:spcPct val="90000"/>
              </a:lnSpc>
              <a:buClr>
                <a:schemeClr val="accent4">
                  <a:lumMod val="40000"/>
                  <a:lumOff val="60000"/>
                </a:schemeClr>
              </a:buClr>
              <a:buSzPct val="192000"/>
              <a:buNone/>
            </a:pPr>
            <a:r>
              <a:rPr lang="fr-FR" sz="1200" b="0">
                <a:latin typeface="Arial"/>
                <a:cs typeface="Arial"/>
              </a:rPr>
              <a:t>En 1929 Edwin Hubble </a:t>
            </a:r>
            <a:br>
              <a:rPr lang="fr-FR" sz="1200" b="0">
                <a:latin typeface="Arial"/>
                <a:cs typeface="Arial"/>
              </a:rPr>
            </a:br>
            <a:r>
              <a:rPr lang="fr-FR" sz="1200" b="0">
                <a:latin typeface="Arial"/>
                <a:cs typeface="Arial"/>
              </a:rPr>
              <a:t>En 1998 est découverte</a:t>
            </a:r>
          </a:p>
          <a:p>
            <a:pPr indent="0">
              <a:lnSpc>
                <a:spcPct val="90000"/>
              </a:lnSpc>
              <a:buClr>
                <a:schemeClr val="accent4">
                  <a:lumMod val="40000"/>
                  <a:lumOff val="60000"/>
                </a:schemeClr>
              </a:buClr>
              <a:buSzPct val="192000"/>
              <a:buNone/>
            </a:pPr>
            <a:r>
              <a:rPr lang="fr-FR" sz="1600">
                <a:latin typeface="Arial"/>
                <a:cs typeface="Arial"/>
              </a:rPr>
              <a:t>Pour quelle raison ?	</a:t>
            </a:r>
          </a:p>
          <a:p>
            <a:pPr indent="0">
              <a:lnSpc>
                <a:spcPct val="90000"/>
              </a:lnSpc>
              <a:buClr>
                <a:schemeClr val="accent4">
                  <a:lumMod val="40000"/>
                  <a:lumOff val="60000"/>
                </a:schemeClr>
              </a:buClr>
              <a:buSzPct val="192000"/>
              <a:buNone/>
            </a:pPr>
            <a:r>
              <a:rPr lang="fr-FR" sz="1200" b="0">
                <a:latin typeface="Arial"/>
                <a:cs typeface="Arial"/>
              </a:rPr>
              <a:t>Une énergie inconnue</a:t>
            </a:r>
            <a:br>
              <a:rPr lang="fr-FR" sz="1200" b="0">
                <a:latin typeface="Arial"/>
                <a:cs typeface="Arial"/>
              </a:rPr>
            </a:br>
            <a:r>
              <a:rPr lang="fr-FR" sz="1200" b="0">
                <a:latin typeface="Arial"/>
                <a:cs typeface="Arial"/>
              </a:rPr>
              <a:t>en serait-elle la cause ? </a:t>
            </a:r>
            <a:br>
              <a:rPr lang="fr-FR" sz="1200" b="0">
                <a:latin typeface="Arial"/>
                <a:cs typeface="Arial"/>
              </a:rPr>
            </a:br>
            <a:r>
              <a:rPr lang="fr-FR" sz="1500">
                <a:latin typeface="Arial"/>
                <a:cs typeface="Arial"/>
              </a:rPr>
              <a:t>Pour expliquer cette </a:t>
            </a:r>
            <a:br>
              <a:rPr lang="fr-FR" sz="1500">
                <a:latin typeface="Arial"/>
                <a:cs typeface="Arial"/>
              </a:rPr>
            </a:br>
            <a:r>
              <a:rPr lang="fr-FR" sz="1500">
                <a:latin typeface="Arial"/>
                <a:cs typeface="Arial"/>
              </a:rPr>
              <a:t>accélération, plusieurs </a:t>
            </a:r>
            <a:br>
              <a:rPr lang="fr-FR" sz="1500">
                <a:latin typeface="Arial"/>
                <a:cs typeface="Arial"/>
              </a:rPr>
            </a:br>
            <a:r>
              <a:rPr lang="fr-FR" sz="1500">
                <a:latin typeface="Arial"/>
                <a:cs typeface="Arial"/>
              </a:rPr>
              <a:t>hypothèses furent élaborées :</a:t>
            </a:r>
          </a:p>
          <a:p>
            <a:pPr>
              <a:lnSpc>
                <a:spcPct val="90000"/>
              </a:lnSpc>
              <a:buClr>
                <a:schemeClr val="accent4">
                  <a:lumMod val="40000"/>
                  <a:lumOff val="60000"/>
                </a:schemeClr>
              </a:buClr>
              <a:buSzPct val="192000"/>
              <a:buFont typeface="Arial"/>
              <a:buChar char="•"/>
            </a:pPr>
            <a:r>
              <a:rPr lang="fr-FR" sz="1200" b="0">
                <a:latin typeface="Arial"/>
                <a:cs typeface="Arial"/>
              </a:rPr>
              <a:t>Notre univers  ne serait</a:t>
            </a:r>
          </a:p>
          <a:p>
            <a:pPr>
              <a:lnSpc>
                <a:spcPct val="90000"/>
              </a:lnSpc>
              <a:buClr>
                <a:schemeClr val="accent4">
                  <a:lumMod val="40000"/>
                  <a:lumOff val="60000"/>
                </a:schemeClr>
              </a:buClr>
              <a:buSzPct val="192000"/>
              <a:buFont typeface="Arial"/>
              <a:buChar char="•"/>
            </a:pPr>
            <a:r>
              <a:rPr lang="fr-FR" sz="1200" b="0">
                <a:latin typeface="Arial"/>
                <a:cs typeface="Arial"/>
              </a:rPr>
              <a:t>Les lois de la.</a:t>
            </a:r>
          </a:p>
          <a:p>
            <a:pPr>
              <a:lnSpc>
                <a:spcPct val="90000"/>
              </a:lnSpc>
              <a:buClr>
                <a:schemeClr val="accent4">
                  <a:lumMod val="40000"/>
                  <a:lumOff val="60000"/>
                </a:schemeClr>
              </a:buClr>
              <a:buSzPct val="192000"/>
              <a:buFont typeface="Arial"/>
              <a:buChar char="•"/>
            </a:pPr>
            <a:r>
              <a:rPr lang="fr-FR" sz="1200" b="0">
                <a:latin typeface="Arial"/>
                <a:cs typeface="Arial"/>
              </a:rPr>
              <a:t>Existerait-il une</a:t>
            </a:r>
          </a:p>
          <a:p>
            <a:pPr indent="0" algn="ctr">
              <a:lnSpc>
                <a:spcPct val="90000"/>
              </a:lnSpc>
              <a:buClr>
                <a:schemeClr val="accent4">
                  <a:lumMod val="40000"/>
                  <a:lumOff val="60000"/>
                </a:schemeClr>
              </a:buClr>
              <a:buSzPct val="192000"/>
              <a:buNone/>
            </a:pPr>
            <a:r>
              <a:rPr lang="fr-FR" sz="1400" b="0">
                <a:latin typeface="Arial"/>
                <a:cs typeface="Arial"/>
              </a:rPr>
              <a:t>Le modèle cosmologique qui prévaut actuellement chez les scientifiques</a:t>
            </a:r>
          </a:p>
          <a:p>
            <a:pPr indent="0">
              <a:lnSpc>
                <a:spcPct val="90000"/>
              </a:lnSpc>
              <a:buClr>
                <a:schemeClr val="accent4">
                  <a:lumMod val="40000"/>
                  <a:lumOff val="60000"/>
                </a:schemeClr>
              </a:buClr>
              <a:buSzPct val="192000"/>
              <a:buNone/>
            </a:pPr>
            <a:endParaRPr lang="fr-FR" sz="1200" b="0">
              <a:latin typeface="Arial"/>
              <a:cs typeface="Arial"/>
            </a:endParaRPr>
          </a:p>
        </p:txBody>
      </p:sp>
      <p:pic>
        <p:nvPicPr>
          <p:cNvPr id="27" name="Image 26"/>
          <p:cNvPicPr>
            <a:picLocks noChangeAspect="1"/>
          </p:cNvPicPr>
          <p:nvPr/>
        </p:nvPicPr>
        <p:blipFill>
          <a:blip r:embed="rId3"/>
          <a:stretch>
            <a:fillRect/>
          </a:stretch>
        </p:blipFill>
        <p:spPr>
          <a:xfrm>
            <a:off x="9359465" y="5633860"/>
            <a:ext cx="936000" cy="936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pic>
        <p:nvPicPr>
          <p:cNvPr id="8" name="Image 7"/>
          <p:cNvPicPr>
            <a:picLocks noChangeAspect="1"/>
          </p:cNvPicPr>
          <p:nvPr/>
        </p:nvPicPr>
        <p:blipFill>
          <a:blip r:embed="rId4"/>
          <a:stretch>
            <a:fillRect/>
          </a:stretch>
        </p:blipFill>
        <p:spPr>
          <a:xfrm>
            <a:off x="2897430" y="1646471"/>
            <a:ext cx="2960413" cy="3130389"/>
          </a:xfrm>
          <a:prstGeom prst="rect">
            <a:avLst/>
          </a:prstGeom>
        </p:spPr>
      </p:pic>
      <p:pic>
        <p:nvPicPr>
          <p:cNvPr id="40" name="Image 39"/>
          <p:cNvPicPr>
            <a:picLocks noChangeAspect="1"/>
          </p:cNvPicPr>
          <p:nvPr/>
        </p:nvPicPr>
        <p:blipFill>
          <a:blip r:embed="rId5">
            <a:alphaModFix/>
          </a:blip>
          <a:stretch>
            <a:fillRect/>
          </a:stretch>
        </p:blipFill>
        <p:spPr>
          <a:xfrm rot="19915397">
            <a:off x="2558056" y="577097"/>
            <a:ext cx="3899425" cy="6150195"/>
          </a:xfrm>
          <a:prstGeom prst="rect">
            <a:avLst/>
          </a:prstGeom>
        </p:spPr>
      </p:pic>
      <p:pic>
        <p:nvPicPr>
          <p:cNvPr id="50" name="Image 49"/>
          <p:cNvPicPr>
            <a:picLocks noChangeAspect="1"/>
          </p:cNvPicPr>
          <p:nvPr/>
        </p:nvPicPr>
        <p:blipFill>
          <a:blip r:embed="rId3"/>
          <a:stretch>
            <a:fillRect/>
          </a:stretch>
        </p:blipFill>
        <p:spPr>
          <a:xfrm>
            <a:off x="1484248" y="2230417"/>
            <a:ext cx="900000" cy="900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pic>
        <p:nvPicPr>
          <p:cNvPr id="51" name="Image 50"/>
          <p:cNvPicPr>
            <a:picLocks noChangeAspect="1"/>
          </p:cNvPicPr>
          <p:nvPr/>
        </p:nvPicPr>
        <p:blipFill>
          <a:blip r:embed="rId6"/>
          <a:stretch>
            <a:fillRect/>
          </a:stretch>
        </p:blipFill>
        <p:spPr>
          <a:xfrm>
            <a:off x="1844703" y="3242336"/>
            <a:ext cx="900000" cy="900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pic>
        <p:nvPicPr>
          <p:cNvPr id="52" name="Image 51"/>
          <p:cNvPicPr>
            <a:picLocks noChangeAspect="1"/>
          </p:cNvPicPr>
          <p:nvPr/>
        </p:nvPicPr>
        <p:blipFill>
          <a:blip r:embed="rId7"/>
          <a:stretch>
            <a:fillRect/>
          </a:stretch>
        </p:blipFill>
        <p:spPr>
          <a:xfrm>
            <a:off x="2525342" y="4170788"/>
            <a:ext cx="900000" cy="900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pic>
        <p:nvPicPr>
          <p:cNvPr id="53" name="Image 52"/>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Lst>
          </a:blip>
          <a:stretch>
            <a:fillRect/>
          </a:stretch>
        </p:blipFill>
        <p:spPr>
          <a:xfrm>
            <a:off x="3459625" y="4789754"/>
            <a:ext cx="900000" cy="900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pic>
        <p:nvPicPr>
          <p:cNvPr id="15" name="Image 14"/>
          <p:cNvPicPr>
            <a:picLocks noChangeAspect="1"/>
          </p:cNvPicPr>
          <p:nvPr/>
        </p:nvPicPr>
        <p:blipFill>
          <a:blip r:embed="rId10"/>
          <a:stretch>
            <a:fillRect/>
          </a:stretch>
        </p:blipFill>
        <p:spPr>
          <a:xfrm>
            <a:off x="5655898" y="5131253"/>
            <a:ext cx="900000" cy="900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pic>
        <p:nvPicPr>
          <p:cNvPr id="23" name="Image 22"/>
          <p:cNvPicPr>
            <a:picLocks noChangeAspect="1"/>
          </p:cNvPicPr>
          <p:nvPr/>
        </p:nvPicPr>
        <p:blipFill>
          <a:blip r:embed="rId11"/>
          <a:stretch>
            <a:fillRect/>
          </a:stretch>
        </p:blipFill>
        <p:spPr>
          <a:xfrm>
            <a:off x="6944895" y="5035206"/>
            <a:ext cx="900000" cy="900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pic>
        <p:nvPicPr>
          <p:cNvPr id="54" name="Image 53"/>
          <p:cNvPicPr>
            <a:picLocks noChangeAspect="1"/>
          </p:cNvPicPr>
          <p:nvPr/>
        </p:nvPicPr>
        <p:blipFill>
          <a:blip r:embed="rId12"/>
          <a:stretch>
            <a:fillRect/>
          </a:stretch>
        </p:blipFill>
        <p:spPr>
          <a:xfrm>
            <a:off x="4473631" y="5163269"/>
            <a:ext cx="900000" cy="900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sp>
        <p:nvSpPr>
          <p:cNvPr id="55" name="ZoneTexte 54"/>
          <p:cNvSpPr txBox="1"/>
          <p:nvPr/>
        </p:nvSpPr>
        <p:spPr>
          <a:xfrm>
            <a:off x="7048445" y="4738835"/>
            <a:ext cx="671980" cy="215444"/>
          </a:xfrm>
          <a:prstGeom prst="rect">
            <a:avLst/>
          </a:prstGeom>
          <a:noFill/>
        </p:spPr>
        <p:txBody>
          <a:bodyPr wrap="none" rtlCol="0">
            <a:spAutoFit/>
          </a:bodyPr>
          <a:lstStyle/>
          <a:p>
            <a:pPr algn="ctr"/>
            <a:r>
              <a:rPr lang="fr-FR" sz="800" b="1" i="1" dirty="0" smtClean="0">
                <a:solidFill>
                  <a:srgbClr val="000000"/>
                </a:solidFill>
              </a:rPr>
              <a:t>Plan focal</a:t>
            </a:r>
            <a:endParaRPr lang="fr-FR" sz="800" b="1" i="1" dirty="0">
              <a:solidFill>
                <a:srgbClr val="000000"/>
              </a:solidFill>
            </a:endParaRPr>
          </a:p>
        </p:txBody>
      </p:sp>
      <p:pic>
        <p:nvPicPr>
          <p:cNvPr id="56" name="Image 4"/>
          <p:cNvPicPr>
            <a:picLocks noChangeAspect="1" noChangeArrowheads="1"/>
          </p:cNvPicPr>
          <p:nvPr/>
        </p:nvPicPr>
        <p:blipFill>
          <a:blip r:embed="rId13" cstate="print">
            <a:lum contrast="-2000"/>
            <a:extLst>
              <a:ext uri="{28A0092B-C50C-407E-A947-70E740481C1C}">
                <a14:useLocalDpi xmlns:a14="http://schemas.microsoft.com/office/drawing/2010/main" val="0"/>
              </a:ext>
            </a:extLst>
          </a:blip>
          <a:srcRect/>
          <a:stretch>
            <a:fillRect/>
          </a:stretch>
        </p:blipFill>
        <p:spPr bwMode="auto">
          <a:xfrm>
            <a:off x="7190400" y="4420687"/>
            <a:ext cx="324036" cy="32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ZoneTexte 57"/>
          <p:cNvSpPr txBox="1"/>
          <p:nvPr/>
        </p:nvSpPr>
        <p:spPr>
          <a:xfrm>
            <a:off x="531171" y="2664936"/>
            <a:ext cx="893571" cy="338554"/>
          </a:xfrm>
          <a:prstGeom prst="rect">
            <a:avLst/>
          </a:prstGeom>
          <a:noFill/>
        </p:spPr>
        <p:txBody>
          <a:bodyPr wrap="none" rtlCol="0">
            <a:spAutoFit/>
          </a:bodyPr>
          <a:lstStyle/>
          <a:p>
            <a:pPr algn="r"/>
            <a:r>
              <a:rPr lang="fr-FR" sz="800" b="1" i="1" dirty="0">
                <a:solidFill>
                  <a:srgbClr val="000000"/>
                </a:solidFill>
              </a:rPr>
              <a:t>Intégration du</a:t>
            </a:r>
            <a:br>
              <a:rPr lang="fr-FR" sz="800" b="1" i="1" dirty="0">
                <a:solidFill>
                  <a:srgbClr val="000000"/>
                </a:solidFill>
              </a:rPr>
            </a:br>
            <a:r>
              <a:rPr lang="fr-FR" sz="800" b="1" i="1" dirty="0">
                <a:solidFill>
                  <a:srgbClr val="000000"/>
                </a:solidFill>
              </a:rPr>
              <a:t> p</a:t>
            </a:r>
            <a:r>
              <a:rPr lang="fr-FR" sz="800" b="1" i="1" dirty="0" smtClean="0">
                <a:solidFill>
                  <a:srgbClr val="000000"/>
                </a:solidFill>
              </a:rPr>
              <a:t>lan focal</a:t>
            </a:r>
            <a:endParaRPr lang="fr-FR" sz="800" b="1" i="1" dirty="0">
              <a:solidFill>
                <a:srgbClr val="000000"/>
              </a:solidFill>
            </a:endParaRPr>
          </a:p>
        </p:txBody>
      </p:sp>
      <p:pic>
        <p:nvPicPr>
          <p:cNvPr id="59" name="Image 4"/>
          <p:cNvPicPr>
            <a:picLocks noChangeAspect="1" noChangeArrowheads="1"/>
          </p:cNvPicPr>
          <p:nvPr/>
        </p:nvPicPr>
        <p:blipFill>
          <a:blip r:embed="rId13" cstate="print">
            <a:lum contrast="-2000"/>
            <a:extLst>
              <a:ext uri="{28A0092B-C50C-407E-A947-70E740481C1C}">
                <a14:useLocalDpi xmlns:a14="http://schemas.microsoft.com/office/drawing/2010/main" val="0"/>
              </a:ext>
            </a:extLst>
          </a:blip>
          <a:srcRect/>
          <a:stretch>
            <a:fillRect/>
          </a:stretch>
        </p:blipFill>
        <p:spPr bwMode="auto">
          <a:xfrm>
            <a:off x="1007269" y="2355561"/>
            <a:ext cx="324036" cy="32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Image 6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6046" y="3543054"/>
            <a:ext cx="650601" cy="407228"/>
          </a:xfrm>
          <a:prstGeom prst="rect">
            <a:avLst/>
          </a:prstGeom>
        </p:spPr>
      </p:pic>
      <p:sp>
        <p:nvSpPr>
          <p:cNvPr id="60" name="ZoneTexte 59"/>
          <p:cNvSpPr txBox="1"/>
          <p:nvPr/>
        </p:nvSpPr>
        <p:spPr>
          <a:xfrm>
            <a:off x="1080862" y="3580776"/>
            <a:ext cx="694348" cy="338554"/>
          </a:xfrm>
          <a:prstGeom prst="rect">
            <a:avLst/>
          </a:prstGeom>
          <a:noFill/>
        </p:spPr>
        <p:txBody>
          <a:bodyPr wrap="none" rtlCol="0">
            <a:spAutoFit/>
          </a:bodyPr>
          <a:lstStyle/>
          <a:p>
            <a:pPr algn="r"/>
            <a:r>
              <a:rPr lang="fr-FR" sz="800" b="1" i="1" dirty="0" smtClean="0">
                <a:solidFill>
                  <a:srgbClr val="000000"/>
                </a:solidFill>
              </a:rPr>
              <a:t>Chaînes </a:t>
            </a:r>
            <a:br>
              <a:rPr lang="fr-FR" sz="800" b="1" i="1" dirty="0" smtClean="0">
                <a:solidFill>
                  <a:srgbClr val="000000"/>
                </a:solidFill>
              </a:rPr>
            </a:br>
            <a:r>
              <a:rPr lang="fr-FR" sz="800" b="1" i="1" dirty="0" smtClean="0">
                <a:solidFill>
                  <a:srgbClr val="000000"/>
                </a:solidFill>
              </a:rPr>
              <a:t>de lecture</a:t>
            </a:r>
            <a:endParaRPr lang="fr-FR" sz="800" b="1" i="1" dirty="0">
              <a:solidFill>
                <a:srgbClr val="000000"/>
              </a:solidFill>
            </a:endParaRPr>
          </a:p>
        </p:txBody>
      </p:sp>
      <p:pic>
        <p:nvPicPr>
          <p:cNvPr id="62" name="Image 4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23708" y="4530188"/>
            <a:ext cx="538566" cy="393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ZoneTexte 62"/>
          <p:cNvSpPr txBox="1"/>
          <p:nvPr/>
        </p:nvSpPr>
        <p:spPr>
          <a:xfrm>
            <a:off x="1548384" y="4564475"/>
            <a:ext cx="876689" cy="338554"/>
          </a:xfrm>
          <a:prstGeom prst="rect">
            <a:avLst/>
          </a:prstGeom>
          <a:noFill/>
        </p:spPr>
        <p:txBody>
          <a:bodyPr wrap="none" rtlCol="0">
            <a:spAutoFit/>
          </a:bodyPr>
          <a:lstStyle/>
          <a:p>
            <a:pPr algn="r"/>
            <a:r>
              <a:rPr lang="fr-FR" sz="800" b="1" i="1" dirty="0" smtClean="0">
                <a:solidFill>
                  <a:srgbClr val="000000"/>
                </a:solidFill>
              </a:rPr>
              <a:t>Unité </a:t>
            </a:r>
            <a:br>
              <a:rPr lang="fr-FR" sz="800" b="1" i="1" dirty="0" smtClean="0">
                <a:solidFill>
                  <a:srgbClr val="000000"/>
                </a:solidFill>
              </a:rPr>
            </a:br>
            <a:r>
              <a:rPr lang="fr-FR" sz="800" b="1" i="1" dirty="0" smtClean="0">
                <a:solidFill>
                  <a:srgbClr val="000000"/>
                </a:solidFill>
              </a:rPr>
              <a:t>de calibration</a:t>
            </a:r>
            <a:endParaRPr lang="fr-FR" sz="800" b="1" i="1" dirty="0">
              <a:solidFill>
                <a:srgbClr val="000000"/>
              </a:solidFill>
            </a:endParaRPr>
          </a:p>
        </p:txBody>
      </p:sp>
      <p:sp>
        <p:nvSpPr>
          <p:cNvPr id="64" name="ZoneTexte 63"/>
          <p:cNvSpPr txBox="1"/>
          <p:nvPr/>
        </p:nvSpPr>
        <p:spPr>
          <a:xfrm>
            <a:off x="2659965" y="5294420"/>
            <a:ext cx="808011" cy="338554"/>
          </a:xfrm>
          <a:prstGeom prst="rect">
            <a:avLst/>
          </a:prstGeom>
          <a:noFill/>
        </p:spPr>
        <p:txBody>
          <a:bodyPr wrap="none" rtlCol="0">
            <a:spAutoFit/>
          </a:bodyPr>
          <a:lstStyle/>
          <a:p>
            <a:pPr algn="ctr"/>
            <a:r>
              <a:rPr lang="fr-FR" sz="800" b="1" i="1" dirty="0" smtClean="0">
                <a:solidFill>
                  <a:srgbClr val="000000"/>
                </a:solidFill>
              </a:rPr>
              <a:t>Mécanisme </a:t>
            </a:r>
            <a:br>
              <a:rPr lang="fr-FR" sz="800" b="1" i="1" dirty="0" smtClean="0">
                <a:solidFill>
                  <a:srgbClr val="000000"/>
                </a:solidFill>
              </a:rPr>
            </a:br>
            <a:r>
              <a:rPr lang="fr-FR" sz="800" b="1" i="1" dirty="0" smtClean="0">
                <a:solidFill>
                  <a:srgbClr val="000000"/>
                </a:solidFill>
              </a:rPr>
              <a:t>d’obturation</a:t>
            </a:r>
            <a:endParaRPr lang="fr-FR" sz="800" b="1" i="1" dirty="0">
              <a:solidFill>
                <a:srgbClr val="000000"/>
              </a:solidFill>
            </a:endParaRPr>
          </a:p>
        </p:txBody>
      </p:sp>
      <p:pic>
        <p:nvPicPr>
          <p:cNvPr id="65" name="Picture 50" descr="sz-lgfla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99014" y="5373984"/>
            <a:ext cx="260103" cy="207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ZoneTexte 65"/>
          <p:cNvSpPr txBox="1"/>
          <p:nvPr/>
        </p:nvSpPr>
        <p:spPr>
          <a:xfrm>
            <a:off x="3753233" y="5760531"/>
            <a:ext cx="768437" cy="338554"/>
          </a:xfrm>
          <a:prstGeom prst="rect">
            <a:avLst/>
          </a:prstGeom>
          <a:noFill/>
        </p:spPr>
        <p:txBody>
          <a:bodyPr wrap="none" rtlCol="0">
            <a:spAutoFit/>
          </a:bodyPr>
          <a:lstStyle/>
          <a:p>
            <a:pPr algn="ctr"/>
            <a:r>
              <a:rPr lang="fr-FR" sz="800" b="1" i="1" dirty="0" smtClean="0">
                <a:solidFill>
                  <a:srgbClr val="000000"/>
                </a:solidFill>
              </a:rPr>
              <a:t>Calculateur </a:t>
            </a:r>
            <a:br>
              <a:rPr lang="fr-FR" sz="800" b="1" i="1" dirty="0" smtClean="0">
                <a:solidFill>
                  <a:srgbClr val="000000"/>
                </a:solidFill>
              </a:rPr>
            </a:br>
            <a:r>
              <a:rPr lang="fr-FR" sz="800" b="1" i="1" dirty="0" smtClean="0">
                <a:solidFill>
                  <a:srgbClr val="000000"/>
                </a:solidFill>
              </a:rPr>
              <a:t>&amp; données</a:t>
            </a:r>
            <a:endParaRPr lang="fr-FR" sz="800" b="1" i="1" dirty="0">
              <a:solidFill>
                <a:srgbClr val="000000"/>
              </a:solidFill>
            </a:endParaRPr>
          </a:p>
        </p:txBody>
      </p:sp>
      <p:pic>
        <p:nvPicPr>
          <p:cNvPr id="67" name="Picture 5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88797" y="5870347"/>
            <a:ext cx="187325" cy="13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ZoneTexte 67"/>
          <p:cNvSpPr txBox="1"/>
          <p:nvPr/>
        </p:nvSpPr>
        <p:spPr>
          <a:xfrm>
            <a:off x="5504423" y="4713098"/>
            <a:ext cx="1161723" cy="338554"/>
          </a:xfrm>
          <a:prstGeom prst="rect">
            <a:avLst/>
          </a:prstGeom>
          <a:noFill/>
        </p:spPr>
        <p:txBody>
          <a:bodyPr wrap="none" rtlCol="0">
            <a:spAutoFit/>
          </a:bodyPr>
          <a:lstStyle/>
          <a:p>
            <a:pPr algn="ctr"/>
            <a:r>
              <a:rPr lang="fr-FR" sz="800" b="1" i="1" dirty="0" smtClean="0">
                <a:solidFill>
                  <a:srgbClr val="000000"/>
                </a:solidFill>
              </a:rPr>
              <a:t>Contrôle puissance </a:t>
            </a:r>
            <a:br>
              <a:rPr lang="fr-FR" sz="800" b="1" i="1" dirty="0" smtClean="0">
                <a:solidFill>
                  <a:srgbClr val="000000"/>
                </a:solidFill>
              </a:rPr>
            </a:br>
            <a:r>
              <a:rPr lang="fr-FR" sz="800" b="1" i="1" dirty="0" smtClean="0">
                <a:solidFill>
                  <a:srgbClr val="000000"/>
                </a:solidFill>
              </a:rPr>
              <a:t>&amp; mécanismes</a:t>
            </a:r>
            <a:endParaRPr lang="fr-FR" sz="800" b="1" i="1" dirty="0">
              <a:solidFill>
                <a:srgbClr val="000000"/>
              </a:solidFill>
            </a:endParaRPr>
          </a:p>
        </p:txBody>
      </p:sp>
      <p:pic>
        <p:nvPicPr>
          <p:cNvPr id="69" name="Image 4"/>
          <p:cNvPicPr>
            <a:picLocks noChangeAspect="1" noChangeArrowheads="1"/>
          </p:cNvPicPr>
          <p:nvPr/>
        </p:nvPicPr>
        <p:blipFill>
          <a:blip r:embed="rId13" cstate="print">
            <a:lum contrast="-2000"/>
            <a:extLst>
              <a:ext uri="{28A0092B-C50C-407E-A947-70E740481C1C}">
                <a14:useLocalDpi xmlns:a14="http://schemas.microsoft.com/office/drawing/2010/main" val="0"/>
              </a:ext>
            </a:extLst>
          </a:blip>
          <a:srcRect/>
          <a:stretch>
            <a:fillRect/>
          </a:stretch>
        </p:blipFill>
        <p:spPr bwMode="auto">
          <a:xfrm>
            <a:off x="5965951" y="4416293"/>
            <a:ext cx="324036" cy="32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3" name="Grouper 72"/>
          <p:cNvGrpSpPr/>
          <p:nvPr/>
        </p:nvGrpSpPr>
        <p:grpSpPr>
          <a:xfrm>
            <a:off x="5995451" y="1889756"/>
            <a:ext cx="2733252" cy="2406151"/>
            <a:chOff x="6131099" y="1768283"/>
            <a:chExt cx="2733252" cy="2406151"/>
          </a:xfrm>
        </p:grpSpPr>
        <p:sp>
          <p:nvSpPr>
            <p:cNvPr id="74" name="Rectangle 73"/>
            <p:cNvSpPr/>
            <p:nvPr/>
          </p:nvSpPr>
          <p:spPr>
            <a:xfrm>
              <a:off x="6131099" y="1993400"/>
              <a:ext cx="2733252" cy="959738"/>
            </a:xfrm>
            <a:prstGeom prst="rect">
              <a:avLst/>
            </a:prstGeom>
            <a:noFill/>
          </p:spPr>
          <p:txBody>
            <a:bodyPr wrap="square">
              <a:noAutofit/>
            </a:bodyPr>
            <a:lstStyle/>
            <a:p>
              <a:pPr>
                <a:lnSpc>
                  <a:spcPct val="90000"/>
                </a:lnSpc>
              </a:pPr>
              <a:r>
                <a:rPr lang="fr-FR" sz="800" b="1">
                  <a:solidFill>
                    <a:srgbClr val="5A85B6"/>
                  </a:solidFill>
                  <a:latin typeface="Arial"/>
                  <a:cs typeface="Arial"/>
                </a:rPr>
                <a:t>Basé sur les détecteurs CCD e2V</a:t>
              </a:r>
            </a:p>
            <a:p>
              <a:pPr>
                <a:lnSpc>
                  <a:spcPct val="90000"/>
                </a:lnSpc>
              </a:pPr>
              <a:r>
                <a:rPr lang="fr-FR" sz="800" b="1">
                  <a:solidFill>
                    <a:srgbClr val="5A85B6"/>
                  </a:solidFill>
                  <a:latin typeface="Arial"/>
                  <a:cs typeface="Arial"/>
                </a:rPr>
                <a:t>4056 x 4056 pixels</a:t>
              </a:r>
            </a:p>
            <a:p>
              <a:pPr>
                <a:lnSpc>
                  <a:spcPct val="90000"/>
                </a:lnSpc>
              </a:pPr>
              <a:r>
                <a:rPr lang="fr-FR" sz="800" b="1">
                  <a:solidFill>
                    <a:srgbClr val="5A85B6"/>
                  </a:solidFill>
                  <a:latin typeface="Arial"/>
                  <a:cs typeface="Arial"/>
                </a:rPr>
                <a:t>Taille d’un pixel : 12 µm</a:t>
              </a:r>
            </a:p>
            <a:p>
              <a:pPr>
                <a:lnSpc>
                  <a:spcPct val="90000"/>
                </a:lnSpc>
              </a:pPr>
              <a:r>
                <a:rPr lang="fr-FR" sz="800" b="1">
                  <a:solidFill>
                    <a:srgbClr val="5A85B6"/>
                  </a:solidFill>
                  <a:latin typeface="Arial"/>
                  <a:cs typeface="Arial"/>
                </a:rPr>
                <a:t>Une chaine de lecture élémentaire est</a:t>
              </a:r>
              <a:br>
                <a:rPr lang="fr-FR" sz="800" b="1">
                  <a:solidFill>
                    <a:srgbClr val="5A85B6"/>
                  </a:solidFill>
                  <a:latin typeface="Arial"/>
                  <a:cs typeface="Arial"/>
                </a:rPr>
              </a:br>
              <a:r>
                <a:rPr lang="fr-FR" sz="800" b="1">
                  <a:solidFill>
                    <a:srgbClr val="5A85B6"/>
                  </a:solidFill>
                  <a:latin typeface="Arial"/>
                  <a:cs typeface="Arial"/>
                </a:rPr>
                <a:t>constituée de 3 CCD / 1 ROE / 1 PSU</a:t>
              </a:r>
            </a:p>
            <a:p>
              <a:pPr>
                <a:lnSpc>
                  <a:spcPct val="90000"/>
                </a:lnSpc>
              </a:pPr>
              <a:r>
                <a:rPr lang="fr-FR" sz="800" b="1">
                  <a:solidFill>
                    <a:srgbClr val="5A85B6"/>
                  </a:solidFill>
                  <a:latin typeface="Arial"/>
                  <a:cs typeface="Arial"/>
                </a:rPr>
                <a:t>Le plan focal contient 36 CCD </a:t>
              </a:r>
              <a:br>
                <a:rPr lang="fr-FR" sz="800" b="1">
                  <a:solidFill>
                    <a:srgbClr val="5A85B6"/>
                  </a:solidFill>
                  <a:latin typeface="Arial"/>
                  <a:cs typeface="Arial"/>
                </a:rPr>
              </a:br>
              <a:r>
                <a:rPr lang="fr-FR" sz="800" b="1">
                  <a:solidFill>
                    <a:srgbClr val="5A85B6"/>
                  </a:solidFill>
                  <a:latin typeface="Arial"/>
                  <a:cs typeface="Arial"/>
                </a:rPr>
                <a:t>soit environ 600 millions de pixels !</a:t>
              </a:r>
            </a:p>
            <a:p>
              <a:pPr>
                <a:lnSpc>
                  <a:spcPct val="90000"/>
                </a:lnSpc>
              </a:pPr>
              <a:r>
                <a:rPr lang="fr-FR" sz="800" b="1">
                  <a:solidFill>
                    <a:srgbClr val="5A85B6"/>
                  </a:solidFill>
                  <a:latin typeface="Arial"/>
                  <a:cs typeface="Arial"/>
                </a:rPr>
                <a:t>Plan focal refroidi à 140K</a:t>
              </a:r>
            </a:p>
          </p:txBody>
        </p:sp>
        <p:sp>
          <p:nvSpPr>
            <p:cNvPr id="75" name="ZoneTexte 74"/>
            <p:cNvSpPr txBox="1"/>
            <p:nvPr/>
          </p:nvSpPr>
          <p:spPr>
            <a:xfrm>
              <a:off x="6131099" y="1768283"/>
              <a:ext cx="1198357" cy="203954"/>
            </a:xfrm>
            <a:prstGeom prst="rect">
              <a:avLst/>
            </a:prstGeom>
            <a:solidFill>
              <a:schemeClr val="bg2">
                <a:lumMod val="40000"/>
                <a:lumOff val="60000"/>
              </a:schemeClr>
            </a:solidFill>
            <a:ln w="38100">
              <a:noFill/>
            </a:ln>
          </p:spPr>
          <p:txBody>
            <a:bodyPr wrap="square" rtlCol="0" anchor="ctr" anchorCtr="0">
              <a:noAutofit/>
            </a:bodyPr>
            <a:lstStyle/>
            <a:p>
              <a:pPr algn="ctr"/>
              <a:r>
                <a:rPr lang="fr-FR" sz="1000" b="1" i="1" dirty="0">
                  <a:solidFill>
                    <a:srgbClr val="5A85B6"/>
                  </a:solidFill>
                  <a:latin typeface="Arial"/>
                  <a:cs typeface="Arial"/>
                </a:rPr>
                <a:t>Plan focal</a:t>
              </a:r>
              <a:endParaRPr lang="mr-IN" sz="1000" b="1" i="1" dirty="0">
                <a:solidFill>
                  <a:srgbClr val="5A85B6"/>
                </a:solidFill>
                <a:latin typeface="Arial"/>
                <a:cs typeface="Arial"/>
              </a:endParaRPr>
            </a:p>
          </p:txBody>
        </p:sp>
        <p:sp>
          <p:nvSpPr>
            <p:cNvPr id="76" name="Rectangle 75"/>
            <p:cNvSpPr/>
            <p:nvPr/>
          </p:nvSpPr>
          <p:spPr>
            <a:xfrm>
              <a:off x="6131099" y="3114514"/>
              <a:ext cx="2245230" cy="1059920"/>
            </a:xfrm>
            <a:prstGeom prst="rect">
              <a:avLst/>
            </a:prstGeom>
            <a:noFill/>
          </p:spPr>
          <p:txBody>
            <a:bodyPr wrap="square">
              <a:noAutofit/>
            </a:bodyPr>
            <a:lstStyle/>
            <a:p>
              <a:pPr>
                <a:lnSpc>
                  <a:spcPct val="80000"/>
                </a:lnSpc>
              </a:pPr>
              <a:r>
                <a:rPr lang="fr-FR" sz="1100" b="1" dirty="0" smtClean="0">
                  <a:solidFill>
                    <a:schemeClr val="accent4">
                      <a:lumMod val="60000"/>
                      <a:lumOff val="40000"/>
                    </a:schemeClr>
                  </a:solidFill>
                  <a:latin typeface="Arial"/>
                  <a:cs typeface="Arial"/>
                </a:rPr>
                <a:t>La maîtrise</a:t>
              </a:r>
              <a:r>
                <a:rPr lang="fr-FR" sz="1100" b="1" dirty="0">
                  <a:solidFill>
                    <a:schemeClr val="accent4">
                      <a:lumMod val="60000"/>
                      <a:lumOff val="40000"/>
                    </a:schemeClr>
                  </a:solidFill>
                  <a:latin typeface="Arial"/>
                  <a:cs typeface="Arial"/>
                </a:rPr>
                <a:t> </a:t>
              </a:r>
              <a:r>
                <a:rPr lang="fr-FR" sz="1100" b="1" dirty="0" smtClean="0">
                  <a:solidFill>
                    <a:schemeClr val="accent4">
                      <a:lumMod val="60000"/>
                      <a:lumOff val="40000"/>
                    </a:schemeClr>
                  </a:solidFill>
                  <a:latin typeface="Arial"/>
                  <a:cs typeface="Arial"/>
                </a:rPr>
                <a:t>d’œuvre</a:t>
              </a:r>
              <a:br>
                <a:rPr lang="fr-FR" sz="1100" b="1" dirty="0" smtClean="0">
                  <a:solidFill>
                    <a:schemeClr val="accent4">
                      <a:lumMod val="60000"/>
                      <a:lumOff val="40000"/>
                    </a:schemeClr>
                  </a:solidFill>
                  <a:latin typeface="Arial"/>
                  <a:cs typeface="Arial"/>
                </a:rPr>
              </a:br>
              <a:r>
                <a:rPr lang="fr-FR" sz="1100" b="1" dirty="0" smtClean="0">
                  <a:solidFill>
                    <a:schemeClr val="accent4">
                      <a:lumMod val="60000"/>
                      <a:lumOff val="40000"/>
                    </a:schemeClr>
                  </a:solidFill>
                  <a:latin typeface="Arial"/>
                  <a:cs typeface="Arial"/>
                </a:rPr>
                <a:t>de</a:t>
              </a:r>
              <a:r>
                <a:rPr lang="fr-FR" sz="1100" b="1" dirty="0">
                  <a:solidFill>
                    <a:schemeClr val="accent4">
                      <a:lumMod val="60000"/>
                      <a:lumOff val="40000"/>
                    </a:schemeClr>
                  </a:solidFill>
                  <a:latin typeface="Arial"/>
                  <a:cs typeface="Arial"/>
                </a:rPr>
                <a:t> </a:t>
              </a:r>
              <a:r>
                <a:rPr lang="fr-FR" sz="1100" b="1" dirty="0" smtClean="0">
                  <a:solidFill>
                    <a:schemeClr val="accent4">
                      <a:lumMod val="60000"/>
                      <a:lumOff val="40000"/>
                    </a:schemeClr>
                  </a:solidFill>
                  <a:latin typeface="Arial"/>
                  <a:cs typeface="Arial"/>
                </a:rPr>
                <a:t>l’instrument VIS</a:t>
              </a:r>
              <a:endParaRPr lang="fr-FR" sz="1100" dirty="0">
                <a:solidFill>
                  <a:schemeClr val="accent4">
                    <a:lumMod val="60000"/>
                    <a:lumOff val="40000"/>
                  </a:schemeClr>
                </a:solidFill>
                <a:latin typeface="Arial"/>
                <a:cs typeface="Arial"/>
              </a:endParaRPr>
            </a:p>
            <a:p>
              <a:pPr>
                <a:lnSpc>
                  <a:spcPct val="90000"/>
                </a:lnSpc>
              </a:pPr>
              <a:r>
                <a:rPr lang="fr-FR" sz="1100" dirty="0" smtClean="0">
                  <a:latin typeface="Arial"/>
                  <a:cs typeface="Arial"/>
                </a:rPr>
                <a:t>est effectuée par le</a:t>
              </a:r>
              <a:br>
                <a:rPr lang="fr-FR" sz="1100" dirty="0" smtClean="0">
                  <a:latin typeface="Arial"/>
                  <a:cs typeface="Arial"/>
                </a:rPr>
              </a:br>
              <a:r>
                <a:rPr lang="fr-FR" sz="1100" dirty="0" err="1" smtClean="0">
                  <a:latin typeface="Arial"/>
                  <a:cs typeface="Arial"/>
                </a:rPr>
                <a:t>Mullard</a:t>
              </a:r>
              <a:r>
                <a:rPr lang="fr-FR" sz="1100" dirty="0" smtClean="0">
                  <a:latin typeface="Arial"/>
                  <a:cs typeface="Arial"/>
                </a:rPr>
                <a:t> Space Science</a:t>
              </a:r>
              <a:br>
                <a:rPr lang="fr-FR" sz="1100" dirty="0" smtClean="0">
                  <a:latin typeface="Arial"/>
                  <a:cs typeface="Arial"/>
                </a:rPr>
              </a:br>
              <a:r>
                <a:rPr lang="fr-FR" sz="1100" dirty="0" err="1" smtClean="0">
                  <a:latin typeface="Arial"/>
                  <a:cs typeface="Arial"/>
                </a:rPr>
                <a:t>Laboratory</a:t>
              </a:r>
              <a:r>
                <a:rPr lang="fr-FR" sz="1100" dirty="0" smtClean="0">
                  <a:latin typeface="Arial"/>
                  <a:cs typeface="Arial"/>
                </a:rPr>
                <a:t> (MSSL, Angleterre).</a:t>
              </a:r>
              <a:endParaRPr lang="fr-FR" sz="1100" dirty="0">
                <a:latin typeface="Arial"/>
                <a:cs typeface="Arial"/>
              </a:endParaRPr>
            </a:p>
          </p:txBody>
        </p:sp>
      </p:grpSp>
    </p:spTree>
    <p:extLst>
      <p:ext uri="{BB962C8B-B14F-4D97-AF65-F5344CB8AC3E}">
        <p14:creationId xmlns:p14="http://schemas.microsoft.com/office/powerpoint/2010/main" val="33598214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gner un rectangle avec un coin diagonal 45"/>
          <p:cNvSpPr/>
          <p:nvPr/>
        </p:nvSpPr>
        <p:spPr>
          <a:xfrm>
            <a:off x="0" y="0"/>
            <a:ext cx="3402419" cy="1433058"/>
          </a:xfrm>
          <a:prstGeom prst="snip2DiagRect">
            <a:avLst>
              <a:gd name="adj1" fmla="val 0"/>
              <a:gd name="adj2" fmla="val 8288"/>
            </a:avLst>
          </a:prstGeom>
          <a:gradFill flip="none" rotWithShape="1">
            <a:gsLst>
              <a:gs pos="1000">
                <a:schemeClr val="bg2">
                  <a:lumMod val="75000"/>
                </a:schemeClr>
              </a:gs>
              <a:gs pos="100000">
                <a:schemeClr val="tx2">
                  <a:lumMod val="50000"/>
                </a:schemeClr>
              </a:gs>
            </a:gsLst>
            <a:lin ang="1242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1" name="Titre 1"/>
          <p:cNvSpPr txBox="1">
            <a:spLocks/>
          </p:cNvSpPr>
          <p:nvPr/>
        </p:nvSpPr>
        <p:spPr>
          <a:xfrm>
            <a:off x="278197" y="0"/>
            <a:ext cx="2866571" cy="1293248"/>
          </a:xfrm>
          <a:prstGeom prst="rect">
            <a:avLst/>
          </a:prstGeom>
        </p:spPr>
        <p:txBody>
          <a:bodyPr anchor="b" anchorCtr="0">
            <a:noAutofit/>
          </a:bodyPr>
          <a:lstStyle>
            <a:lvl1pPr indent="180000" algn="r" defTabSz="457200" rtl="0" eaLnBrk="1" latinLnBrk="0" hangingPunct="1">
              <a:spcBef>
                <a:spcPct val="0"/>
              </a:spcBef>
              <a:buNone/>
              <a:defRPr lang="fr-FR" sz="1600" b="1" i="0" kern="9400">
                <a:solidFill>
                  <a:schemeClr val="bg1"/>
                </a:solidFill>
                <a:latin typeface="Arial"/>
                <a:ea typeface="+mj-ea"/>
                <a:cs typeface="Arial"/>
              </a:defRPr>
            </a:lvl1pPr>
          </a:lstStyle>
          <a:p>
            <a:pPr>
              <a:lnSpc>
                <a:spcPct val="90000"/>
              </a:lnSpc>
            </a:pPr>
            <a:r>
              <a:rPr lang="fr-FR" sz="2000"/>
              <a:t>Observatoires sol</a:t>
            </a:r>
          </a:p>
        </p:txBody>
      </p:sp>
      <p:sp>
        <p:nvSpPr>
          <p:cNvPr id="38" name="Rectangle à coins arrondis 37"/>
          <p:cNvSpPr/>
          <p:nvPr/>
        </p:nvSpPr>
        <p:spPr>
          <a:xfrm>
            <a:off x="9414912" y="157208"/>
            <a:ext cx="1060344" cy="2277826"/>
          </a:xfrm>
          <a:prstGeom prst="roundRect">
            <a:avLst/>
          </a:prstGeom>
          <a:noFill/>
          <a:ln w="1905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endParaRPr>
          </a:p>
        </p:txBody>
      </p:sp>
      <p:pic>
        <p:nvPicPr>
          <p:cNvPr id="20" name="Image 19"/>
          <p:cNvPicPr>
            <a:picLocks noChangeAspect="1"/>
          </p:cNvPicPr>
          <p:nvPr/>
        </p:nvPicPr>
        <p:blipFill>
          <a:blip r:embed="rId2"/>
          <a:stretch>
            <a:fillRect/>
          </a:stretch>
        </p:blipFill>
        <p:spPr>
          <a:xfrm>
            <a:off x="811141" y="3559693"/>
            <a:ext cx="2807121" cy="1772397"/>
          </a:xfrm>
          <a:prstGeom prst="rect">
            <a:avLst/>
          </a:prstGeom>
        </p:spPr>
      </p:pic>
      <p:sp>
        <p:nvSpPr>
          <p:cNvPr id="12" name="Rectangle 11"/>
          <p:cNvSpPr/>
          <p:nvPr/>
        </p:nvSpPr>
        <p:spPr>
          <a:xfrm>
            <a:off x="3980987" y="1328819"/>
            <a:ext cx="4269157" cy="3164032"/>
          </a:xfrm>
          <a:prstGeom prst="rect">
            <a:avLst/>
          </a:prstGeom>
          <a:noFill/>
        </p:spPr>
        <p:txBody>
          <a:bodyPr wrap="square">
            <a:noAutofit/>
          </a:bodyPr>
          <a:lstStyle/>
          <a:p>
            <a:pPr algn="just">
              <a:lnSpc>
                <a:spcPct val="90000"/>
              </a:lnSpc>
              <a:spcBef>
                <a:spcPts val="300"/>
              </a:spcBef>
            </a:pPr>
            <a:r>
              <a:rPr lang="fr-FR" sz="1100" dirty="0">
                <a:latin typeface="Arial"/>
                <a:cs typeface="Arial"/>
              </a:rPr>
              <a:t>Pour compléter les observations spatiales, le “</a:t>
            </a:r>
            <a:r>
              <a:rPr lang="fr-FR" sz="1100" dirty="0" err="1">
                <a:latin typeface="Arial"/>
                <a:cs typeface="Arial"/>
              </a:rPr>
              <a:t>survey</a:t>
            </a:r>
            <a:r>
              <a:rPr lang="fr-FR" sz="1100" dirty="0">
                <a:latin typeface="Arial"/>
                <a:cs typeface="Arial"/>
              </a:rPr>
              <a:t>“ Euclid requiert l’accès à des télescopes sol les meilleurs au monde (du fait de la profondeur optique des observations).</a:t>
            </a:r>
          </a:p>
          <a:p>
            <a:pPr algn="just">
              <a:lnSpc>
                <a:spcPct val="90000"/>
              </a:lnSpc>
              <a:spcBef>
                <a:spcPts val="300"/>
              </a:spcBef>
            </a:pPr>
            <a:r>
              <a:rPr lang="fr-FR" sz="1100" dirty="0">
                <a:latin typeface="Arial"/>
                <a:cs typeface="Arial"/>
              </a:rPr>
              <a:t>Or le Consortium Euclid n’a aucun financement pour ce faire. L’obtention des données nécessaires dans plusieurs bandes spectrales se fait donc par négociations directes avec les entités en charge de ces télescopes sur la base d’échanges de données scientifiques.</a:t>
            </a:r>
          </a:p>
          <a:p>
            <a:pPr>
              <a:lnSpc>
                <a:spcPct val="90000"/>
              </a:lnSpc>
              <a:spcBef>
                <a:spcPts val="300"/>
              </a:spcBef>
            </a:pPr>
            <a:r>
              <a:rPr lang="fr-FR" sz="1600" b="1" dirty="0">
                <a:solidFill>
                  <a:schemeClr val="tx1">
                    <a:lumMod val="65000"/>
                    <a:lumOff val="35000"/>
                  </a:schemeClr>
                </a:solidFill>
                <a:latin typeface="Arial"/>
                <a:cs typeface="Arial"/>
              </a:rPr>
              <a:t>Deux types de mesure sont requises :</a:t>
            </a:r>
          </a:p>
          <a:p>
            <a:pPr>
              <a:lnSpc>
                <a:spcPct val="90000"/>
              </a:lnSpc>
              <a:spcBef>
                <a:spcPts val="300"/>
              </a:spcBef>
            </a:pPr>
            <a:r>
              <a:rPr lang="fr-FR" sz="1100" dirty="0">
                <a:latin typeface="Arial"/>
                <a:cs typeface="Arial"/>
              </a:rPr>
              <a:t>Un </a:t>
            </a:r>
            <a:r>
              <a:rPr lang="fr-FR" sz="1100" dirty="0" err="1">
                <a:latin typeface="Arial"/>
                <a:cs typeface="Arial"/>
              </a:rPr>
              <a:t>survey</a:t>
            </a:r>
            <a:r>
              <a:rPr lang="fr-FR" sz="1100" dirty="0">
                <a:latin typeface="Arial"/>
                <a:cs typeface="Arial"/>
              </a:rPr>
              <a:t> photométrique “grand champ“ </a:t>
            </a:r>
            <a:r>
              <a:rPr lang="fr-FR" sz="1100" dirty="0" smtClean="0">
                <a:latin typeface="Arial"/>
                <a:cs typeface="Arial"/>
              </a:rPr>
              <a:t>basé </a:t>
            </a:r>
            <a:r>
              <a:rPr lang="fr-FR" sz="1100" dirty="0">
                <a:latin typeface="Arial"/>
                <a:cs typeface="Arial"/>
              </a:rPr>
              <a:t>sur</a:t>
            </a:r>
            <a:br>
              <a:rPr lang="fr-FR" sz="1100" dirty="0">
                <a:latin typeface="Arial"/>
                <a:cs typeface="Arial"/>
              </a:rPr>
            </a:br>
            <a:r>
              <a:rPr lang="fr-FR" sz="1100" dirty="0">
                <a:latin typeface="Arial"/>
                <a:cs typeface="Arial"/>
              </a:rPr>
              <a:t>800 nuits d’observation.</a:t>
            </a:r>
            <a:br>
              <a:rPr lang="fr-FR" sz="1100" dirty="0">
                <a:latin typeface="Arial"/>
                <a:cs typeface="Arial"/>
              </a:rPr>
            </a:br>
            <a:r>
              <a:rPr lang="fr-FR" sz="1100" i="1" dirty="0">
                <a:latin typeface="Arial"/>
                <a:cs typeface="Arial"/>
              </a:rPr>
              <a:t>(télescopes : CFHT, JST, Pan-</a:t>
            </a:r>
            <a:r>
              <a:rPr lang="fr-FR" sz="1100" i="1" dirty="0" err="1">
                <a:latin typeface="Arial"/>
                <a:cs typeface="Arial"/>
              </a:rPr>
              <a:t>Starrs</a:t>
            </a:r>
            <a:r>
              <a:rPr lang="fr-FR" sz="1100" i="1" dirty="0">
                <a:latin typeface="Arial"/>
                <a:cs typeface="Arial"/>
              </a:rPr>
              <a:t>, LSST, Blanco)</a:t>
            </a:r>
          </a:p>
          <a:p>
            <a:pPr>
              <a:lnSpc>
                <a:spcPct val="90000"/>
              </a:lnSpc>
              <a:spcBef>
                <a:spcPts val="300"/>
              </a:spcBef>
            </a:pPr>
            <a:r>
              <a:rPr lang="fr-FR" sz="1100" dirty="0">
                <a:latin typeface="Arial"/>
                <a:cs typeface="Arial"/>
              </a:rPr>
              <a:t>Un </a:t>
            </a:r>
            <a:r>
              <a:rPr lang="fr-FR" sz="1100" dirty="0" err="1">
                <a:latin typeface="Arial"/>
                <a:cs typeface="Arial"/>
              </a:rPr>
              <a:t>survey</a:t>
            </a:r>
            <a:r>
              <a:rPr lang="fr-FR" sz="1100" dirty="0">
                <a:latin typeface="Arial"/>
                <a:cs typeface="Arial"/>
              </a:rPr>
              <a:t> spectrométrique dont les données sont</a:t>
            </a:r>
            <a:br>
              <a:rPr lang="fr-FR" sz="1100" dirty="0">
                <a:latin typeface="Arial"/>
                <a:cs typeface="Arial"/>
              </a:rPr>
            </a:br>
            <a:r>
              <a:rPr lang="fr-FR" sz="1100" dirty="0">
                <a:latin typeface="Arial"/>
                <a:cs typeface="Arial"/>
              </a:rPr>
              <a:t>utilisées pour la calibration des redshifts photométriques : </a:t>
            </a:r>
            <a:br>
              <a:rPr lang="fr-FR" sz="1100" dirty="0">
                <a:latin typeface="Arial"/>
                <a:cs typeface="Arial"/>
              </a:rPr>
            </a:br>
            <a:r>
              <a:rPr lang="fr-FR" sz="1100" i="1" dirty="0">
                <a:latin typeface="Arial"/>
                <a:cs typeface="Arial"/>
              </a:rPr>
              <a:t>Télescopes </a:t>
            </a:r>
            <a:r>
              <a:rPr lang="fr-FR" sz="1100" i="1" dirty="0" err="1">
                <a:latin typeface="Arial"/>
                <a:cs typeface="Arial"/>
              </a:rPr>
              <a:t>Keck</a:t>
            </a:r>
            <a:r>
              <a:rPr lang="fr-FR" sz="1100" i="1" dirty="0">
                <a:latin typeface="Arial"/>
                <a:cs typeface="Arial"/>
              </a:rPr>
              <a:t> (45 nuits, hémisphère nord)</a:t>
            </a:r>
            <a:br>
              <a:rPr lang="fr-FR" sz="1100" i="1" dirty="0">
                <a:latin typeface="Arial"/>
                <a:cs typeface="Arial"/>
              </a:rPr>
            </a:br>
            <a:r>
              <a:rPr lang="fr-FR" sz="1100" i="1" dirty="0">
                <a:latin typeface="Arial"/>
                <a:cs typeface="Arial"/>
              </a:rPr>
              <a:t>et VLT (40 nuits, hémisphère sud)</a:t>
            </a:r>
          </a:p>
        </p:txBody>
      </p:sp>
      <p:pic>
        <p:nvPicPr>
          <p:cNvPr id="3" name="Image 2"/>
          <p:cNvPicPr>
            <a:picLocks noChangeAspect="1"/>
          </p:cNvPicPr>
          <p:nvPr/>
        </p:nvPicPr>
        <p:blipFill rotWithShape="1">
          <a:blip r:embed="rId3"/>
          <a:srcRect t="4652" b="5125"/>
          <a:stretch/>
        </p:blipFill>
        <p:spPr>
          <a:xfrm>
            <a:off x="4002259" y="4073453"/>
            <a:ext cx="4493363" cy="1102396"/>
          </a:xfrm>
          <a:prstGeom prst="rect">
            <a:avLst/>
          </a:prstGeom>
        </p:spPr>
      </p:pic>
      <p:sp>
        <p:nvSpPr>
          <p:cNvPr id="13" name="Espace réservé du texte 2"/>
          <p:cNvSpPr txBox="1">
            <a:spLocks/>
          </p:cNvSpPr>
          <p:nvPr/>
        </p:nvSpPr>
        <p:spPr>
          <a:xfrm>
            <a:off x="9337969" y="752621"/>
            <a:ext cx="2284810" cy="5597132"/>
          </a:xfrm>
          <a:prstGeom prst="rect">
            <a:avLst/>
          </a:prstGeom>
        </p:spPr>
        <p:txBody>
          <a:bodyPr vert="horz" lIns="91440" tIns="45720" rIns="91440" bIns="45720" rtlCol="0">
            <a:noAutofit/>
          </a:bodyPr>
          <a:lstStyle>
            <a:lvl1pPr marL="0" indent="216000" algn="l" defTabSz="457200" rtl="0" eaLnBrk="1" latinLnBrk="0" hangingPunct="1">
              <a:lnSpc>
                <a:spcPct val="85000"/>
              </a:lnSpc>
              <a:spcBef>
                <a:spcPts val="600"/>
              </a:spcBef>
              <a:buSzPct val="107000"/>
              <a:buFontTx/>
              <a:buBlip>
                <a:blip r:embed="rId4"/>
              </a:buBlip>
              <a:defRPr sz="2000" b="1" kern="1200">
                <a:solidFill>
                  <a:schemeClr val="tx1">
                    <a:lumMod val="65000"/>
                    <a:lumOff val="35000"/>
                  </a:schemeClr>
                </a:solidFill>
                <a:latin typeface="+mn-lt"/>
                <a:ea typeface="+mn-ea"/>
                <a:cs typeface="+mn-cs"/>
              </a:defRPr>
            </a:lvl1pPr>
            <a:lvl2pPr marL="0" indent="-285750" algn="l" defTabSz="457200" rtl="0" eaLnBrk="1" latinLnBrk="0" hangingPunct="1">
              <a:lnSpc>
                <a:spcPct val="98000"/>
              </a:lnSpc>
              <a:spcBef>
                <a:spcPts val="0"/>
              </a:spcBef>
              <a:spcAft>
                <a:spcPts val="0"/>
              </a:spcAft>
              <a:buSzPct val="96000"/>
              <a:buFont typeface="Lucida Grande"/>
              <a:buChar char="▶"/>
              <a:defRPr sz="1500" b="1" i="0" kern="1200">
                <a:solidFill>
                  <a:srgbClr val="A73F86"/>
                </a:solidFill>
                <a:latin typeface="+mn-lt"/>
                <a:ea typeface="+mn-ea"/>
                <a:cs typeface="+mn-cs"/>
              </a:defRPr>
            </a:lvl2pPr>
            <a:lvl3pPr marL="0" indent="176400" algn="l" defTabSz="457200" rtl="0" eaLnBrk="1" latinLnBrk="0" hangingPunct="1">
              <a:lnSpc>
                <a:spcPct val="100000"/>
              </a:lnSpc>
              <a:spcBef>
                <a:spcPts val="400"/>
              </a:spcBef>
              <a:spcAft>
                <a:spcPts val="0"/>
              </a:spcAft>
              <a:buSzPct val="100000"/>
              <a:buFontTx/>
              <a:buBlip>
                <a:blip r:embed="rId4"/>
              </a:buBlip>
              <a:defRPr sz="1200" b="1" i="0" kern="0" cap="none" spc="310" baseline="0">
                <a:solidFill>
                  <a:schemeClr val="tx1"/>
                </a:solidFill>
                <a:latin typeface="Arial"/>
                <a:ea typeface="+mn-ea"/>
                <a:cs typeface="Arial"/>
              </a:defRPr>
            </a:lvl3pPr>
            <a:lvl4pPr marL="0" indent="0" algn="l" defTabSz="457200" rtl="0" eaLnBrk="1" latinLnBrk="0" hangingPunct="1">
              <a:lnSpc>
                <a:spcPct val="100000"/>
              </a:lnSpc>
              <a:spcBef>
                <a:spcPct val="20000"/>
              </a:spcBef>
              <a:buSzPct val="100000"/>
              <a:buFontTx/>
              <a:buNone/>
              <a:defRPr sz="1200" b="0" i="0" kern="1200" baseline="0">
                <a:solidFill>
                  <a:schemeClr val="tx1"/>
                </a:solidFill>
                <a:latin typeface="+mn-lt"/>
                <a:ea typeface="+mn-ea"/>
                <a:cs typeface="+mn-cs"/>
              </a:defRPr>
            </a:lvl4pPr>
            <a:lvl5pPr marL="0" indent="0" algn="l" defTabSz="457200" rtl="0" eaLnBrk="1" latinLnBrk="0" hangingPunct="1">
              <a:lnSpc>
                <a:spcPct val="100000"/>
              </a:lnSpc>
              <a:spcBef>
                <a:spcPct val="20000"/>
              </a:spcBef>
              <a:buSzPct val="91000"/>
              <a:buFontTx/>
              <a:buNone/>
              <a:defRPr sz="1400" kern="1200">
                <a:solidFill>
                  <a:schemeClr val="tx1"/>
                </a:solidFill>
                <a:latin typeface="+mn-lt"/>
                <a:ea typeface="+mn-ea"/>
                <a:cs typeface="+mn-cs"/>
              </a:defRPr>
            </a:lvl5pPr>
            <a:lvl6pPr marL="0" indent="0" algn="l" defTabSz="457200" rtl="0" eaLnBrk="1" latinLnBrk="0" hangingPunct="1">
              <a:lnSpc>
                <a:spcPct val="100000"/>
              </a:lnSpc>
              <a:spcBef>
                <a:spcPct val="20000"/>
              </a:spcBef>
              <a:buFontTx/>
              <a:buNone/>
              <a:defRPr sz="1300" kern="1200" baseline="0">
                <a:solidFill>
                  <a:schemeClr val="tx1"/>
                </a:solidFill>
                <a:latin typeface="+mn-lt"/>
                <a:ea typeface="+mn-ea"/>
                <a:cs typeface="+mn-cs"/>
              </a:defRPr>
            </a:lvl6pPr>
            <a:lvl7pPr marL="0" indent="0" algn="l" defTabSz="457200" rtl="0" eaLnBrk="1" latinLnBrk="0" hangingPunct="1">
              <a:lnSpc>
                <a:spcPct val="100000"/>
              </a:lnSpc>
              <a:spcBef>
                <a:spcPct val="20000"/>
              </a:spcBef>
              <a:buFontTx/>
              <a:buNone/>
              <a:defRPr sz="1200" kern="1200">
                <a:solidFill>
                  <a:schemeClr val="tx1"/>
                </a:solidFill>
                <a:latin typeface="+mn-lt"/>
                <a:ea typeface="+mn-ea"/>
                <a:cs typeface="+mn-cs"/>
              </a:defRPr>
            </a:lvl7pPr>
            <a:lvl8pPr marL="0" indent="0" algn="l" defTabSz="457200" rtl="0" eaLnBrk="1" latinLnBrk="0" hangingPunct="1">
              <a:lnSpc>
                <a:spcPct val="100000"/>
              </a:lnSpc>
              <a:spcBef>
                <a:spcPct val="20000"/>
              </a:spcBef>
              <a:buFontTx/>
              <a:buNone/>
              <a:defRPr sz="1050" u="none" kern="1200" baseline="0">
                <a:solidFill>
                  <a:schemeClr val="tx1"/>
                </a:solidFill>
                <a:latin typeface="+mn-lt"/>
                <a:ea typeface="+mn-ea"/>
                <a:cs typeface="+mn-cs"/>
              </a:defRPr>
            </a:lvl8pPr>
            <a:lvl9pPr marL="0" indent="0" algn="l" defTabSz="457200" rtl="0" eaLnBrk="1" latinLnBrk="0" hangingPunct="1">
              <a:lnSpc>
                <a:spcPct val="100000"/>
              </a:lnSpc>
              <a:spcBef>
                <a:spcPct val="20000"/>
              </a:spcBef>
              <a:buFontTx/>
              <a:buNone/>
              <a:defRPr sz="900" b="1" i="1" kern="1200">
                <a:solidFill>
                  <a:schemeClr val="tx1"/>
                </a:solidFill>
                <a:latin typeface="+mn-lt"/>
                <a:ea typeface="+mn-ea"/>
                <a:cs typeface="+mn-cs"/>
              </a:defRPr>
            </a:lvl9pPr>
          </a:lstStyle>
          <a:p>
            <a:pPr indent="0" algn="r">
              <a:lnSpc>
                <a:spcPct val="90000"/>
              </a:lnSpc>
              <a:buNone/>
            </a:pPr>
            <a:r>
              <a:rPr lang="fr-FR" sz="1100" kern="9400">
                <a:solidFill>
                  <a:schemeClr val="bg1"/>
                </a:solidFill>
                <a:latin typeface="Arial"/>
                <a:ea typeface="+mj-ea"/>
                <a:cs typeface="Arial"/>
              </a:rPr>
              <a:t>La mission </a:t>
            </a:r>
            <a:br>
              <a:rPr lang="fr-FR" sz="1100" kern="9400">
                <a:solidFill>
                  <a:schemeClr val="bg1"/>
                </a:solidFill>
                <a:latin typeface="Arial"/>
                <a:ea typeface="+mj-ea"/>
                <a:cs typeface="Arial"/>
              </a:rPr>
            </a:br>
            <a:r>
              <a:rPr lang="fr-FR" sz="1100" kern="9400">
                <a:solidFill>
                  <a:schemeClr val="bg1"/>
                </a:solidFill>
                <a:latin typeface="Arial"/>
                <a:ea typeface="+mj-ea"/>
                <a:cs typeface="Arial"/>
              </a:rPr>
              <a:t>Euclid</a:t>
            </a:r>
            <a:endParaRPr lang="fr-FR" sz="1800" b="0">
              <a:solidFill>
                <a:srgbClr val="000000"/>
              </a:solidFill>
            </a:endParaRPr>
          </a:p>
          <a:p>
            <a:pPr algn="r">
              <a:lnSpc>
                <a:spcPct val="80000"/>
              </a:lnSpc>
            </a:pPr>
            <a:r>
              <a:rPr lang="fr-FR" kern="9400">
                <a:solidFill>
                  <a:schemeClr val="bg1"/>
                </a:solidFill>
                <a:latin typeface="Arial"/>
                <a:ea typeface="+mj-ea"/>
                <a:cs typeface="Arial"/>
              </a:rPr>
              <a:t>l’invisible</a:t>
            </a:r>
            <a:br>
              <a:rPr lang="fr-FR" kern="9400">
                <a:solidFill>
                  <a:schemeClr val="bg1"/>
                </a:solidFill>
                <a:latin typeface="Arial"/>
                <a:ea typeface="+mj-ea"/>
                <a:cs typeface="Arial"/>
              </a:rPr>
            </a:br>
            <a:r>
              <a:rPr lang="fr-FR" kern="9400">
                <a:solidFill>
                  <a:schemeClr val="bg1"/>
                </a:solidFill>
                <a:latin typeface="Arial"/>
                <a:ea typeface="+mj-ea"/>
                <a:cs typeface="Arial"/>
              </a:rPr>
              <a:t>et autre </a:t>
            </a:r>
          </a:p>
          <a:p>
            <a:pPr indent="0">
              <a:lnSpc>
                <a:spcPct val="90000"/>
              </a:lnSpc>
              <a:buClr>
                <a:schemeClr val="accent4">
                  <a:lumMod val="40000"/>
                  <a:lumOff val="60000"/>
                </a:schemeClr>
              </a:buClr>
              <a:buSzPct val="192000"/>
              <a:buNone/>
            </a:pPr>
            <a:r>
              <a:rPr lang="fr-FR" sz="1800">
                <a:solidFill>
                  <a:schemeClr val="bg2">
                    <a:lumMod val="75000"/>
                  </a:schemeClr>
                </a:solidFill>
                <a:latin typeface="Arial"/>
                <a:cs typeface="Arial"/>
              </a:rPr>
              <a:t>L'univers à 70% </a:t>
            </a:r>
            <a:br>
              <a:rPr lang="fr-FR" sz="1800">
                <a:solidFill>
                  <a:schemeClr val="bg2">
                    <a:lumMod val="75000"/>
                  </a:schemeClr>
                </a:solidFill>
                <a:latin typeface="Arial"/>
                <a:cs typeface="Arial"/>
              </a:rPr>
            </a:br>
            <a:r>
              <a:rPr lang="fr-FR" sz="1800">
                <a:solidFill>
                  <a:schemeClr val="bg2">
                    <a:lumMod val="75000"/>
                  </a:schemeClr>
                </a:solidFill>
                <a:latin typeface="Arial"/>
                <a:cs typeface="Arial"/>
              </a:rPr>
              <a:t>d’une énergie inconnue,</a:t>
            </a:r>
            <a:endParaRPr lang="fr-FR" sz="1200" b="0">
              <a:latin typeface="Arial"/>
              <a:cs typeface="Arial"/>
            </a:endParaRPr>
          </a:p>
          <a:p>
            <a:pPr indent="0">
              <a:lnSpc>
                <a:spcPct val="90000"/>
              </a:lnSpc>
              <a:buClr>
                <a:schemeClr val="accent4">
                  <a:lumMod val="40000"/>
                  <a:lumOff val="60000"/>
                </a:schemeClr>
              </a:buClr>
              <a:buSzPct val="192000"/>
              <a:buNone/>
            </a:pPr>
            <a:r>
              <a:rPr lang="fr-FR" sz="1200" b="0">
                <a:latin typeface="Arial"/>
                <a:cs typeface="Arial"/>
              </a:rPr>
              <a:t>En 1929 Edwin Hubble </a:t>
            </a:r>
            <a:br>
              <a:rPr lang="fr-FR" sz="1200" b="0">
                <a:latin typeface="Arial"/>
                <a:cs typeface="Arial"/>
              </a:rPr>
            </a:br>
            <a:r>
              <a:rPr lang="fr-FR" sz="1200" b="0">
                <a:latin typeface="Arial"/>
                <a:cs typeface="Arial"/>
              </a:rPr>
              <a:t>En 1998 est découverte</a:t>
            </a:r>
          </a:p>
          <a:p>
            <a:pPr indent="0">
              <a:lnSpc>
                <a:spcPct val="90000"/>
              </a:lnSpc>
              <a:buClr>
                <a:schemeClr val="accent4">
                  <a:lumMod val="40000"/>
                  <a:lumOff val="60000"/>
                </a:schemeClr>
              </a:buClr>
              <a:buSzPct val="192000"/>
              <a:buNone/>
            </a:pPr>
            <a:r>
              <a:rPr lang="fr-FR" sz="1600">
                <a:latin typeface="Arial"/>
                <a:cs typeface="Arial"/>
              </a:rPr>
              <a:t>Pour quelle raison ?	</a:t>
            </a:r>
          </a:p>
          <a:p>
            <a:pPr indent="0">
              <a:lnSpc>
                <a:spcPct val="90000"/>
              </a:lnSpc>
              <a:buClr>
                <a:schemeClr val="accent4">
                  <a:lumMod val="40000"/>
                  <a:lumOff val="60000"/>
                </a:schemeClr>
              </a:buClr>
              <a:buSzPct val="192000"/>
              <a:buNone/>
            </a:pPr>
            <a:r>
              <a:rPr lang="fr-FR" sz="1200" b="0">
                <a:latin typeface="Arial"/>
                <a:cs typeface="Arial"/>
              </a:rPr>
              <a:t>Une énergie inconnue</a:t>
            </a:r>
            <a:br>
              <a:rPr lang="fr-FR" sz="1200" b="0">
                <a:latin typeface="Arial"/>
                <a:cs typeface="Arial"/>
              </a:rPr>
            </a:br>
            <a:r>
              <a:rPr lang="fr-FR" sz="1200" b="0">
                <a:latin typeface="Arial"/>
                <a:cs typeface="Arial"/>
              </a:rPr>
              <a:t>en serait-elle la cause ? </a:t>
            </a:r>
            <a:br>
              <a:rPr lang="fr-FR" sz="1200" b="0">
                <a:latin typeface="Arial"/>
                <a:cs typeface="Arial"/>
              </a:rPr>
            </a:br>
            <a:r>
              <a:rPr lang="fr-FR" sz="1500">
                <a:latin typeface="Arial"/>
                <a:cs typeface="Arial"/>
              </a:rPr>
              <a:t>Pour expliquer cette </a:t>
            </a:r>
            <a:br>
              <a:rPr lang="fr-FR" sz="1500">
                <a:latin typeface="Arial"/>
                <a:cs typeface="Arial"/>
              </a:rPr>
            </a:br>
            <a:r>
              <a:rPr lang="fr-FR" sz="1500">
                <a:latin typeface="Arial"/>
                <a:cs typeface="Arial"/>
              </a:rPr>
              <a:t>accélération, plusieurs </a:t>
            </a:r>
            <a:br>
              <a:rPr lang="fr-FR" sz="1500">
                <a:latin typeface="Arial"/>
                <a:cs typeface="Arial"/>
              </a:rPr>
            </a:br>
            <a:r>
              <a:rPr lang="fr-FR" sz="1500">
                <a:latin typeface="Arial"/>
                <a:cs typeface="Arial"/>
              </a:rPr>
              <a:t>hypothèses furent élaborées :</a:t>
            </a:r>
          </a:p>
          <a:p>
            <a:pPr>
              <a:lnSpc>
                <a:spcPct val="90000"/>
              </a:lnSpc>
              <a:buClr>
                <a:schemeClr val="accent4">
                  <a:lumMod val="40000"/>
                  <a:lumOff val="60000"/>
                </a:schemeClr>
              </a:buClr>
              <a:buSzPct val="192000"/>
              <a:buFont typeface="Arial"/>
              <a:buChar char="•"/>
            </a:pPr>
            <a:r>
              <a:rPr lang="fr-FR" sz="1200" b="0">
                <a:latin typeface="Arial"/>
                <a:cs typeface="Arial"/>
              </a:rPr>
              <a:t>Notre univers  ne serait</a:t>
            </a:r>
          </a:p>
          <a:p>
            <a:pPr>
              <a:lnSpc>
                <a:spcPct val="90000"/>
              </a:lnSpc>
              <a:buClr>
                <a:schemeClr val="accent4">
                  <a:lumMod val="40000"/>
                  <a:lumOff val="60000"/>
                </a:schemeClr>
              </a:buClr>
              <a:buSzPct val="192000"/>
              <a:buFont typeface="Arial"/>
              <a:buChar char="•"/>
            </a:pPr>
            <a:r>
              <a:rPr lang="fr-FR" sz="1200" b="0">
                <a:latin typeface="Arial"/>
                <a:cs typeface="Arial"/>
              </a:rPr>
              <a:t>Les lois de la.</a:t>
            </a:r>
          </a:p>
          <a:p>
            <a:pPr>
              <a:lnSpc>
                <a:spcPct val="90000"/>
              </a:lnSpc>
              <a:buClr>
                <a:schemeClr val="accent4">
                  <a:lumMod val="40000"/>
                  <a:lumOff val="60000"/>
                </a:schemeClr>
              </a:buClr>
              <a:buSzPct val="192000"/>
              <a:buFont typeface="Arial"/>
              <a:buChar char="•"/>
            </a:pPr>
            <a:r>
              <a:rPr lang="fr-FR" sz="1200" b="0">
                <a:latin typeface="Arial"/>
                <a:cs typeface="Arial"/>
              </a:rPr>
              <a:t>Existerait-il une</a:t>
            </a:r>
          </a:p>
          <a:p>
            <a:pPr indent="0" algn="ctr">
              <a:lnSpc>
                <a:spcPct val="90000"/>
              </a:lnSpc>
              <a:buClr>
                <a:schemeClr val="accent4">
                  <a:lumMod val="40000"/>
                  <a:lumOff val="60000"/>
                </a:schemeClr>
              </a:buClr>
              <a:buSzPct val="192000"/>
              <a:buNone/>
            </a:pPr>
            <a:r>
              <a:rPr lang="fr-FR" sz="1400" b="0">
                <a:latin typeface="Arial"/>
                <a:cs typeface="Arial"/>
              </a:rPr>
              <a:t>Le modèle cosmologique qui prévaut actuellement chez les scientifiques</a:t>
            </a:r>
          </a:p>
          <a:p>
            <a:pPr indent="0">
              <a:lnSpc>
                <a:spcPct val="90000"/>
              </a:lnSpc>
              <a:buClr>
                <a:schemeClr val="accent4">
                  <a:lumMod val="40000"/>
                  <a:lumOff val="60000"/>
                </a:schemeClr>
              </a:buClr>
              <a:buSzPct val="192000"/>
              <a:buNone/>
            </a:pPr>
            <a:endParaRPr lang="fr-FR" sz="1200" b="0">
              <a:latin typeface="Arial"/>
              <a:cs typeface="Arial"/>
            </a:endParaRPr>
          </a:p>
        </p:txBody>
      </p:sp>
      <p:pic>
        <p:nvPicPr>
          <p:cNvPr id="14" name="Image 13"/>
          <p:cNvPicPr>
            <a:picLocks noChangeAspect="1"/>
          </p:cNvPicPr>
          <p:nvPr/>
        </p:nvPicPr>
        <p:blipFill>
          <a:blip r:embed="rId5"/>
          <a:stretch>
            <a:fillRect/>
          </a:stretch>
        </p:blipFill>
        <p:spPr>
          <a:xfrm>
            <a:off x="9359465" y="5633860"/>
            <a:ext cx="936000" cy="936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sp>
        <p:nvSpPr>
          <p:cNvPr id="28" name="Rectangle 27"/>
          <p:cNvSpPr/>
          <p:nvPr/>
        </p:nvSpPr>
        <p:spPr>
          <a:xfrm>
            <a:off x="3983216" y="965746"/>
            <a:ext cx="4758145" cy="613688"/>
          </a:xfrm>
          <a:prstGeom prst="rect">
            <a:avLst/>
          </a:prstGeom>
        </p:spPr>
        <p:txBody>
          <a:bodyPr wrap="square">
            <a:noAutofit/>
          </a:bodyPr>
          <a:lstStyle/>
          <a:p>
            <a:pPr>
              <a:lnSpc>
                <a:spcPct val="90000"/>
              </a:lnSpc>
              <a:spcBef>
                <a:spcPts val="600"/>
              </a:spcBef>
              <a:buClr>
                <a:schemeClr val="accent4">
                  <a:lumMod val="40000"/>
                  <a:lumOff val="60000"/>
                </a:schemeClr>
              </a:buClr>
              <a:buSzPct val="192000"/>
            </a:pPr>
            <a:r>
              <a:rPr lang="fr-FR" b="1">
                <a:solidFill>
                  <a:schemeClr val="bg2">
                    <a:lumMod val="75000"/>
                  </a:schemeClr>
                </a:solidFill>
                <a:latin typeface="Arial"/>
                <a:cs typeface="Arial"/>
              </a:rPr>
              <a:t>Le troisième instrument</a:t>
            </a:r>
          </a:p>
        </p:txBody>
      </p:sp>
      <p:grpSp>
        <p:nvGrpSpPr>
          <p:cNvPr id="8" name="Grouper 7"/>
          <p:cNvGrpSpPr/>
          <p:nvPr/>
        </p:nvGrpSpPr>
        <p:grpSpPr>
          <a:xfrm>
            <a:off x="4129578" y="5463988"/>
            <a:ext cx="4252613" cy="536759"/>
            <a:chOff x="4290502" y="5543970"/>
            <a:chExt cx="3703495" cy="467450"/>
          </a:xfrm>
        </p:grpSpPr>
        <p:pic>
          <p:nvPicPr>
            <p:cNvPr id="16" name="Image 15" descr="CEFCALog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8111" y="5693863"/>
              <a:ext cx="263321" cy="316748"/>
            </a:xfrm>
            <a:prstGeom prst="rect">
              <a:avLst/>
            </a:prstGeom>
          </p:spPr>
        </p:pic>
        <p:pic>
          <p:nvPicPr>
            <p:cNvPr id="17" name="Image 16" descr="CFHT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0502" y="5636257"/>
              <a:ext cx="319875" cy="372162"/>
            </a:xfrm>
            <a:prstGeom prst="rect">
              <a:avLst/>
            </a:prstGeom>
          </p:spPr>
        </p:pic>
        <p:pic>
          <p:nvPicPr>
            <p:cNvPr id="18" name="Image 17" descr="CTIOLogo.g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70864" y="5634153"/>
              <a:ext cx="369993" cy="353036"/>
            </a:xfrm>
            <a:prstGeom prst="rect">
              <a:avLst/>
            </a:prstGeom>
          </p:spPr>
        </p:pic>
        <p:pic>
          <p:nvPicPr>
            <p:cNvPr id="21" name="Image 20" descr="ESOLogo.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42889" y="5600997"/>
              <a:ext cx="287556" cy="373677"/>
            </a:xfrm>
            <a:prstGeom prst="rect">
              <a:avLst/>
            </a:prstGeom>
          </p:spPr>
        </p:pic>
        <p:pic>
          <p:nvPicPr>
            <p:cNvPr id="24" name="Image 23" descr="KeckLogo.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26546" y="5543970"/>
              <a:ext cx="467451" cy="467450"/>
            </a:xfrm>
            <a:prstGeom prst="rect">
              <a:avLst/>
            </a:prstGeom>
          </p:spPr>
        </p:pic>
        <p:pic>
          <p:nvPicPr>
            <p:cNvPr id="25" name="Image 24" descr="LSSTLogo.jpe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47999" y="5722407"/>
              <a:ext cx="513460" cy="191673"/>
            </a:xfrm>
            <a:prstGeom prst="rect">
              <a:avLst/>
            </a:prstGeom>
          </p:spPr>
        </p:pic>
        <p:pic>
          <p:nvPicPr>
            <p:cNvPr id="26" name="Image 25" descr="PSLogo.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52014" y="5669763"/>
              <a:ext cx="426934" cy="295803"/>
            </a:xfrm>
            <a:prstGeom prst="rect">
              <a:avLst/>
            </a:prstGeom>
          </p:spPr>
        </p:pic>
        <p:pic>
          <p:nvPicPr>
            <p:cNvPr id="27" name="Image 26" descr="SubaruLogo.gi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92749" y="5572387"/>
              <a:ext cx="425741" cy="425740"/>
            </a:xfrm>
            <a:prstGeom prst="rect">
              <a:avLst/>
            </a:prstGeom>
          </p:spPr>
        </p:pic>
      </p:grpSp>
      <p:pic>
        <p:nvPicPr>
          <p:cNvPr id="22" name="Image 21" descr="EuclidConsortiumLogo.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24625" y="5590470"/>
            <a:ext cx="817617" cy="473133"/>
          </a:xfrm>
          <a:prstGeom prst="rect">
            <a:avLst/>
          </a:prstGeom>
        </p:spPr>
      </p:pic>
      <p:pic>
        <p:nvPicPr>
          <p:cNvPr id="23" name="Image 22" descr="EuclidESALogo.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97798" y="5576179"/>
            <a:ext cx="1001152" cy="531620"/>
          </a:xfrm>
          <a:prstGeom prst="rect">
            <a:avLst/>
          </a:prstGeom>
        </p:spPr>
      </p:pic>
      <p:pic>
        <p:nvPicPr>
          <p:cNvPr id="29" name="Image 28"/>
          <p:cNvPicPr>
            <a:picLocks noChangeAspect="1"/>
          </p:cNvPicPr>
          <p:nvPr/>
        </p:nvPicPr>
        <p:blipFill>
          <a:blip r:embed="rId16"/>
          <a:stretch>
            <a:fillRect/>
          </a:stretch>
        </p:blipFill>
        <p:spPr>
          <a:xfrm>
            <a:off x="979405" y="5678323"/>
            <a:ext cx="908464" cy="330778"/>
          </a:xfrm>
          <a:prstGeom prst="rect">
            <a:avLst/>
          </a:prstGeom>
        </p:spPr>
      </p:pic>
      <p:sp>
        <p:nvSpPr>
          <p:cNvPr id="47" name="Triangle isocèle 46"/>
          <p:cNvSpPr/>
          <p:nvPr/>
        </p:nvSpPr>
        <p:spPr>
          <a:xfrm rot="9536655">
            <a:off x="2877433" y="1356826"/>
            <a:ext cx="209561" cy="477152"/>
          </a:xfrm>
          <a:prstGeom prst="triangl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fr-FR">
              <a:ln>
                <a:solidFill>
                  <a:schemeClr val="bg1"/>
                </a:solidFill>
              </a:ln>
              <a:latin typeface="Arial"/>
            </a:endParaRPr>
          </a:p>
        </p:txBody>
      </p:sp>
      <p:pic>
        <p:nvPicPr>
          <p:cNvPr id="9" name="Image 8" descr="AllSkyEuclid-CAR.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46421" y="1901214"/>
            <a:ext cx="2628999" cy="1652514"/>
          </a:xfrm>
          <a:prstGeom prst="rect">
            <a:avLst/>
          </a:prstGeom>
        </p:spPr>
      </p:pic>
      <p:pic>
        <p:nvPicPr>
          <p:cNvPr id="30" name="Image 29"/>
          <p:cNvPicPr>
            <a:picLocks noChangeAspect="1"/>
          </p:cNvPicPr>
          <p:nvPr/>
        </p:nvPicPr>
        <p:blipFill>
          <a:blip r:embed="rId18"/>
          <a:stretch>
            <a:fillRect/>
          </a:stretch>
        </p:blipFill>
        <p:spPr>
          <a:xfrm rot="5823139" flipH="1">
            <a:off x="6016056" y="-2110550"/>
            <a:ext cx="1978548" cy="3348486"/>
          </a:xfrm>
          <a:prstGeom prst="rect">
            <a:avLst/>
          </a:prstGeom>
        </p:spPr>
      </p:pic>
    </p:spTree>
    <p:extLst>
      <p:ext uri="{BB962C8B-B14F-4D97-AF65-F5344CB8AC3E}">
        <p14:creationId xmlns:p14="http://schemas.microsoft.com/office/powerpoint/2010/main" val="11089863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gner un rectangle avec un coin diagonal 45"/>
          <p:cNvSpPr/>
          <p:nvPr/>
        </p:nvSpPr>
        <p:spPr>
          <a:xfrm>
            <a:off x="-1" y="1"/>
            <a:ext cx="3402419" cy="1782584"/>
          </a:xfrm>
          <a:prstGeom prst="snip2DiagRect">
            <a:avLst>
              <a:gd name="adj1" fmla="val 0"/>
              <a:gd name="adj2" fmla="val 8288"/>
            </a:avLst>
          </a:prstGeom>
          <a:gradFill flip="none" rotWithShape="1">
            <a:gsLst>
              <a:gs pos="1000">
                <a:schemeClr val="bg2">
                  <a:lumMod val="75000"/>
                </a:schemeClr>
              </a:gs>
              <a:gs pos="100000">
                <a:schemeClr val="tx2">
                  <a:lumMod val="50000"/>
                </a:schemeClr>
              </a:gs>
            </a:gsLst>
            <a:lin ang="1242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1" name="Titre 1"/>
          <p:cNvSpPr txBox="1">
            <a:spLocks/>
          </p:cNvSpPr>
          <p:nvPr/>
        </p:nvSpPr>
        <p:spPr>
          <a:xfrm>
            <a:off x="278197" y="0"/>
            <a:ext cx="2866571" cy="1293248"/>
          </a:xfrm>
          <a:prstGeom prst="rect">
            <a:avLst/>
          </a:prstGeom>
        </p:spPr>
        <p:txBody>
          <a:bodyPr anchor="b" anchorCtr="0">
            <a:noAutofit/>
          </a:bodyPr>
          <a:lstStyle>
            <a:lvl1pPr indent="180000" algn="r" defTabSz="457200" rtl="0" eaLnBrk="1" latinLnBrk="0" hangingPunct="1">
              <a:spcBef>
                <a:spcPct val="0"/>
              </a:spcBef>
              <a:buNone/>
              <a:defRPr lang="fr-FR" sz="1600" b="1" i="0" kern="9400">
                <a:solidFill>
                  <a:schemeClr val="bg1"/>
                </a:solidFill>
                <a:latin typeface="Arial"/>
                <a:ea typeface="+mj-ea"/>
                <a:cs typeface="Arial"/>
              </a:defRPr>
            </a:lvl1pPr>
          </a:lstStyle>
          <a:p>
            <a:pPr>
              <a:lnSpc>
                <a:spcPct val="90000"/>
              </a:lnSpc>
            </a:pPr>
            <a:r>
              <a:rPr lang="fr-FR" sz="2500"/>
              <a:t>Euclid </a:t>
            </a:r>
          </a:p>
          <a:p>
            <a:pPr>
              <a:lnSpc>
                <a:spcPct val="90000"/>
              </a:lnSpc>
            </a:pPr>
            <a:r>
              <a:rPr lang="fr-FR" sz="1500"/>
              <a:t>9 centres de traitement dans le monde entier ! </a:t>
            </a:r>
            <a:endParaRPr lang="fr-FR" sz="2000"/>
          </a:p>
        </p:txBody>
      </p:sp>
      <p:sp>
        <p:nvSpPr>
          <p:cNvPr id="57" name="ZoneTexte 56"/>
          <p:cNvSpPr txBox="1"/>
          <p:nvPr/>
        </p:nvSpPr>
        <p:spPr>
          <a:xfrm>
            <a:off x="-2828802" y="1005833"/>
            <a:ext cx="1854847" cy="690702"/>
          </a:xfrm>
          <a:prstGeom prst="rect">
            <a:avLst/>
          </a:prstGeom>
          <a:noFill/>
          <a:ln w="38100">
            <a:noFill/>
          </a:ln>
        </p:spPr>
        <p:txBody>
          <a:bodyPr wrap="square" rtlCol="0">
            <a:spAutoFit/>
          </a:bodyPr>
          <a:lstStyle/>
          <a:p>
            <a:pPr algn="r">
              <a:lnSpc>
                <a:spcPct val="90000"/>
              </a:lnSpc>
            </a:pPr>
            <a:r>
              <a:rPr lang="fr-FR" sz="1100" b="1" dirty="0" smtClean="0">
                <a:solidFill>
                  <a:srgbClr val="000000"/>
                </a:solidFill>
                <a:latin typeface="Arial"/>
                <a:cs typeface="Arial"/>
              </a:rPr>
              <a:t>35 Laboratoires</a:t>
            </a:r>
          </a:p>
          <a:p>
            <a:pPr algn="r">
              <a:lnSpc>
                <a:spcPct val="90000"/>
              </a:lnSpc>
            </a:pPr>
            <a:r>
              <a:rPr lang="fr-FR" sz="1100" b="1" dirty="0">
                <a:solidFill>
                  <a:srgbClr val="000000"/>
                </a:solidFill>
                <a:latin typeface="Arial"/>
                <a:cs typeface="Arial"/>
              </a:rPr>
              <a:t>425 Membres</a:t>
            </a:r>
            <a:endParaRPr lang="fr-FR" sz="1100" b="1" dirty="0" err="1" smtClean="0">
              <a:solidFill>
                <a:srgbClr val="000000"/>
              </a:solidFill>
              <a:latin typeface="Arial"/>
              <a:cs typeface="Arial"/>
            </a:endParaRPr>
          </a:p>
          <a:p>
            <a:pPr algn="r">
              <a:lnSpc>
                <a:spcPct val="90000"/>
              </a:lnSpc>
            </a:pPr>
            <a:r>
              <a:rPr lang="fr-FR" sz="1000" i="1" dirty="0" err="1">
                <a:solidFill>
                  <a:srgbClr val="000000"/>
                </a:solidFill>
                <a:latin typeface="Arial"/>
                <a:cs typeface="Arial"/>
              </a:rPr>
              <a:t>(au 6 novembre 2017)</a:t>
            </a:r>
            <a:endParaRPr lang="fr-FR" sz="1000" i="1" dirty="0" smtClean="0">
              <a:solidFill>
                <a:srgbClr val="000000"/>
              </a:solidFill>
              <a:latin typeface="Arial"/>
              <a:cs typeface="Arial"/>
            </a:endParaRPr>
          </a:p>
          <a:p>
            <a:pPr marL="171450" indent="-171450">
              <a:lnSpc>
                <a:spcPct val="90000"/>
              </a:lnSpc>
              <a:buFont typeface="Arial" panose="020B0604020202020204" pitchFamily="34" charset="0"/>
              <a:buChar char="•"/>
            </a:pPr>
            <a:endParaRPr lang="fr-FR" sz="1100" b="1" i="1" dirty="0">
              <a:solidFill>
                <a:srgbClr val="000000"/>
              </a:solidFill>
            </a:endParaRPr>
          </a:p>
        </p:txBody>
      </p:sp>
      <p:sp>
        <p:nvSpPr>
          <p:cNvPr id="38" name="Rectangle à coins arrondis 37"/>
          <p:cNvSpPr/>
          <p:nvPr/>
        </p:nvSpPr>
        <p:spPr>
          <a:xfrm>
            <a:off x="9414912" y="157208"/>
            <a:ext cx="1060344" cy="2277826"/>
          </a:xfrm>
          <a:prstGeom prst="roundRect">
            <a:avLst/>
          </a:prstGeom>
          <a:noFill/>
          <a:ln w="1905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endParaRPr>
          </a:p>
        </p:txBody>
      </p:sp>
      <p:sp>
        <p:nvSpPr>
          <p:cNvPr id="47" name="Triangle isocèle 46"/>
          <p:cNvSpPr/>
          <p:nvPr/>
        </p:nvSpPr>
        <p:spPr>
          <a:xfrm rot="9536655">
            <a:off x="2877432" y="1694701"/>
            <a:ext cx="209561" cy="477152"/>
          </a:xfrm>
          <a:prstGeom prst="triangl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fr-FR">
              <a:ln>
                <a:solidFill>
                  <a:schemeClr val="bg1"/>
                </a:solidFill>
              </a:ln>
              <a:latin typeface="Arial"/>
            </a:endParaRPr>
          </a:p>
        </p:txBody>
      </p:sp>
      <p:sp>
        <p:nvSpPr>
          <p:cNvPr id="27" name="Rectangle 26"/>
          <p:cNvSpPr/>
          <p:nvPr/>
        </p:nvSpPr>
        <p:spPr>
          <a:xfrm>
            <a:off x="3517900" y="1425347"/>
            <a:ext cx="5029199" cy="3109991"/>
          </a:xfrm>
          <a:prstGeom prst="rect">
            <a:avLst/>
          </a:prstGeom>
          <a:noFill/>
        </p:spPr>
        <p:txBody>
          <a:bodyPr wrap="square">
            <a:noAutofit/>
          </a:bodyPr>
          <a:lstStyle/>
          <a:p>
            <a:pPr>
              <a:lnSpc>
                <a:spcPts val="900"/>
              </a:lnSpc>
              <a:spcBef>
                <a:spcPts val="300"/>
              </a:spcBef>
            </a:pPr>
            <a:r>
              <a:rPr lang="fr-FR" sz="1300">
                <a:latin typeface="Arial"/>
                <a:cs typeface="Arial"/>
              </a:rPr>
              <a:t>Equivalant à 170 000 disques durs </a:t>
            </a:r>
          </a:p>
          <a:p>
            <a:pPr>
              <a:lnSpc>
                <a:spcPts val="900"/>
              </a:lnSpc>
              <a:spcBef>
                <a:spcPts val="300"/>
              </a:spcBef>
            </a:pPr>
            <a:r>
              <a:rPr lang="fr-FR" sz="800">
                <a:latin typeface="Arial"/>
                <a:cs typeface="Arial"/>
              </a:rPr>
              <a:t>Soit une pile de disques durs de 2,6 km de haut !</a:t>
            </a:r>
          </a:p>
          <a:p>
            <a:pPr>
              <a:lnSpc>
                <a:spcPts val="900"/>
              </a:lnSpc>
              <a:spcBef>
                <a:spcPts val="300"/>
              </a:spcBef>
            </a:pPr>
            <a:r>
              <a:rPr lang="fr-FR" sz="800">
                <a:latin typeface="Arial"/>
                <a:cs typeface="Arial"/>
              </a:rPr>
              <a:t>Un travail de traitement des données colossal pour 15 pays , 200 laboratoires, 200 développeurs</a:t>
            </a:r>
          </a:p>
          <a:p>
            <a:pPr>
              <a:lnSpc>
                <a:spcPts val="900"/>
              </a:lnSpc>
              <a:spcBef>
                <a:spcPts val="300"/>
              </a:spcBef>
            </a:pPr>
            <a:endParaRPr lang="fr-FR" sz="1300">
              <a:latin typeface="Arial"/>
              <a:cs typeface="Arial"/>
            </a:endParaRPr>
          </a:p>
          <a:p>
            <a:pPr>
              <a:lnSpc>
                <a:spcPts val="900"/>
              </a:lnSpc>
              <a:spcBef>
                <a:spcPts val="300"/>
              </a:spcBef>
            </a:pPr>
            <a:r>
              <a:rPr lang="fr-FR" sz="1300">
                <a:latin typeface="Arial"/>
                <a:cs typeface="Arial"/>
              </a:rPr>
              <a:t>3 millions de lignes de code à écrire, à tester et à valider...</a:t>
            </a:r>
          </a:p>
        </p:txBody>
      </p:sp>
      <p:sp>
        <p:nvSpPr>
          <p:cNvPr id="28" name="Rectangle 27"/>
          <p:cNvSpPr/>
          <p:nvPr/>
        </p:nvSpPr>
        <p:spPr>
          <a:xfrm>
            <a:off x="3534955" y="732729"/>
            <a:ext cx="4758145" cy="644815"/>
          </a:xfrm>
          <a:prstGeom prst="rect">
            <a:avLst/>
          </a:prstGeom>
        </p:spPr>
        <p:txBody>
          <a:bodyPr wrap="square">
            <a:noAutofit/>
          </a:bodyPr>
          <a:lstStyle/>
          <a:p>
            <a:r>
              <a:rPr lang="fr-FR" sz="1600">
                <a:solidFill>
                  <a:srgbClr val="5A85B6"/>
                </a:solidFill>
                <a:latin typeface="Arial"/>
                <a:cs typeface="Arial"/>
              </a:rPr>
              <a:t>Plus de 170 millions de gigaoctets de données !</a:t>
            </a:r>
            <a:br>
              <a:rPr lang="fr-FR" sz="1600">
                <a:solidFill>
                  <a:srgbClr val="5A85B6"/>
                </a:solidFill>
                <a:latin typeface="Arial"/>
                <a:cs typeface="Arial"/>
              </a:rPr>
            </a:br>
            <a:r>
              <a:rPr lang="fr-FR" sz="1600">
                <a:solidFill>
                  <a:srgbClr val="5A85B6"/>
                </a:solidFill>
                <a:latin typeface="Arial"/>
                <a:cs typeface="Arial"/>
              </a:rPr>
              <a:t>La France en traitera 30%</a:t>
            </a:r>
          </a:p>
        </p:txBody>
      </p:sp>
      <p:sp>
        <p:nvSpPr>
          <p:cNvPr id="21" name="Rectangle 20"/>
          <p:cNvSpPr/>
          <p:nvPr/>
        </p:nvSpPr>
        <p:spPr>
          <a:xfrm>
            <a:off x="4331295" y="5167710"/>
            <a:ext cx="3825188" cy="842434"/>
          </a:xfrm>
          <a:prstGeom prst="rect">
            <a:avLst/>
          </a:prstGeom>
          <a:noFill/>
        </p:spPr>
        <p:txBody>
          <a:bodyPr wrap="square">
            <a:noAutofit/>
          </a:bodyPr>
          <a:lstStyle/>
          <a:p>
            <a:pPr>
              <a:lnSpc>
                <a:spcPct val="90000"/>
              </a:lnSpc>
              <a:spcBef>
                <a:spcPts val="300"/>
              </a:spcBef>
            </a:pPr>
            <a:r>
              <a:rPr lang="fr-FR" sz="900" b="1">
                <a:solidFill>
                  <a:srgbClr val="5A85B6"/>
                </a:solidFill>
                <a:latin typeface="Arial"/>
                <a:cs typeface="Arial"/>
              </a:rPr>
              <a:t>Et Co-leaders pour :</a:t>
            </a:r>
          </a:p>
          <a:p>
            <a:pPr>
              <a:lnSpc>
                <a:spcPct val="90000"/>
              </a:lnSpc>
              <a:spcBef>
                <a:spcPts val="300"/>
              </a:spcBef>
            </a:pPr>
            <a:r>
              <a:rPr lang="fr-FR" sz="700">
                <a:latin typeface="Arial"/>
                <a:cs typeface="Arial"/>
              </a:rPr>
              <a:t>La simulation de l’ensemble de la chaîne de traitement scientifique (CPPM)</a:t>
            </a:r>
          </a:p>
          <a:p>
            <a:pPr>
              <a:lnSpc>
                <a:spcPct val="90000"/>
              </a:lnSpc>
              <a:spcBef>
                <a:spcPts val="300"/>
              </a:spcBef>
            </a:pPr>
            <a:r>
              <a:rPr lang="fr-FR" sz="700">
                <a:latin typeface="Arial"/>
                <a:cs typeface="Arial"/>
              </a:rPr>
              <a:t>Le traitement des données spectrométriques de l’instrument infra rouge (IPNL)</a:t>
            </a:r>
          </a:p>
          <a:p>
            <a:pPr>
              <a:lnSpc>
                <a:spcPct val="90000"/>
              </a:lnSpc>
              <a:spcBef>
                <a:spcPts val="300"/>
              </a:spcBef>
            </a:pPr>
            <a:r>
              <a:rPr lang="fr-FR" sz="700">
                <a:latin typeface="Arial"/>
                <a:cs typeface="Arial"/>
              </a:rPr>
              <a:t>La fusion &amp; la normalisation des données spatiales et sol (IAS)</a:t>
            </a:r>
          </a:p>
        </p:txBody>
      </p:sp>
      <p:sp>
        <p:nvSpPr>
          <p:cNvPr id="30" name="Rectangle 29"/>
          <p:cNvSpPr/>
          <p:nvPr/>
        </p:nvSpPr>
        <p:spPr>
          <a:xfrm>
            <a:off x="1721221" y="5167710"/>
            <a:ext cx="3825188" cy="842434"/>
          </a:xfrm>
          <a:prstGeom prst="rect">
            <a:avLst/>
          </a:prstGeom>
          <a:noFill/>
        </p:spPr>
        <p:txBody>
          <a:bodyPr wrap="square">
            <a:noAutofit/>
          </a:bodyPr>
          <a:lstStyle/>
          <a:p>
            <a:pPr>
              <a:lnSpc>
                <a:spcPct val="90000"/>
              </a:lnSpc>
              <a:spcBef>
                <a:spcPts val="300"/>
              </a:spcBef>
            </a:pPr>
            <a:r>
              <a:rPr lang="fr-FR" sz="900" b="1">
                <a:solidFill>
                  <a:srgbClr val="5A85B6"/>
                </a:solidFill>
                <a:latin typeface="Arial"/>
                <a:cs typeface="Arial"/>
              </a:rPr>
              <a:t>Nous sommes leader pour :</a:t>
            </a:r>
          </a:p>
          <a:p>
            <a:pPr>
              <a:lnSpc>
                <a:spcPct val="90000"/>
              </a:lnSpc>
              <a:spcBef>
                <a:spcPts val="300"/>
              </a:spcBef>
            </a:pPr>
            <a:r>
              <a:rPr lang="fr-FR" sz="700">
                <a:latin typeface="Arial"/>
                <a:cs typeface="Arial"/>
              </a:rPr>
              <a:t>L’élaboration des catalogues de spectres (LAM)</a:t>
            </a:r>
          </a:p>
          <a:p>
            <a:pPr>
              <a:lnSpc>
                <a:spcPct val="90000"/>
              </a:lnSpc>
              <a:spcBef>
                <a:spcPts val="300"/>
              </a:spcBef>
            </a:pPr>
            <a:r>
              <a:rPr lang="fr-FR" sz="700">
                <a:latin typeface="Arial"/>
                <a:cs typeface="Arial"/>
              </a:rPr>
              <a:t>L’élaboration des produits scientifiques (CEA)</a:t>
            </a:r>
          </a:p>
          <a:p>
            <a:pPr>
              <a:lnSpc>
                <a:spcPct val="90000"/>
              </a:lnSpc>
              <a:spcBef>
                <a:spcPts val="300"/>
              </a:spcBef>
            </a:pPr>
            <a:r>
              <a:rPr lang="fr-FR" sz="700">
                <a:latin typeface="Arial"/>
                <a:cs typeface="Arial"/>
              </a:rPr>
              <a:t>Le traitement des données de l’instrument visible (IAP)</a:t>
            </a:r>
          </a:p>
        </p:txBody>
      </p:sp>
      <p:sp>
        <p:nvSpPr>
          <p:cNvPr id="12" name="Rectangle 11"/>
          <p:cNvSpPr/>
          <p:nvPr/>
        </p:nvSpPr>
        <p:spPr>
          <a:xfrm>
            <a:off x="1800087" y="5013286"/>
            <a:ext cx="4833545" cy="282247"/>
          </a:xfrm>
          <a:prstGeom prst="rect">
            <a:avLst/>
          </a:prstGeom>
          <a:noFill/>
        </p:spPr>
        <p:txBody>
          <a:bodyPr wrap="square" lIns="0" tIns="0" bIns="0" anchor="t" anchorCtr="0">
            <a:noAutofit/>
            <a:scene3d>
              <a:camera prst="orthographicFront">
                <a:rot lat="0" lon="0" rev="0"/>
              </a:camera>
              <a:lightRig rig="threePt" dir="t"/>
            </a:scene3d>
          </a:bodyPr>
          <a:lstStyle/>
          <a:p>
            <a:pPr>
              <a:lnSpc>
                <a:spcPct val="90000"/>
              </a:lnSpc>
              <a:spcBef>
                <a:spcPts val="300"/>
              </a:spcBef>
            </a:pPr>
            <a:r>
              <a:rPr lang="fr-FR" sz="800" kern="0" spc="760">
                <a:solidFill>
                  <a:schemeClr val="accent4">
                    <a:lumMod val="60000"/>
                    <a:lumOff val="40000"/>
                  </a:schemeClr>
                </a:solidFill>
                <a:effectLst/>
                <a:latin typeface="Arial"/>
                <a:cs typeface="Arial"/>
              </a:rPr>
              <a:t>Développement  des  pipelines</a:t>
            </a:r>
          </a:p>
        </p:txBody>
      </p:sp>
      <p:cxnSp>
        <p:nvCxnSpPr>
          <p:cNvPr id="3" name="Connecteur droit 2"/>
          <p:cNvCxnSpPr/>
          <p:nvPr/>
        </p:nvCxnSpPr>
        <p:spPr>
          <a:xfrm>
            <a:off x="1811867" y="5164667"/>
            <a:ext cx="5669830" cy="0"/>
          </a:xfrm>
          <a:prstGeom prst="line">
            <a:avLst/>
          </a:prstGeom>
          <a:ln w="9525"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2"/>
          <a:stretch>
            <a:fillRect/>
          </a:stretch>
        </p:blipFill>
        <p:spPr>
          <a:xfrm>
            <a:off x="905565" y="2446842"/>
            <a:ext cx="7432706" cy="2380368"/>
          </a:xfrm>
          <a:prstGeom prst="rect">
            <a:avLst/>
          </a:prstGeom>
        </p:spPr>
      </p:pic>
      <p:pic>
        <p:nvPicPr>
          <p:cNvPr id="14" name="Image 13"/>
          <p:cNvPicPr>
            <a:picLocks noChangeAspect="1"/>
          </p:cNvPicPr>
          <p:nvPr/>
        </p:nvPicPr>
        <p:blipFill>
          <a:blip r:embed="rId3"/>
          <a:stretch>
            <a:fillRect/>
          </a:stretch>
        </p:blipFill>
        <p:spPr>
          <a:xfrm>
            <a:off x="652825" y="4770602"/>
            <a:ext cx="1840206" cy="2902383"/>
          </a:xfrm>
          <a:prstGeom prst="rect">
            <a:avLst/>
          </a:prstGeom>
        </p:spPr>
      </p:pic>
      <p:pic>
        <p:nvPicPr>
          <p:cNvPr id="15" name="Image 14"/>
          <p:cNvPicPr>
            <a:picLocks noChangeAspect="1"/>
          </p:cNvPicPr>
          <p:nvPr/>
        </p:nvPicPr>
        <p:blipFill>
          <a:blip r:embed="rId3"/>
          <a:stretch>
            <a:fillRect/>
          </a:stretch>
        </p:blipFill>
        <p:spPr>
          <a:xfrm rot="11635745">
            <a:off x="6614548" y="-2441851"/>
            <a:ext cx="2307705" cy="3639726"/>
          </a:xfrm>
          <a:prstGeom prst="rect">
            <a:avLst/>
          </a:prstGeom>
        </p:spPr>
      </p:pic>
    </p:spTree>
    <p:extLst>
      <p:ext uri="{BB962C8B-B14F-4D97-AF65-F5344CB8AC3E}">
        <p14:creationId xmlns:p14="http://schemas.microsoft.com/office/powerpoint/2010/main" val="301639657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gner un rectangle avec un coin diagonal 45"/>
          <p:cNvSpPr/>
          <p:nvPr/>
        </p:nvSpPr>
        <p:spPr>
          <a:xfrm>
            <a:off x="-1" y="1"/>
            <a:ext cx="3402419" cy="1782584"/>
          </a:xfrm>
          <a:prstGeom prst="snip2DiagRect">
            <a:avLst>
              <a:gd name="adj1" fmla="val 0"/>
              <a:gd name="adj2" fmla="val 8288"/>
            </a:avLst>
          </a:prstGeom>
          <a:gradFill flip="none" rotWithShape="1">
            <a:gsLst>
              <a:gs pos="1000">
                <a:schemeClr val="bg2">
                  <a:lumMod val="75000"/>
                </a:schemeClr>
              </a:gs>
              <a:gs pos="100000">
                <a:schemeClr val="tx2">
                  <a:lumMod val="50000"/>
                </a:schemeClr>
              </a:gs>
            </a:gsLst>
            <a:lin ang="1242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1" name="Titre 1"/>
          <p:cNvSpPr txBox="1">
            <a:spLocks/>
          </p:cNvSpPr>
          <p:nvPr/>
        </p:nvSpPr>
        <p:spPr>
          <a:xfrm>
            <a:off x="278197" y="0"/>
            <a:ext cx="2866571" cy="1293248"/>
          </a:xfrm>
          <a:prstGeom prst="rect">
            <a:avLst/>
          </a:prstGeom>
        </p:spPr>
        <p:txBody>
          <a:bodyPr anchor="b" anchorCtr="0">
            <a:noAutofit/>
          </a:bodyPr>
          <a:lstStyle>
            <a:lvl1pPr indent="180000" algn="r" defTabSz="457200" rtl="0" eaLnBrk="1" latinLnBrk="0" hangingPunct="1">
              <a:spcBef>
                <a:spcPct val="0"/>
              </a:spcBef>
              <a:buNone/>
              <a:defRPr lang="fr-FR" sz="1600" b="1" i="0" kern="9400">
                <a:solidFill>
                  <a:schemeClr val="bg1"/>
                </a:solidFill>
                <a:latin typeface="Arial"/>
                <a:ea typeface="+mj-ea"/>
                <a:cs typeface="Arial"/>
              </a:defRPr>
            </a:lvl1pPr>
          </a:lstStyle>
          <a:p>
            <a:pPr>
              <a:lnSpc>
                <a:spcPct val="90000"/>
              </a:lnSpc>
            </a:pPr>
            <a:r>
              <a:rPr lang="fr-FR" sz="2500"/>
              <a:t>Euclid </a:t>
            </a:r>
          </a:p>
          <a:p>
            <a:pPr>
              <a:lnSpc>
                <a:spcPct val="90000"/>
              </a:lnSpc>
            </a:pPr>
            <a:r>
              <a:rPr lang="fr-FR" sz="1500"/>
              <a:t>Un nombre de retombées scientifiques incalculables</a:t>
            </a:r>
            <a:endParaRPr lang="fr-FR" sz="2000"/>
          </a:p>
        </p:txBody>
      </p:sp>
      <p:sp>
        <p:nvSpPr>
          <p:cNvPr id="21" name="Rectangle 20"/>
          <p:cNvSpPr/>
          <p:nvPr/>
        </p:nvSpPr>
        <p:spPr>
          <a:xfrm>
            <a:off x="-2657440" y="3748012"/>
            <a:ext cx="2345888" cy="3109991"/>
          </a:xfrm>
          <a:prstGeom prst="rect">
            <a:avLst/>
          </a:prstGeom>
          <a:noFill/>
        </p:spPr>
        <p:txBody>
          <a:bodyPr wrap="square">
            <a:noAutofit/>
          </a:bodyPr>
          <a:lstStyle/>
          <a:p>
            <a:pPr>
              <a:lnSpc>
                <a:spcPts val="900"/>
              </a:lnSpc>
              <a:spcBef>
                <a:spcPts val="300"/>
              </a:spcBef>
            </a:pPr>
            <a:r>
              <a:rPr lang="fr-FR" sz="900">
                <a:latin typeface="Arial"/>
                <a:cs typeface="Arial"/>
              </a:rPr>
              <a:t>Big Bang ! Des oscillations de pression circulent dans un plasma ultra-dense et ultra-chaud.</a:t>
            </a:r>
          </a:p>
          <a:p>
            <a:pPr>
              <a:lnSpc>
                <a:spcPts val="900"/>
              </a:lnSpc>
              <a:spcBef>
                <a:spcPts val="300"/>
              </a:spcBef>
            </a:pPr>
            <a:r>
              <a:rPr lang="fr-FR" sz="900">
                <a:latin typeface="Arial"/>
                <a:cs typeface="Arial"/>
              </a:rPr>
              <a:t>Age de l'univers 10-35s : c'est l'inflation. L’espace se dilate 1030 à 10100 fois en 10-32 s.</a:t>
            </a:r>
          </a:p>
          <a:p>
            <a:pPr>
              <a:lnSpc>
                <a:spcPts val="900"/>
              </a:lnSpc>
              <a:spcBef>
                <a:spcPts val="300"/>
              </a:spcBef>
            </a:pPr>
            <a:r>
              <a:rPr lang="fr-FR" sz="900">
                <a:latin typeface="Arial"/>
                <a:cs typeface="Arial"/>
              </a:rPr>
              <a:t>Les particules et la matière sont synthétisées durant l'expansion vertigineuse. Les oscillations se propagent dans la soupe primordiale de matière ordinaire, de lumière et de matière noire. Quand l'univers atteint 3000 degrés, la lumière s'échappe (c'est le fameux fond cosmologique de Planck) et la matière peut se condenser sous l'effet de la gravitation.</a:t>
            </a:r>
          </a:p>
          <a:p>
            <a:pPr>
              <a:lnSpc>
                <a:spcPts val="900"/>
              </a:lnSpc>
              <a:spcBef>
                <a:spcPts val="300"/>
              </a:spcBef>
            </a:pPr>
            <a:r>
              <a:rPr lang="fr-FR" sz="900">
                <a:latin typeface="Arial"/>
                <a:cs typeface="Arial"/>
              </a:rPr>
              <a:t>Les oscillations ne se propagent plus. Leur empreinte reste imprimée dans la carte de la matière baryonique (les atomes) et va guider la formation des grandes structures visibles.</a:t>
            </a:r>
          </a:p>
          <a:p>
            <a:pPr>
              <a:lnSpc>
                <a:spcPts val="900"/>
              </a:lnSpc>
              <a:spcBef>
                <a:spcPts val="300"/>
              </a:spcBef>
            </a:pPr>
            <a:r>
              <a:rPr lang="fr-FR" sz="900">
                <a:latin typeface="Arial"/>
                <a:cs typeface="Arial"/>
              </a:rPr>
              <a:t>Puis l’univers va s'étendre avec les grandes structures le composant, en même temps que celles-ci évoluent et se rassemblent en amas.</a:t>
            </a:r>
          </a:p>
        </p:txBody>
      </p:sp>
      <p:sp>
        <p:nvSpPr>
          <p:cNvPr id="3" name="Rectangle 2"/>
          <p:cNvSpPr/>
          <p:nvPr/>
        </p:nvSpPr>
        <p:spPr>
          <a:xfrm>
            <a:off x="-2626256" y="3300063"/>
            <a:ext cx="2065443" cy="644815"/>
          </a:xfrm>
          <a:prstGeom prst="rect">
            <a:avLst/>
          </a:prstGeom>
        </p:spPr>
        <p:txBody>
          <a:bodyPr wrap="square">
            <a:noAutofit/>
          </a:bodyPr>
          <a:lstStyle/>
          <a:p>
            <a:pPr>
              <a:lnSpc>
                <a:spcPts val="1380"/>
              </a:lnSpc>
            </a:pPr>
            <a:r>
              <a:rPr lang="fr-FR" sz="1400">
                <a:solidFill>
                  <a:srgbClr val="5A85B6"/>
                </a:solidFill>
                <a:latin typeface="Arial"/>
                <a:cs typeface="Arial"/>
              </a:rPr>
              <a:t>La naissance des grandes structures ....</a:t>
            </a:r>
          </a:p>
        </p:txBody>
      </p:sp>
      <p:sp>
        <p:nvSpPr>
          <p:cNvPr id="57" name="ZoneTexte 56"/>
          <p:cNvSpPr txBox="1"/>
          <p:nvPr/>
        </p:nvSpPr>
        <p:spPr>
          <a:xfrm>
            <a:off x="-2828802" y="1005833"/>
            <a:ext cx="1854847" cy="690702"/>
          </a:xfrm>
          <a:prstGeom prst="rect">
            <a:avLst/>
          </a:prstGeom>
          <a:noFill/>
          <a:ln w="38100">
            <a:noFill/>
          </a:ln>
        </p:spPr>
        <p:txBody>
          <a:bodyPr wrap="square" rtlCol="0">
            <a:spAutoFit/>
          </a:bodyPr>
          <a:lstStyle/>
          <a:p>
            <a:pPr algn="r">
              <a:lnSpc>
                <a:spcPct val="90000"/>
              </a:lnSpc>
            </a:pPr>
            <a:r>
              <a:rPr lang="fr-FR" sz="1100" b="1" dirty="0" smtClean="0">
                <a:solidFill>
                  <a:srgbClr val="000000"/>
                </a:solidFill>
                <a:latin typeface="Arial"/>
                <a:cs typeface="Arial"/>
              </a:rPr>
              <a:t>35 Laboratoires</a:t>
            </a:r>
          </a:p>
          <a:p>
            <a:pPr algn="r">
              <a:lnSpc>
                <a:spcPct val="90000"/>
              </a:lnSpc>
            </a:pPr>
            <a:r>
              <a:rPr lang="fr-FR" sz="1100" b="1" dirty="0">
                <a:solidFill>
                  <a:srgbClr val="000000"/>
                </a:solidFill>
                <a:latin typeface="Arial"/>
                <a:cs typeface="Arial"/>
              </a:rPr>
              <a:t>425 Membres</a:t>
            </a:r>
            <a:endParaRPr lang="fr-FR" sz="1100" b="1" dirty="0" err="1" smtClean="0">
              <a:solidFill>
                <a:srgbClr val="000000"/>
              </a:solidFill>
              <a:latin typeface="Arial"/>
              <a:cs typeface="Arial"/>
            </a:endParaRPr>
          </a:p>
          <a:p>
            <a:pPr algn="r">
              <a:lnSpc>
                <a:spcPct val="90000"/>
              </a:lnSpc>
            </a:pPr>
            <a:r>
              <a:rPr lang="fr-FR" sz="1000" i="1" dirty="0" err="1">
                <a:solidFill>
                  <a:srgbClr val="000000"/>
                </a:solidFill>
                <a:latin typeface="Arial"/>
                <a:cs typeface="Arial"/>
              </a:rPr>
              <a:t>(au 6 novembre 2017)</a:t>
            </a:r>
            <a:endParaRPr lang="fr-FR" sz="1000" i="1" dirty="0" smtClean="0">
              <a:solidFill>
                <a:srgbClr val="000000"/>
              </a:solidFill>
              <a:latin typeface="Arial"/>
              <a:cs typeface="Arial"/>
            </a:endParaRPr>
          </a:p>
          <a:p>
            <a:pPr marL="171450" indent="-171450">
              <a:lnSpc>
                <a:spcPct val="90000"/>
              </a:lnSpc>
              <a:buFont typeface="Arial" panose="020B0604020202020204" pitchFamily="34" charset="0"/>
              <a:buChar char="•"/>
            </a:pPr>
            <a:endParaRPr lang="fr-FR" sz="1100" b="1" i="1" dirty="0">
              <a:solidFill>
                <a:srgbClr val="000000"/>
              </a:solidFill>
            </a:endParaRPr>
          </a:p>
        </p:txBody>
      </p:sp>
      <p:sp>
        <p:nvSpPr>
          <p:cNvPr id="38" name="Rectangle à coins arrondis 37"/>
          <p:cNvSpPr/>
          <p:nvPr/>
        </p:nvSpPr>
        <p:spPr>
          <a:xfrm>
            <a:off x="9414912" y="157208"/>
            <a:ext cx="1060344" cy="2277826"/>
          </a:xfrm>
          <a:prstGeom prst="roundRect">
            <a:avLst/>
          </a:prstGeom>
          <a:noFill/>
          <a:ln w="1905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endParaRPr>
          </a:p>
        </p:txBody>
      </p:sp>
      <p:sp>
        <p:nvSpPr>
          <p:cNvPr id="47" name="Triangle isocèle 46"/>
          <p:cNvSpPr/>
          <p:nvPr/>
        </p:nvSpPr>
        <p:spPr>
          <a:xfrm rot="9536655">
            <a:off x="2877432" y="1694701"/>
            <a:ext cx="209561" cy="477152"/>
          </a:xfrm>
          <a:prstGeom prst="triangl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fr-FR">
              <a:ln>
                <a:solidFill>
                  <a:schemeClr val="bg1"/>
                </a:solidFill>
              </a:ln>
              <a:latin typeface="Arial"/>
            </a:endParaRPr>
          </a:p>
        </p:txBody>
      </p:sp>
      <p:pic>
        <p:nvPicPr>
          <p:cNvPr id="2" name="Image 1"/>
          <p:cNvPicPr>
            <a:picLocks noChangeAspect="1"/>
          </p:cNvPicPr>
          <p:nvPr/>
        </p:nvPicPr>
        <p:blipFill>
          <a:blip r:embed="rId2"/>
          <a:stretch>
            <a:fillRect/>
          </a:stretch>
        </p:blipFill>
        <p:spPr>
          <a:xfrm>
            <a:off x="4362982" y="831719"/>
            <a:ext cx="3137851" cy="3416542"/>
          </a:xfrm>
          <a:prstGeom prst="rect">
            <a:avLst/>
          </a:prstGeom>
        </p:spPr>
      </p:pic>
      <p:pic>
        <p:nvPicPr>
          <p:cNvPr id="5" name="Image 4"/>
          <p:cNvPicPr>
            <a:picLocks noChangeAspect="1"/>
          </p:cNvPicPr>
          <p:nvPr/>
        </p:nvPicPr>
        <p:blipFill>
          <a:blip r:embed="rId3"/>
          <a:stretch>
            <a:fillRect/>
          </a:stretch>
        </p:blipFill>
        <p:spPr>
          <a:xfrm>
            <a:off x="1313553" y="3325026"/>
            <a:ext cx="2159000" cy="2222500"/>
          </a:xfrm>
          <a:prstGeom prst="rect">
            <a:avLst/>
          </a:prstGeom>
        </p:spPr>
      </p:pic>
      <p:pic>
        <p:nvPicPr>
          <p:cNvPr id="7" name="Image 6"/>
          <p:cNvPicPr>
            <a:picLocks noChangeAspect="1"/>
          </p:cNvPicPr>
          <p:nvPr/>
        </p:nvPicPr>
        <p:blipFill>
          <a:blip r:embed="rId4"/>
          <a:stretch>
            <a:fillRect/>
          </a:stretch>
        </p:blipFill>
        <p:spPr>
          <a:xfrm>
            <a:off x="3248602" y="4376532"/>
            <a:ext cx="1574800" cy="1600200"/>
          </a:xfrm>
          <a:prstGeom prst="rect">
            <a:avLst/>
          </a:prstGeom>
        </p:spPr>
      </p:pic>
      <p:pic>
        <p:nvPicPr>
          <p:cNvPr id="9" name="Image 8"/>
          <p:cNvPicPr>
            <a:picLocks noChangeAspect="1"/>
          </p:cNvPicPr>
          <p:nvPr/>
        </p:nvPicPr>
        <p:blipFill>
          <a:blip r:embed="rId5"/>
          <a:stretch>
            <a:fillRect/>
          </a:stretch>
        </p:blipFill>
        <p:spPr>
          <a:xfrm>
            <a:off x="4811957" y="4764048"/>
            <a:ext cx="1231900" cy="1231900"/>
          </a:xfrm>
          <a:prstGeom prst="rect">
            <a:avLst/>
          </a:prstGeom>
        </p:spPr>
      </p:pic>
      <p:pic>
        <p:nvPicPr>
          <p:cNvPr id="10" name="Image 9"/>
          <p:cNvPicPr>
            <a:picLocks noChangeAspect="1"/>
          </p:cNvPicPr>
          <p:nvPr/>
        </p:nvPicPr>
        <p:blipFill>
          <a:blip r:embed="rId6"/>
          <a:stretch>
            <a:fillRect/>
          </a:stretch>
        </p:blipFill>
        <p:spPr>
          <a:xfrm>
            <a:off x="6044861" y="4878348"/>
            <a:ext cx="1016000" cy="1016000"/>
          </a:xfrm>
          <a:prstGeom prst="rect">
            <a:avLst/>
          </a:prstGeom>
        </p:spPr>
      </p:pic>
      <p:pic>
        <p:nvPicPr>
          <p:cNvPr id="13" name="Image 12"/>
          <p:cNvPicPr>
            <a:picLocks noChangeAspect="1"/>
          </p:cNvPicPr>
          <p:nvPr/>
        </p:nvPicPr>
        <p:blipFill>
          <a:blip r:embed="rId7"/>
          <a:stretch>
            <a:fillRect/>
          </a:stretch>
        </p:blipFill>
        <p:spPr>
          <a:xfrm>
            <a:off x="7136890" y="4759631"/>
            <a:ext cx="812800" cy="787400"/>
          </a:xfrm>
          <a:prstGeom prst="rect">
            <a:avLst/>
          </a:prstGeom>
        </p:spPr>
      </p:pic>
      <p:pic>
        <p:nvPicPr>
          <p:cNvPr id="16" name="Image 15"/>
          <p:cNvPicPr>
            <a:picLocks noChangeAspect="1"/>
          </p:cNvPicPr>
          <p:nvPr/>
        </p:nvPicPr>
        <p:blipFill>
          <a:blip r:embed="rId8"/>
          <a:stretch>
            <a:fillRect/>
          </a:stretch>
        </p:blipFill>
        <p:spPr>
          <a:xfrm>
            <a:off x="260608" y="1470992"/>
            <a:ext cx="2235217" cy="2310988"/>
          </a:xfrm>
          <a:prstGeom prst="rect">
            <a:avLst/>
          </a:prstGeom>
        </p:spPr>
      </p:pic>
      <p:pic>
        <p:nvPicPr>
          <p:cNvPr id="17" name="Image 16"/>
          <p:cNvPicPr>
            <a:picLocks noChangeAspect="1"/>
          </p:cNvPicPr>
          <p:nvPr/>
        </p:nvPicPr>
        <p:blipFill>
          <a:blip r:embed="rId9"/>
          <a:stretch>
            <a:fillRect/>
          </a:stretch>
        </p:blipFill>
        <p:spPr>
          <a:xfrm>
            <a:off x="719308" y="4142695"/>
            <a:ext cx="2163059" cy="3411589"/>
          </a:xfrm>
          <a:prstGeom prst="rect">
            <a:avLst/>
          </a:prstGeom>
        </p:spPr>
      </p:pic>
      <p:pic>
        <p:nvPicPr>
          <p:cNvPr id="18" name="Image 17"/>
          <p:cNvPicPr>
            <a:picLocks noChangeAspect="1"/>
          </p:cNvPicPr>
          <p:nvPr/>
        </p:nvPicPr>
        <p:blipFill>
          <a:blip r:embed="rId9"/>
          <a:stretch>
            <a:fillRect/>
          </a:stretch>
        </p:blipFill>
        <p:spPr>
          <a:xfrm rot="11635745">
            <a:off x="6708757" y="-2111308"/>
            <a:ext cx="2072317" cy="3268471"/>
          </a:xfrm>
          <a:prstGeom prst="rect">
            <a:avLst/>
          </a:prstGeom>
        </p:spPr>
      </p:pic>
    </p:spTree>
    <p:extLst>
      <p:ext uri="{BB962C8B-B14F-4D97-AF65-F5344CB8AC3E}">
        <p14:creationId xmlns:p14="http://schemas.microsoft.com/office/powerpoint/2010/main" val="352679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gner un rectangle avec un coin diagonal 45"/>
          <p:cNvSpPr/>
          <p:nvPr/>
        </p:nvSpPr>
        <p:spPr>
          <a:xfrm>
            <a:off x="-1" y="1"/>
            <a:ext cx="3402419" cy="1782584"/>
          </a:xfrm>
          <a:prstGeom prst="snip2DiagRect">
            <a:avLst>
              <a:gd name="adj1" fmla="val 0"/>
              <a:gd name="adj2" fmla="val 8288"/>
            </a:avLst>
          </a:prstGeom>
          <a:gradFill flip="none" rotWithShape="1">
            <a:gsLst>
              <a:gs pos="1000">
                <a:schemeClr val="bg2">
                  <a:lumMod val="75000"/>
                </a:schemeClr>
              </a:gs>
              <a:gs pos="100000">
                <a:schemeClr val="tx2">
                  <a:lumMod val="50000"/>
                </a:schemeClr>
              </a:gs>
            </a:gsLst>
            <a:lin ang="1242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1" name="Titre 1"/>
          <p:cNvSpPr txBox="1">
            <a:spLocks/>
          </p:cNvSpPr>
          <p:nvPr/>
        </p:nvSpPr>
        <p:spPr>
          <a:xfrm>
            <a:off x="278197" y="0"/>
            <a:ext cx="2866571" cy="1293248"/>
          </a:xfrm>
          <a:prstGeom prst="rect">
            <a:avLst/>
          </a:prstGeom>
        </p:spPr>
        <p:txBody>
          <a:bodyPr anchor="b" anchorCtr="0">
            <a:noAutofit/>
          </a:bodyPr>
          <a:lstStyle>
            <a:lvl1pPr indent="180000" algn="r" defTabSz="457200" rtl="0" eaLnBrk="1" latinLnBrk="0" hangingPunct="1">
              <a:spcBef>
                <a:spcPct val="0"/>
              </a:spcBef>
              <a:buNone/>
              <a:defRPr lang="fr-FR" sz="1600" b="1" i="0" kern="9400">
                <a:solidFill>
                  <a:schemeClr val="bg1"/>
                </a:solidFill>
                <a:latin typeface="Arial"/>
                <a:ea typeface="+mj-ea"/>
                <a:cs typeface="Arial"/>
              </a:defRPr>
            </a:lvl1pPr>
          </a:lstStyle>
          <a:p>
            <a:pPr>
              <a:lnSpc>
                <a:spcPct val="90000"/>
              </a:lnSpc>
            </a:pPr>
            <a:r>
              <a:rPr lang="fr-FR" sz="2500"/>
              <a:t>La révolution Euclid </a:t>
            </a:r>
          </a:p>
        </p:txBody>
      </p:sp>
      <p:sp>
        <p:nvSpPr>
          <p:cNvPr id="21" name="Rectangle 20"/>
          <p:cNvSpPr/>
          <p:nvPr/>
        </p:nvSpPr>
        <p:spPr>
          <a:xfrm>
            <a:off x="-2657440" y="3748012"/>
            <a:ext cx="2345888" cy="3109991"/>
          </a:xfrm>
          <a:prstGeom prst="rect">
            <a:avLst/>
          </a:prstGeom>
          <a:noFill/>
        </p:spPr>
        <p:txBody>
          <a:bodyPr wrap="square">
            <a:noAutofit/>
          </a:bodyPr>
          <a:lstStyle/>
          <a:p>
            <a:pPr>
              <a:lnSpc>
                <a:spcPts val="900"/>
              </a:lnSpc>
              <a:spcBef>
                <a:spcPts val="300"/>
              </a:spcBef>
            </a:pPr>
            <a:r>
              <a:rPr lang="fr-FR" sz="900">
                <a:latin typeface="Arial"/>
                <a:cs typeface="Arial"/>
              </a:rPr>
              <a:t>Big Bang ! Des oscillations de pression circulent dans un plasma ultra-dense et ultra-chaud.</a:t>
            </a:r>
          </a:p>
          <a:p>
            <a:pPr>
              <a:lnSpc>
                <a:spcPts val="900"/>
              </a:lnSpc>
              <a:spcBef>
                <a:spcPts val="300"/>
              </a:spcBef>
            </a:pPr>
            <a:r>
              <a:rPr lang="fr-FR" sz="900">
                <a:latin typeface="Arial"/>
                <a:cs typeface="Arial"/>
              </a:rPr>
              <a:t>Age de l'univers 10-35s : c'est l'inflation. L’espace se dilate 1030 à 10100 fois en 10-32 s.</a:t>
            </a:r>
          </a:p>
          <a:p>
            <a:pPr>
              <a:lnSpc>
                <a:spcPts val="900"/>
              </a:lnSpc>
              <a:spcBef>
                <a:spcPts val="300"/>
              </a:spcBef>
            </a:pPr>
            <a:r>
              <a:rPr lang="fr-FR" sz="900">
                <a:latin typeface="Arial"/>
                <a:cs typeface="Arial"/>
              </a:rPr>
              <a:t>Les particules et la matière sont synthétisées durant l'expansion vertigineuse. Les oscillations se propagent dans la soupe primordiale de matière ordinaire, de lumière et de matière noire. Quand l'univers atteint 3000 degrés, la lumière s'échappe (c'est le fameux fond cosmologique de Planck) et la matière peut se condenser sous l'effet de la gravitation.</a:t>
            </a:r>
          </a:p>
          <a:p>
            <a:pPr>
              <a:lnSpc>
                <a:spcPts val="900"/>
              </a:lnSpc>
              <a:spcBef>
                <a:spcPts val="300"/>
              </a:spcBef>
            </a:pPr>
            <a:r>
              <a:rPr lang="fr-FR" sz="900">
                <a:latin typeface="Arial"/>
                <a:cs typeface="Arial"/>
              </a:rPr>
              <a:t>Les oscillations ne se propagent plus. Leur empreinte reste imprimée dans la carte de la matière baryonique (les atomes) et va guider la formation des grandes structures visibles.</a:t>
            </a:r>
          </a:p>
          <a:p>
            <a:pPr>
              <a:lnSpc>
                <a:spcPts val="900"/>
              </a:lnSpc>
              <a:spcBef>
                <a:spcPts val="300"/>
              </a:spcBef>
            </a:pPr>
            <a:r>
              <a:rPr lang="fr-FR" sz="900">
                <a:latin typeface="Arial"/>
                <a:cs typeface="Arial"/>
              </a:rPr>
              <a:t>Puis l’univers va s'étendre avec les grandes structures le composant, en même temps que celles-ci évoluent et se rassemblent en amas.</a:t>
            </a:r>
          </a:p>
        </p:txBody>
      </p:sp>
      <p:sp>
        <p:nvSpPr>
          <p:cNvPr id="3" name="Rectangle 2"/>
          <p:cNvSpPr/>
          <p:nvPr/>
        </p:nvSpPr>
        <p:spPr>
          <a:xfrm>
            <a:off x="-2626256" y="3300063"/>
            <a:ext cx="2065443" cy="644815"/>
          </a:xfrm>
          <a:prstGeom prst="rect">
            <a:avLst/>
          </a:prstGeom>
        </p:spPr>
        <p:txBody>
          <a:bodyPr wrap="square">
            <a:noAutofit/>
          </a:bodyPr>
          <a:lstStyle/>
          <a:p>
            <a:pPr>
              <a:lnSpc>
                <a:spcPts val="1380"/>
              </a:lnSpc>
            </a:pPr>
            <a:r>
              <a:rPr lang="fr-FR" sz="1400">
                <a:solidFill>
                  <a:srgbClr val="5A85B6"/>
                </a:solidFill>
                <a:latin typeface="Arial"/>
                <a:cs typeface="Arial"/>
              </a:rPr>
              <a:t>La naissance des grandes structures ....</a:t>
            </a:r>
          </a:p>
        </p:txBody>
      </p:sp>
      <p:sp>
        <p:nvSpPr>
          <p:cNvPr id="57" name="ZoneTexte 56"/>
          <p:cNvSpPr txBox="1"/>
          <p:nvPr/>
        </p:nvSpPr>
        <p:spPr>
          <a:xfrm>
            <a:off x="-2828802" y="1005833"/>
            <a:ext cx="1854847" cy="690702"/>
          </a:xfrm>
          <a:prstGeom prst="rect">
            <a:avLst/>
          </a:prstGeom>
          <a:noFill/>
          <a:ln w="38100">
            <a:noFill/>
          </a:ln>
        </p:spPr>
        <p:txBody>
          <a:bodyPr wrap="square" rtlCol="0">
            <a:spAutoFit/>
          </a:bodyPr>
          <a:lstStyle/>
          <a:p>
            <a:pPr algn="r">
              <a:lnSpc>
                <a:spcPct val="90000"/>
              </a:lnSpc>
            </a:pPr>
            <a:r>
              <a:rPr lang="fr-FR" sz="1100" b="1" dirty="0" smtClean="0">
                <a:solidFill>
                  <a:srgbClr val="000000"/>
                </a:solidFill>
                <a:latin typeface="Arial"/>
                <a:cs typeface="Arial"/>
              </a:rPr>
              <a:t>35 Laboratoires</a:t>
            </a:r>
          </a:p>
          <a:p>
            <a:pPr algn="r">
              <a:lnSpc>
                <a:spcPct val="90000"/>
              </a:lnSpc>
            </a:pPr>
            <a:r>
              <a:rPr lang="fr-FR" sz="1100" b="1" dirty="0">
                <a:solidFill>
                  <a:srgbClr val="000000"/>
                </a:solidFill>
                <a:latin typeface="Arial"/>
                <a:cs typeface="Arial"/>
              </a:rPr>
              <a:t>425 Membres</a:t>
            </a:r>
            <a:endParaRPr lang="fr-FR" sz="1100" b="1" dirty="0" err="1" smtClean="0">
              <a:solidFill>
                <a:srgbClr val="000000"/>
              </a:solidFill>
              <a:latin typeface="Arial"/>
              <a:cs typeface="Arial"/>
            </a:endParaRPr>
          </a:p>
          <a:p>
            <a:pPr algn="r">
              <a:lnSpc>
                <a:spcPct val="90000"/>
              </a:lnSpc>
            </a:pPr>
            <a:r>
              <a:rPr lang="fr-FR" sz="1000" i="1" dirty="0" err="1">
                <a:solidFill>
                  <a:srgbClr val="000000"/>
                </a:solidFill>
                <a:latin typeface="Arial"/>
                <a:cs typeface="Arial"/>
              </a:rPr>
              <a:t>(au 6 novembre 2017)</a:t>
            </a:r>
            <a:endParaRPr lang="fr-FR" sz="1000" i="1" dirty="0" smtClean="0">
              <a:solidFill>
                <a:srgbClr val="000000"/>
              </a:solidFill>
              <a:latin typeface="Arial"/>
              <a:cs typeface="Arial"/>
            </a:endParaRPr>
          </a:p>
          <a:p>
            <a:pPr marL="171450" indent="-171450">
              <a:lnSpc>
                <a:spcPct val="90000"/>
              </a:lnSpc>
              <a:buFont typeface="Arial" panose="020B0604020202020204" pitchFamily="34" charset="0"/>
              <a:buChar char="•"/>
            </a:pPr>
            <a:endParaRPr lang="fr-FR" sz="1100" b="1" i="1" dirty="0">
              <a:solidFill>
                <a:srgbClr val="000000"/>
              </a:solidFill>
            </a:endParaRPr>
          </a:p>
        </p:txBody>
      </p:sp>
      <p:sp>
        <p:nvSpPr>
          <p:cNvPr id="38" name="Rectangle à coins arrondis 37"/>
          <p:cNvSpPr/>
          <p:nvPr/>
        </p:nvSpPr>
        <p:spPr>
          <a:xfrm>
            <a:off x="9414912" y="157208"/>
            <a:ext cx="1060344" cy="2277826"/>
          </a:xfrm>
          <a:prstGeom prst="roundRect">
            <a:avLst/>
          </a:prstGeom>
          <a:noFill/>
          <a:ln w="1905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endParaRPr>
          </a:p>
        </p:txBody>
      </p:sp>
      <p:sp>
        <p:nvSpPr>
          <p:cNvPr id="47" name="Triangle isocèle 46"/>
          <p:cNvSpPr/>
          <p:nvPr/>
        </p:nvSpPr>
        <p:spPr>
          <a:xfrm rot="9536655">
            <a:off x="2877432" y="1694701"/>
            <a:ext cx="209561" cy="477152"/>
          </a:xfrm>
          <a:prstGeom prst="triangl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fr-FR">
              <a:ln>
                <a:solidFill>
                  <a:schemeClr val="bg1"/>
                </a:solidFill>
              </a:ln>
              <a:latin typeface="Arial"/>
            </a:endParaRPr>
          </a:p>
        </p:txBody>
      </p:sp>
      <p:pic>
        <p:nvPicPr>
          <p:cNvPr id="5" name="Image 4"/>
          <p:cNvPicPr>
            <a:picLocks noChangeAspect="1"/>
          </p:cNvPicPr>
          <p:nvPr/>
        </p:nvPicPr>
        <p:blipFill>
          <a:blip r:embed="rId2"/>
          <a:stretch>
            <a:fillRect/>
          </a:stretch>
        </p:blipFill>
        <p:spPr>
          <a:xfrm>
            <a:off x="1313553" y="3325026"/>
            <a:ext cx="2159000" cy="2222500"/>
          </a:xfrm>
          <a:prstGeom prst="rect">
            <a:avLst/>
          </a:prstGeom>
        </p:spPr>
      </p:pic>
      <p:pic>
        <p:nvPicPr>
          <p:cNvPr id="7" name="Image 6"/>
          <p:cNvPicPr>
            <a:picLocks noChangeAspect="1"/>
          </p:cNvPicPr>
          <p:nvPr/>
        </p:nvPicPr>
        <p:blipFill>
          <a:blip r:embed="rId3"/>
          <a:stretch>
            <a:fillRect/>
          </a:stretch>
        </p:blipFill>
        <p:spPr>
          <a:xfrm>
            <a:off x="3248602" y="4376532"/>
            <a:ext cx="1574800" cy="1600200"/>
          </a:xfrm>
          <a:prstGeom prst="rect">
            <a:avLst/>
          </a:prstGeom>
        </p:spPr>
      </p:pic>
      <p:pic>
        <p:nvPicPr>
          <p:cNvPr id="9" name="Image 8"/>
          <p:cNvPicPr>
            <a:picLocks noChangeAspect="1"/>
          </p:cNvPicPr>
          <p:nvPr/>
        </p:nvPicPr>
        <p:blipFill>
          <a:blip r:embed="rId4"/>
          <a:stretch>
            <a:fillRect/>
          </a:stretch>
        </p:blipFill>
        <p:spPr>
          <a:xfrm>
            <a:off x="4811957" y="4764048"/>
            <a:ext cx="1231900" cy="1231900"/>
          </a:xfrm>
          <a:prstGeom prst="rect">
            <a:avLst/>
          </a:prstGeom>
        </p:spPr>
      </p:pic>
      <p:pic>
        <p:nvPicPr>
          <p:cNvPr id="10" name="Image 9"/>
          <p:cNvPicPr>
            <a:picLocks noChangeAspect="1"/>
          </p:cNvPicPr>
          <p:nvPr/>
        </p:nvPicPr>
        <p:blipFill>
          <a:blip r:embed="rId5"/>
          <a:stretch>
            <a:fillRect/>
          </a:stretch>
        </p:blipFill>
        <p:spPr>
          <a:xfrm>
            <a:off x="6044861" y="4878348"/>
            <a:ext cx="1016000" cy="1016000"/>
          </a:xfrm>
          <a:prstGeom prst="rect">
            <a:avLst/>
          </a:prstGeom>
        </p:spPr>
      </p:pic>
      <p:pic>
        <p:nvPicPr>
          <p:cNvPr id="13" name="Image 12"/>
          <p:cNvPicPr>
            <a:picLocks noChangeAspect="1"/>
          </p:cNvPicPr>
          <p:nvPr/>
        </p:nvPicPr>
        <p:blipFill>
          <a:blip r:embed="rId6"/>
          <a:stretch>
            <a:fillRect/>
          </a:stretch>
        </p:blipFill>
        <p:spPr>
          <a:xfrm>
            <a:off x="7136890" y="4759631"/>
            <a:ext cx="812800" cy="787400"/>
          </a:xfrm>
          <a:prstGeom prst="rect">
            <a:avLst/>
          </a:prstGeom>
        </p:spPr>
      </p:pic>
      <p:pic>
        <p:nvPicPr>
          <p:cNvPr id="17" name="Image 16"/>
          <p:cNvPicPr>
            <a:picLocks noChangeAspect="1"/>
          </p:cNvPicPr>
          <p:nvPr/>
        </p:nvPicPr>
        <p:blipFill>
          <a:blip r:embed="rId7"/>
          <a:stretch>
            <a:fillRect/>
          </a:stretch>
        </p:blipFill>
        <p:spPr>
          <a:xfrm>
            <a:off x="2248804" y="1981972"/>
            <a:ext cx="6362700" cy="1549400"/>
          </a:xfrm>
          <a:prstGeom prst="rect">
            <a:avLst/>
          </a:prstGeom>
        </p:spPr>
      </p:pic>
      <p:pic>
        <p:nvPicPr>
          <p:cNvPr id="18" name="Image 17"/>
          <p:cNvPicPr>
            <a:picLocks noChangeAspect="1"/>
          </p:cNvPicPr>
          <p:nvPr/>
        </p:nvPicPr>
        <p:blipFill>
          <a:blip r:embed="rId8"/>
          <a:stretch>
            <a:fillRect/>
          </a:stretch>
        </p:blipFill>
        <p:spPr>
          <a:xfrm>
            <a:off x="260608" y="1470992"/>
            <a:ext cx="2235217" cy="2310988"/>
          </a:xfrm>
          <a:prstGeom prst="rect">
            <a:avLst/>
          </a:prstGeom>
        </p:spPr>
      </p:pic>
      <p:pic>
        <p:nvPicPr>
          <p:cNvPr id="20" name="Image 19"/>
          <p:cNvPicPr>
            <a:picLocks noChangeAspect="1"/>
          </p:cNvPicPr>
          <p:nvPr/>
        </p:nvPicPr>
        <p:blipFill>
          <a:blip r:embed="rId9"/>
          <a:stretch>
            <a:fillRect/>
          </a:stretch>
        </p:blipFill>
        <p:spPr>
          <a:xfrm rot="3135234" flipH="1">
            <a:off x="-595282" y="3376596"/>
            <a:ext cx="1978548" cy="3348486"/>
          </a:xfrm>
          <a:prstGeom prst="rect">
            <a:avLst/>
          </a:prstGeom>
        </p:spPr>
      </p:pic>
      <p:pic>
        <p:nvPicPr>
          <p:cNvPr id="22" name="Image 21"/>
          <p:cNvPicPr>
            <a:picLocks noChangeAspect="1"/>
          </p:cNvPicPr>
          <p:nvPr/>
        </p:nvPicPr>
        <p:blipFill>
          <a:blip r:embed="rId9"/>
          <a:stretch>
            <a:fillRect/>
          </a:stretch>
        </p:blipFill>
        <p:spPr>
          <a:xfrm rot="14263010" flipH="1">
            <a:off x="8271268" y="-282906"/>
            <a:ext cx="1978548" cy="3348486"/>
          </a:xfrm>
          <a:prstGeom prst="rect">
            <a:avLst/>
          </a:prstGeom>
        </p:spPr>
      </p:pic>
    </p:spTree>
    <p:extLst>
      <p:ext uri="{BB962C8B-B14F-4D97-AF65-F5344CB8AC3E}">
        <p14:creationId xmlns:p14="http://schemas.microsoft.com/office/powerpoint/2010/main" val="148850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flipH="1">
            <a:off x="7388086" y="2959100"/>
            <a:ext cx="1479826" cy="512233"/>
          </a:xfrm>
          <a:prstGeom prst="rect">
            <a:avLst/>
          </a:prstGeom>
          <a:gradFill flip="none" rotWithShape="1">
            <a:gsLst>
              <a:gs pos="0">
                <a:srgbClr val="FFFFFF"/>
              </a:gs>
              <a:gs pos="100000">
                <a:srgbClr val="FF0000"/>
              </a:gs>
              <a:gs pos="50000">
                <a:schemeClr val="accent4">
                  <a:lumMod val="60000"/>
                  <a:lumOff val="4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4" name="Rectangle 3"/>
          <p:cNvSpPr/>
          <p:nvPr/>
        </p:nvSpPr>
        <p:spPr>
          <a:xfrm>
            <a:off x="1" y="2458336"/>
            <a:ext cx="5231800" cy="2522273"/>
          </a:xfrm>
          <a:prstGeom prst="rect">
            <a:avLst/>
          </a:prstGeom>
          <a:gradFill flip="none" rotWithShape="1">
            <a:gsLst>
              <a:gs pos="0">
                <a:srgbClr val="FFFFFF"/>
              </a:gs>
              <a:gs pos="100000">
                <a:schemeClr val="tx2">
                  <a:lumMod val="75000"/>
                  <a:alpha val="56000"/>
                </a:schemeClr>
              </a:gs>
              <a:gs pos="50000">
                <a:schemeClr val="bg2">
                  <a:lumMod val="40000"/>
                  <a:lumOff val="6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9" name="Rogner un rectangle avec un coin diagonal 8"/>
          <p:cNvSpPr/>
          <p:nvPr/>
        </p:nvSpPr>
        <p:spPr>
          <a:xfrm>
            <a:off x="-2" y="1"/>
            <a:ext cx="4334589" cy="1304898"/>
          </a:xfrm>
          <a:prstGeom prst="snip2DiagRect">
            <a:avLst>
              <a:gd name="adj1" fmla="val 0"/>
              <a:gd name="adj2" fmla="val 8288"/>
            </a:avLst>
          </a:prstGeom>
          <a:gradFill flip="none" rotWithShape="1">
            <a:gsLst>
              <a:gs pos="1000">
                <a:schemeClr val="bg2">
                  <a:lumMod val="75000"/>
                </a:schemeClr>
              </a:gs>
              <a:gs pos="100000">
                <a:schemeClr val="tx2">
                  <a:lumMod val="50000"/>
                </a:schemeClr>
              </a:gs>
            </a:gsLst>
            <a:lin ang="153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Titre 1"/>
          <p:cNvSpPr>
            <a:spLocks noGrp="1"/>
          </p:cNvSpPr>
          <p:nvPr>
            <p:ph type="title" idx="4294967295"/>
          </p:nvPr>
        </p:nvSpPr>
        <p:spPr>
          <a:xfrm>
            <a:off x="401642" y="586202"/>
            <a:ext cx="3720545" cy="591608"/>
          </a:xfrm>
          <a:prstGeom prst="rect">
            <a:avLst/>
          </a:prstGeom>
        </p:spPr>
        <p:txBody>
          <a:bodyPr lIns="0" tIns="0" rIns="0" bIns="0" anchor="b" anchorCtr="0">
            <a:normAutofit/>
          </a:bodyPr>
          <a:lstStyle/>
          <a:p>
            <a:r>
              <a:rPr lang="fr-FR" sz="1100"/>
              <a:t>Mission Euclid</a:t>
            </a:r>
            <a:br>
              <a:rPr lang="fr-FR" sz="1100"/>
            </a:br>
            <a:r>
              <a:rPr lang="en-US" sz="2000"/>
              <a:t>Calendrier de développement</a:t>
            </a:r>
            <a:endParaRPr lang="fr-FR" sz="2000"/>
          </a:p>
        </p:txBody>
      </p:sp>
      <p:sp>
        <p:nvSpPr>
          <p:cNvPr id="39" name="Rectangle 38"/>
          <p:cNvSpPr/>
          <p:nvPr/>
        </p:nvSpPr>
        <p:spPr>
          <a:xfrm>
            <a:off x="4669272" y="535924"/>
            <a:ext cx="4387909" cy="1328569"/>
          </a:xfrm>
          <a:prstGeom prst="rect">
            <a:avLst/>
          </a:prstGeom>
          <a:noFill/>
        </p:spPr>
        <p:txBody>
          <a:bodyPr wrap="square">
            <a:spAutoFit/>
          </a:bodyPr>
          <a:lstStyle/>
          <a:p>
            <a:pPr>
              <a:lnSpc>
                <a:spcPct val="80000"/>
              </a:lnSpc>
            </a:pPr>
            <a:r>
              <a:rPr lang="fr-FR" sz="1000">
                <a:latin typeface="Arial"/>
                <a:cs typeface="Arial"/>
              </a:rPr>
              <a:t>Deuxième mission M2 du programme Cosmic Vision de l’ESA</a:t>
            </a:r>
          </a:p>
          <a:p>
            <a:pPr>
              <a:lnSpc>
                <a:spcPct val="80000"/>
              </a:lnSpc>
            </a:pPr>
            <a:r>
              <a:rPr lang="fr-FR" sz="1000">
                <a:solidFill>
                  <a:schemeClr val="bg2">
                    <a:lumMod val="60000"/>
                    <a:lumOff val="40000"/>
                  </a:schemeClr>
                </a:solidFill>
                <a:latin typeface="Arial"/>
                <a:cs typeface="Arial"/>
              </a:rPr>
              <a:t>••••••••••••••••••••••••••••••••••••••••••••••••••••••••••••••••••••••••••••••••••••••••</a:t>
            </a:r>
            <a:r>
              <a:rPr lang="fr-FR" sz="1000">
                <a:latin typeface="Arial"/>
                <a:cs typeface="Arial"/>
              </a:rPr>
              <a:t>.</a:t>
            </a:r>
          </a:p>
          <a:p>
            <a:pPr>
              <a:lnSpc>
                <a:spcPct val="80000"/>
              </a:lnSpc>
            </a:pPr>
            <a:r>
              <a:rPr lang="fr-FR" sz="1000">
                <a:latin typeface="Arial"/>
                <a:cs typeface="Arial"/>
              </a:rPr>
              <a:t>Création du consortium Euclid : 2006 </a:t>
            </a:r>
            <a:br>
              <a:rPr lang="fr-FR" sz="1000">
                <a:latin typeface="Arial"/>
                <a:cs typeface="Arial"/>
              </a:rPr>
            </a:br>
            <a:r>
              <a:rPr lang="fr-FR" sz="1000">
                <a:latin typeface="Arial"/>
                <a:cs typeface="Arial"/>
              </a:rPr>
              <a:t>(fusion de deux propositions : DUNE &amp; SPACE)</a:t>
            </a:r>
          </a:p>
          <a:p>
            <a:pPr>
              <a:lnSpc>
                <a:spcPct val="80000"/>
              </a:lnSpc>
            </a:pPr>
            <a:r>
              <a:rPr lang="fr-FR" sz="1000">
                <a:solidFill>
                  <a:schemeClr val="bg2">
                    <a:lumMod val="60000"/>
                    <a:lumOff val="40000"/>
                  </a:schemeClr>
                </a:solidFill>
                <a:latin typeface="Arial"/>
                <a:cs typeface="Arial"/>
              </a:rPr>
              <a:t>••••••••••••••••••••••••••••••••••••••••••••••••••••••••••••••••••••••••••••••••••••••••</a:t>
            </a:r>
            <a:br>
              <a:rPr lang="fr-FR" sz="1000">
                <a:solidFill>
                  <a:schemeClr val="bg2">
                    <a:lumMod val="60000"/>
                    <a:lumOff val="40000"/>
                  </a:schemeClr>
                </a:solidFill>
                <a:latin typeface="Arial"/>
                <a:cs typeface="Arial"/>
              </a:rPr>
            </a:br>
            <a:r>
              <a:rPr lang="fr-FR" sz="1000">
                <a:latin typeface="Arial"/>
                <a:cs typeface="Arial"/>
              </a:rPr>
              <a:t>Sélection le 04/10/2011 </a:t>
            </a:r>
            <a:br>
              <a:rPr lang="fr-FR" sz="1000">
                <a:latin typeface="Arial"/>
                <a:cs typeface="Arial"/>
              </a:rPr>
            </a:br>
            <a:r>
              <a:rPr lang="fr-FR" sz="1000">
                <a:latin typeface="Arial"/>
                <a:cs typeface="Arial"/>
              </a:rPr>
              <a:t>en même temps que Solar Orbiter (M1)</a:t>
            </a:r>
          </a:p>
          <a:p>
            <a:pPr>
              <a:lnSpc>
                <a:spcPct val="80000"/>
              </a:lnSpc>
            </a:pPr>
            <a:r>
              <a:rPr lang="fr-FR" sz="1000">
                <a:solidFill>
                  <a:schemeClr val="bg2">
                    <a:lumMod val="60000"/>
                    <a:lumOff val="40000"/>
                  </a:schemeClr>
                </a:solidFill>
                <a:latin typeface="Arial"/>
                <a:cs typeface="Arial"/>
              </a:rPr>
              <a:t>••••••••••••••••••••••••••••••••••••••••••••••••••••••••••••••••••••••••••••••••••••••••</a:t>
            </a:r>
            <a:br>
              <a:rPr lang="fr-FR" sz="1000">
                <a:solidFill>
                  <a:schemeClr val="bg2">
                    <a:lumMod val="60000"/>
                    <a:lumOff val="40000"/>
                  </a:schemeClr>
                </a:solidFill>
                <a:latin typeface="Arial"/>
                <a:cs typeface="Arial"/>
              </a:rPr>
            </a:br>
            <a:r>
              <a:rPr lang="fr-FR" sz="1000">
                <a:latin typeface="Arial"/>
                <a:cs typeface="Arial"/>
              </a:rPr>
              <a:t>Adoption le 20/06/2012 et signature du Multi Lateral Agreement </a:t>
            </a:r>
            <a:br>
              <a:rPr lang="fr-FR" sz="1000">
                <a:latin typeface="Arial"/>
                <a:cs typeface="Arial"/>
              </a:rPr>
            </a:br>
            <a:r>
              <a:rPr lang="fr-FR" sz="1000">
                <a:latin typeface="Arial"/>
                <a:cs typeface="Arial"/>
              </a:rPr>
              <a:t>entre les pays contributeurs</a:t>
            </a:r>
          </a:p>
        </p:txBody>
      </p:sp>
      <p:graphicFrame>
        <p:nvGraphicFramePr>
          <p:cNvPr id="3" name="Tableau 2"/>
          <p:cNvGraphicFramePr>
            <a:graphicFrameLocks noGrp="1"/>
          </p:cNvGraphicFramePr>
          <p:nvPr>
            <p:extLst>
              <p:ext uri="{D42A27DB-BD31-4B8C-83A1-F6EECF244321}">
                <p14:modId xmlns:p14="http://schemas.microsoft.com/office/powerpoint/2010/main" val="4239415225"/>
              </p:ext>
            </p:extLst>
          </p:nvPr>
        </p:nvGraphicFramePr>
        <p:xfrm>
          <a:off x="872701" y="2162437"/>
          <a:ext cx="7241670" cy="2813613"/>
        </p:xfrm>
        <a:graphic>
          <a:graphicData uri="http://schemas.openxmlformats.org/drawingml/2006/table">
            <a:tbl>
              <a:tblPr bandRow="1">
                <a:effectLst/>
                <a:tableStyleId>{72833802-FEF1-4C79-8D5D-14CF1EAF98D9}</a:tableStyleId>
              </a:tblPr>
              <a:tblGrid>
                <a:gridCol w="724167"/>
                <a:gridCol w="724167"/>
                <a:gridCol w="724167"/>
                <a:gridCol w="724167"/>
                <a:gridCol w="724167"/>
                <a:gridCol w="724167"/>
                <a:gridCol w="724167"/>
                <a:gridCol w="724167"/>
                <a:gridCol w="724167"/>
                <a:gridCol w="724167"/>
              </a:tblGrid>
              <a:tr h="293668">
                <a:tc>
                  <a:txBody>
                    <a:bodyPr/>
                    <a:lstStyle/>
                    <a:p>
                      <a:pPr algn="ctr">
                        <a:lnSpc>
                          <a:spcPct val="100000"/>
                        </a:lnSpc>
                      </a:pPr>
                      <a:r>
                        <a:rPr lang="fr-FR" sz="1100" b="1"/>
                        <a:t>2012</a:t>
                      </a:r>
                      <a:endParaRPr lang="fr-FR" sz="1100" b="1">
                        <a:latin typeface="+mn-lt"/>
                        <a:cs typeface="Arial"/>
                      </a:endParaRPr>
                    </a:p>
                  </a:txBody>
                  <a:tcPr marL="36000" marR="36000" marT="46800" marB="46800" anchor="ctr">
                    <a:lnL w="9525" cap="flat" cmpd="sng" algn="ctr">
                      <a:noFill/>
                      <a:prstDash val="solid"/>
                    </a:lnL>
                    <a:lnR w="3175" cap="flat" cmpd="sng" algn="ctr">
                      <a:solidFill>
                        <a:prstClr val="black"/>
                      </a:solidFill>
                      <a:prstDash val="solid"/>
                      <a:round/>
                      <a:headEnd type="none" w="med" len="med"/>
                      <a:tailEnd type="none" w="med" len="med"/>
                    </a:lnR>
                    <a:lnT w="9525" cap="flat" cmpd="sng" algn="ctr">
                      <a:noFill/>
                      <a:prstDash val="solid"/>
                    </a:lnT>
                    <a:lnB w="285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1100" b="1"/>
                        <a:t>2013</a:t>
                      </a:r>
                      <a:endParaRPr lang="fr-FR" sz="11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9525" cap="flat" cmpd="sng" algn="ctr">
                      <a:noFill/>
                      <a:prstDash val="solid"/>
                    </a:lnT>
                    <a:lnB w="285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1100" b="1"/>
                        <a:t>2014</a:t>
                      </a:r>
                      <a:endParaRPr lang="fr-FR" sz="11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9525" cap="flat" cmpd="sng" algn="ctr">
                      <a:noFill/>
                      <a:prstDash val="solid"/>
                    </a:lnT>
                    <a:lnB w="285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1100" b="1"/>
                        <a:t>2015</a:t>
                      </a:r>
                      <a:endParaRPr lang="fr-FR" sz="11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9525" cap="flat" cmpd="sng" algn="ctr">
                      <a:noFill/>
                      <a:prstDash val="solid"/>
                    </a:lnT>
                    <a:lnB w="285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1100" b="1"/>
                        <a:t>2016</a:t>
                      </a:r>
                      <a:endParaRPr lang="fr-FR" sz="11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9525" cap="flat" cmpd="sng" algn="ctr">
                      <a:noFill/>
                      <a:prstDash val="solid"/>
                    </a:lnT>
                    <a:lnB w="285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1100" b="1"/>
                        <a:t>2017</a:t>
                      </a:r>
                      <a:endParaRPr lang="fr-FR" sz="11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9525" cap="flat" cmpd="sng" algn="ctr">
                      <a:noFill/>
                      <a:prstDash val="solid"/>
                    </a:lnT>
                    <a:lnB w="285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1100" b="1"/>
                        <a:t>2018</a:t>
                      </a:r>
                      <a:endParaRPr lang="fr-FR" sz="11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9525" cap="flat" cmpd="sng" algn="ctr">
                      <a:noFill/>
                      <a:prstDash val="solid"/>
                    </a:lnT>
                    <a:lnB w="285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1100" b="1"/>
                        <a:t>2019</a:t>
                      </a:r>
                      <a:endParaRPr lang="fr-FR" sz="11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9525" cap="flat" cmpd="sng" algn="ctr">
                      <a:noFill/>
                      <a:prstDash val="solid"/>
                    </a:lnT>
                    <a:lnB w="285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1100" b="1"/>
                        <a:t>2020</a:t>
                      </a:r>
                      <a:endParaRPr lang="fr-FR" sz="11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9525" cap="flat" cmpd="sng" algn="ctr">
                      <a:noFill/>
                      <a:prstDash val="solid"/>
                    </a:lnT>
                    <a:lnB w="285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1100" b="1"/>
                        <a:t>2021</a:t>
                      </a:r>
                      <a:endParaRPr lang="fr-FR" sz="11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9525" cap="flat" cmpd="sng" algn="ctr">
                      <a:noFill/>
                      <a:prstDash val="solid"/>
                    </a:lnR>
                    <a:lnT w="9525" cap="flat" cmpd="sng" algn="ctr">
                      <a:noFill/>
                      <a:prstDash val="solid"/>
                    </a:lnT>
                    <a:lnB w="28575" cap="flat" cmpd="sng" algn="ctr">
                      <a:solidFill>
                        <a:prstClr val="black"/>
                      </a:solidFill>
                      <a:prstDash val="solid"/>
                      <a:round/>
                      <a:headEnd type="none" w="med" len="med"/>
                      <a:tailEnd type="none" w="med" len="med"/>
                    </a:lnB>
                    <a:lnTlToBr w="12700" cmpd="sng">
                      <a:noFill/>
                      <a:prstDash val="solid"/>
                    </a:lnTlToBr>
                  </a:tcPr>
                </a:tc>
              </a:tr>
              <a:tr h="503989">
                <a:tc>
                  <a:txBody>
                    <a:bodyPr/>
                    <a:lstStyle/>
                    <a:p>
                      <a:pPr algn="ctr">
                        <a:lnSpc>
                          <a:spcPct val="100000"/>
                        </a:lnSpc>
                      </a:pPr>
                      <a:r>
                        <a:rPr lang="fr-FR" sz="700" b="1"/>
                        <a:t>Mission adoption</a:t>
                      </a:r>
                    </a:p>
                    <a:p>
                      <a:pPr algn="ctr">
                        <a:lnSpc>
                          <a:spcPct val="100000"/>
                        </a:lnSpc>
                      </a:pPr>
                      <a:r>
                        <a:rPr lang="fr-FR" sz="700" b="1"/>
                        <a:t>Juin</a:t>
                      </a:r>
                      <a:endParaRPr lang="fr-FR" sz="700" b="1" i="1">
                        <a:latin typeface="+mn-lt"/>
                        <a:cs typeface="Arial"/>
                      </a:endParaRPr>
                    </a:p>
                  </a:txBody>
                  <a:tcPr marL="36000" marR="36000" marT="46800" marB="46800" anchor="ctr">
                    <a:lnL w="9525" cap="flat" cmpd="sng" algn="ctr">
                      <a:noFill/>
                      <a:prstDash val="solid"/>
                    </a:lnL>
                    <a:lnR w="31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t>VIS SRR</a:t>
                      </a:r>
                    </a:p>
                    <a:p>
                      <a:pPr algn="ctr">
                        <a:lnSpc>
                          <a:spcPct val="100000"/>
                        </a:lnSpc>
                      </a:pPr>
                      <a:r>
                        <a:rPr lang="fr-FR" sz="700" b="1"/>
                        <a:t>May-June</a:t>
                      </a: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latin typeface="+mn-lt"/>
                          <a:cs typeface="Arial"/>
                        </a:rPr>
                        <a:t>Mission SRR</a:t>
                      </a:r>
                    </a:p>
                    <a:p>
                      <a:pPr algn="ctr">
                        <a:lnSpc>
                          <a:spcPct val="100000"/>
                        </a:lnSpc>
                      </a:pPr>
                      <a:r>
                        <a:rPr lang="fr-FR" sz="700" b="1">
                          <a:latin typeface="+mn-lt"/>
                          <a:cs typeface="Arial"/>
                        </a:rPr>
                        <a:t>Board</a:t>
                      </a:r>
                    </a:p>
                    <a:p>
                      <a:pPr algn="ctr">
                        <a:lnSpc>
                          <a:spcPct val="100000"/>
                        </a:lnSpc>
                      </a:pPr>
                      <a:r>
                        <a:rPr lang="fr-FR" sz="700" b="1">
                          <a:latin typeface="+mn-lt"/>
                          <a:cs typeface="Arial"/>
                        </a:rPr>
                        <a:t>Feb</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latin typeface="+mn-lt"/>
                          <a:cs typeface="Arial"/>
                        </a:rPr>
                        <a:t>SCS CDR</a:t>
                      </a:r>
                    </a:p>
                    <a:p>
                      <a:pPr algn="ctr">
                        <a:lnSpc>
                          <a:spcPct val="100000"/>
                        </a:lnSpc>
                      </a:pPr>
                      <a:r>
                        <a:rPr lang="fr-FR" sz="700" b="1">
                          <a:latin typeface="+mn-lt"/>
                          <a:cs typeface="Arial"/>
                        </a:rPr>
                        <a:t>Mar</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latin typeface="+mn-lt"/>
                          <a:cs typeface="Arial"/>
                        </a:rPr>
                        <a:t>NISP CDR</a:t>
                      </a:r>
                    </a:p>
                    <a:p>
                      <a:pPr algn="ctr">
                        <a:lnSpc>
                          <a:spcPct val="100000"/>
                        </a:lnSpc>
                      </a:pPr>
                      <a:r>
                        <a:rPr lang="fr-FR" sz="700" b="1">
                          <a:latin typeface="+mn-lt"/>
                          <a:cs typeface="Arial"/>
                        </a:rPr>
                        <a:t>Sep-Nov</a:t>
                      </a:r>
                    </a:p>
                    <a:p>
                      <a:pPr algn="ctr">
                        <a:lnSpc>
                          <a:spcPct val="100000"/>
                        </a:lnSpc>
                      </a:pP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latin typeface="+mn-lt"/>
                          <a:cs typeface="Arial"/>
                        </a:rPr>
                        <a:t>VIS CDR KO</a:t>
                      </a:r>
                    </a:p>
                    <a:p>
                      <a:pPr algn="ctr">
                        <a:lnSpc>
                          <a:spcPct val="100000"/>
                        </a:lnSpc>
                      </a:pPr>
                      <a:r>
                        <a:rPr lang="fr-FR" sz="700" b="1">
                          <a:latin typeface="+mn-lt"/>
                          <a:cs typeface="Arial"/>
                        </a:rPr>
                        <a:t>Jan</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latin typeface="+mn-lt"/>
                          <a:cs typeface="Arial"/>
                        </a:rPr>
                        <a:t>VIS CDR C/O</a:t>
                      </a:r>
                    </a:p>
                    <a:p>
                      <a:pPr algn="ctr">
                        <a:lnSpc>
                          <a:spcPct val="100000"/>
                        </a:lnSpc>
                      </a:pPr>
                      <a:r>
                        <a:rPr lang="fr-FR" sz="700" b="1">
                          <a:latin typeface="+mn-lt"/>
                          <a:cs typeface="Arial"/>
                        </a:rPr>
                        <a:t>Jan</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700" b="1">
                          <a:latin typeface="+mn-lt"/>
                          <a:cs typeface="Arial"/>
                        </a:rPr>
                        <a:t>VIS FM</a:t>
                      </a:r>
                    </a:p>
                    <a:p>
                      <a:pPr algn="ctr">
                        <a:lnSpc>
                          <a:spcPct val="100000"/>
                        </a:lnSpc>
                      </a:pPr>
                      <a:r>
                        <a:rPr lang="fr-FR" sz="700" b="1">
                          <a:latin typeface="+mn-lt"/>
                          <a:cs typeface="Arial"/>
                        </a:rPr>
                        <a:t>delivery Mar (TBD)</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700" b="1">
                          <a:latin typeface="+mn-lt"/>
                          <a:cs typeface="Arial"/>
                        </a:rPr>
                        <a:t>PLM</a:t>
                      </a:r>
                      <a:r>
                        <a:rPr lang="fr-FR" sz="700" b="1" baseline="0">
                          <a:latin typeface="+mn-lt"/>
                          <a:cs typeface="Arial"/>
                        </a:rPr>
                        <a:t> FM</a:t>
                      </a:r>
                    </a:p>
                    <a:p>
                      <a:pPr algn="ctr">
                        <a:lnSpc>
                          <a:spcPct val="100000"/>
                        </a:lnSpc>
                      </a:pPr>
                      <a:r>
                        <a:rPr lang="fr-FR" sz="700" b="1" baseline="0">
                          <a:latin typeface="+mn-lt"/>
                          <a:cs typeface="Arial"/>
                        </a:rPr>
                        <a:t>Delivery Jan</a:t>
                      </a: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700" b="1">
                          <a:latin typeface="+mn-lt"/>
                          <a:cs typeface="Arial"/>
                        </a:rPr>
                        <a:t>FAR </a:t>
                      </a:r>
                    </a:p>
                    <a:p>
                      <a:pPr algn="ctr">
                        <a:lnSpc>
                          <a:spcPct val="100000"/>
                        </a:lnSpc>
                      </a:pPr>
                      <a:r>
                        <a:rPr lang="fr-FR" sz="700" b="1">
                          <a:latin typeface="+mn-lt"/>
                          <a:cs typeface="Arial"/>
                        </a:rPr>
                        <a:t>Apr</a:t>
                      </a:r>
                    </a:p>
                  </a:txBody>
                  <a:tcPr marL="36000" marR="36000" marT="46800" marB="46800" anchor="ctr">
                    <a:lnL w="3175" cap="flat" cmpd="sng" algn="ctr">
                      <a:solidFill>
                        <a:prstClr val="black"/>
                      </a:solidFill>
                      <a:prstDash val="solid"/>
                      <a:round/>
                      <a:headEnd type="none" w="med" len="med"/>
                      <a:tailEnd type="none" w="med" len="med"/>
                    </a:lnL>
                    <a:lnR w="9525" cap="flat" cmpd="sng" algn="ctr">
                      <a:noFill/>
                      <a:prstDash val="solid"/>
                    </a:lnR>
                    <a:lnT w="285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tcPr>
                </a:tc>
              </a:tr>
              <a:tr h="503989">
                <a:tc>
                  <a:txBody>
                    <a:bodyPr/>
                    <a:lstStyle/>
                    <a:p>
                      <a:pPr algn="ctr">
                        <a:lnSpc>
                          <a:spcPct val="100000"/>
                        </a:lnSpc>
                      </a:pPr>
                      <a:r>
                        <a:rPr lang="fr-FR" sz="700" b="1"/>
                        <a:t>PLM</a:t>
                      </a:r>
                      <a:r>
                        <a:rPr lang="fr-FR" sz="700" b="1" baseline="0"/>
                        <a:t> ITT</a:t>
                      </a:r>
                    </a:p>
                    <a:p>
                      <a:pPr algn="ctr">
                        <a:lnSpc>
                          <a:spcPct val="100000"/>
                        </a:lnSpc>
                      </a:pPr>
                      <a:r>
                        <a:rPr lang="fr-FR" sz="700" b="1" baseline="0"/>
                        <a:t> Juillet</a:t>
                      </a:r>
                      <a:endParaRPr lang="fr-FR" sz="700" b="1">
                        <a:latin typeface="+mn-lt"/>
                        <a:cs typeface="Arial"/>
                      </a:endParaRPr>
                    </a:p>
                  </a:txBody>
                  <a:tcPr marL="36000" marR="36000" marT="46800" marB="46800" anchor="ctr">
                    <a:lnL w="9525" cap="flat" cmpd="sng" algn="ctr">
                      <a:noFill/>
                      <a:prstDash val="soli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t>CGS</a:t>
                      </a:r>
                      <a:br>
                        <a:rPr lang="fr-FR" sz="700" b="1"/>
                      </a:br>
                      <a:r>
                        <a:rPr lang="fr-FR" sz="700" b="1"/>
                        <a:t>PRR</a:t>
                      </a:r>
                    </a:p>
                    <a:p>
                      <a:pPr algn="ctr">
                        <a:lnSpc>
                          <a:spcPct val="100000"/>
                        </a:lnSpc>
                      </a:pPr>
                      <a:r>
                        <a:rPr lang="fr-FR" sz="700" b="1"/>
                        <a:t>May-July</a:t>
                      </a: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latin typeface="+mn-lt"/>
                          <a:cs typeface="Arial"/>
                        </a:rPr>
                        <a:t>VIS</a:t>
                      </a:r>
                    </a:p>
                    <a:p>
                      <a:pPr algn="ctr">
                        <a:lnSpc>
                          <a:spcPct val="100000"/>
                        </a:lnSpc>
                      </a:pPr>
                      <a:r>
                        <a:rPr lang="fr-FR" sz="700" b="1">
                          <a:latin typeface="+mn-lt"/>
                          <a:cs typeface="Arial"/>
                        </a:rPr>
                        <a:t>PDR</a:t>
                      </a:r>
                    </a:p>
                    <a:p>
                      <a:pPr algn="ctr">
                        <a:lnSpc>
                          <a:spcPct val="100000"/>
                        </a:lnSpc>
                      </a:pPr>
                      <a:r>
                        <a:rPr lang="fr-FR" sz="700" b="1">
                          <a:latin typeface="+mn-lt"/>
                          <a:cs typeface="Arial"/>
                        </a:rPr>
                        <a:t>Apr</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latin typeface="+mn-lt"/>
                          <a:cs typeface="Arial"/>
                        </a:rPr>
                        <a:t>S/C PDR</a:t>
                      </a:r>
                    </a:p>
                    <a:p>
                      <a:pPr algn="ctr">
                        <a:lnSpc>
                          <a:spcPct val="100000"/>
                        </a:lnSpc>
                      </a:pPr>
                      <a:r>
                        <a:rPr lang="fr-FR" sz="700" b="1">
                          <a:latin typeface="+mn-lt"/>
                          <a:cs typeface="Arial"/>
                        </a:rPr>
                        <a:t>May-Jul</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latin typeface="+mn-lt"/>
                          <a:cs typeface="Arial"/>
                        </a:rPr>
                        <a:t>PLM CDR</a:t>
                      </a:r>
                    </a:p>
                    <a:p>
                      <a:pPr algn="ctr">
                        <a:lnSpc>
                          <a:spcPct val="100000"/>
                        </a:lnSpc>
                      </a:pPr>
                      <a:r>
                        <a:rPr lang="fr-FR" sz="700" b="1">
                          <a:latin typeface="+mn-lt"/>
                          <a:cs typeface="Arial"/>
                        </a:rPr>
                        <a:t>Jun-Jul</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latin typeface="+mn-lt"/>
                          <a:cs typeface="Arial"/>
                        </a:rPr>
                        <a:t>GSDR Board</a:t>
                      </a:r>
                    </a:p>
                    <a:p>
                      <a:pPr algn="ctr">
                        <a:lnSpc>
                          <a:spcPct val="100000"/>
                        </a:lnSpc>
                      </a:pPr>
                      <a:r>
                        <a:rPr lang="fr-FR" sz="700" b="1">
                          <a:latin typeface="+mn-lt"/>
                          <a:cs typeface="Arial"/>
                        </a:rPr>
                        <a:t>Jan</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700" b="1">
                          <a:latin typeface="+mn-lt"/>
                          <a:cs typeface="Arial"/>
                        </a:rPr>
                        <a:t>NISP </a:t>
                      </a:r>
                      <a:br>
                        <a:rPr lang="fr-FR" sz="700" b="1">
                          <a:latin typeface="+mn-lt"/>
                          <a:cs typeface="Arial"/>
                        </a:rPr>
                      </a:br>
                      <a:r>
                        <a:rPr lang="fr-FR" sz="700" b="1">
                          <a:latin typeface="+mn-lt"/>
                          <a:cs typeface="Arial"/>
                        </a:rPr>
                        <a:t>delivery Mar</a:t>
                      </a:r>
                    </a:p>
                    <a:p>
                      <a:pPr algn="ctr">
                        <a:lnSpc>
                          <a:spcPct val="100000"/>
                        </a:lnSpc>
                      </a:pPr>
                      <a:r>
                        <a:rPr lang="fr-FR" sz="700" b="1">
                          <a:latin typeface="+mn-lt"/>
                          <a:cs typeface="Arial"/>
                        </a:rPr>
                        <a:t>(TBD) </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700" b="1">
                          <a:latin typeface="+mn-lt"/>
                          <a:cs typeface="Arial"/>
                        </a:rPr>
                        <a:t>SVM/PLM</a:t>
                      </a:r>
                    </a:p>
                    <a:p>
                      <a:pPr algn="ctr">
                        <a:lnSpc>
                          <a:spcPct val="100000"/>
                        </a:lnSpc>
                      </a:pPr>
                      <a:r>
                        <a:rPr lang="fr-FR" sz="700" b="1">
                          <a:latin typeface="+mn-lt"/>
                          <a:cs typeface="Arial"/>
                        </a:rPr>
                        <a:t>FM mating</a:t>
                      </a:r>
                    </a:p>
                    <a:p>
                      <a:pPr algn="ctr">
                        <a:lnSpc>
                          <a:spcPct val="100000"/>
                        </a:lnSpc>
                      </a:pPr>
                      <a:r>
                        <a:rPr lang="fr-FR" sz="700" b="1">
                          <a:latin typeface="+mn-lt"/>
                          <a:cs typeface="Arial"/>
                        </a:rPr>
                        <a:t>Mar</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900" b="1">
                          <a:solidFill>
                            <a:schemeClr val="bg1"/>
                          </a:solidFill>
                          <a:latin typeface="+mn-lt"/>
                          <a:cs typeface="Arial"/>
                        </a:rPr>
                        <a:t>Launch </a:t>
                      </a:r>
                      <a:br>
                        <a:rPr lang="fr-FR" sz="900" b="1">
                          <a:solidFill>
                            <a:schemeClr val="bg1"/>
                          </a:solidFill>
                          <a:latin typeface="+mn-lt"/>
                          <a:cs typeface="Arial"/>
                        </a:rPr>
                      </a:br>
                      <a:r>
                        <a:rPr lang="fr-FR" sz="900" b="1">
                          <a:solidFill>
                            <a:schemeClr val="bg1"/>
                          </a:solidFill>
                          <a:latin typeface="+mn-lt"/>
                          <a:cs typeface="Arial"/>
                        </a:rPr>
                        <a:t>June</a:t>
                      </a:r>
                    </a:p>
                  </a:txBody>
                  <a:tcPr marL="36000" marR="36000" marT="46800" marB="46800" anchor="ctr">
                    <a:lnL w="3175" cap="flat" cmpd="sng" algn="ctr">
                      <a:solidFill>
                        <a:prstClr val="black"/>
                      </a:solidFill>
                      <a:prstDash val="solid"/>
                      <a:round/>
                      <a:headEnd type="none" w="med" len="med"/>
                      <a:tailEnd type="none" w="med" len="med"/>
                    </a:lnL>
                    <a:lnR w="9525" cap="flat" cmpd="sng" algn="ctr">
                      <a:noFill/>
                      <a:prstDash val="soli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r>
              <a:tr h="503989">
                <a:tc>
                  <a:txBody>
                    <a:bodyPr/>
                    <a:lstStyle/>
                    <a:p>
                      <a:pPr algn="ctr">
                        <a:lnSpc>
                          <a:spcPct val="100000"/>
                        </a:lnSpc>
                      </a:pPr>
                      <a:r>
                        <a:rPr lang="fr-FR" sz="700" b="1"/>
                        <a:t>PLM</a:t>
                      </a:r>
                      <a:r>
                        <a:rPr lang="fr-FR" sz="700" b="1" baseline="0"/>
                        <a:t> </a:t>
                      </a:r>
                      <a:r>
                        <a:rPr lang="fr-FR" sz="700" b="1"/>
                        <a:t>Contract</a:t>
                      </a:r>
                    </a:p>
                    <a:p>
                      <a:pPr algn="ctr">
                        <a:lnSpc>
                          <a:spcPct val="100000"/>
                        </a:lnSpc>
                      </a:pPr>
                      <a:r>
                        <a:rPr lang="fr-FR" sz="700" b="1"/>
                        <a:t>Décembre</a:t>
                      </a:r>
                      <a:endParaRPr lang="fr-FR" sz="700" b="1">
                        <a:latin typeface="+mn-lt"/>
                        <a:cs typeface="Arial"/>
                      </a:endParaRPr>
                    </a:p>
                  </a:txBody>
                  <a:tcPr marL="36000" marR="36000" marT="46800" marB="46800" anchor="ctr">
                    <a:lnL w="9525" cap="flat" cmpd="sng" algn="ctr">
                      <a:noFill/>
                      <a:prstDash val="soli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t>NISP </a:t>
                      </a:r>
                      <a:r>
                        <a:rPr lang="mr-IN" sz="700" b="1"/>
                        <a:t>–</a:t>
                      </a:r>
                      <a:r>
                        <a:rPr lang="fr-FR" sz="700" b="1"/>
                        <a:t> SSR</a:t>
                      </a:r>
                    </a:p>
                    <a:p>
                      <a:pPr algn="ctr">
                        <a:lnSpc>
                          <a:spcPct val="100000"/>
                        </a:lnSpc>
                      </a:pPr>
                      <a:r>
                        <a:rPr lang="fr-FR" sz="700" b="1"/>
                        <a:t>Jun-Jull</a:t>
                      </a: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latin typeface="+mn-lt"/>
                          <a:cs typeface="Arial"/>
                        </a:rPr>
                        <a:t>PLM PDR</a:t>
                      </a:r>
                    </a:p>
                    <a:p>
                      <a:pPr algn="ctr">
                        <a:lnSpc>
                          <a:spcPct val="100000"/>
                        </a:lnSpc>
                      </a:pPr>
                      <a:r>
                        <a:rPr lang="fr-FR" sz="700" b="1">
                          <a:latin typeface="+mn-lt"/>
                          <a:cs typeface="Arial"/>
                        </a:rPr>
                        <a:t>May</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latin typeface="+mn-lt"/>
                          <a:cs typeface="Arial"/>
                        </a:rPr>
                        <a:t>M-PDR</a:t>
                      </a:r>
                    </a:p>
                    <a:p>
                      <a:pPr algn="ctr">
                        <a:lnSpc>
                          <a:spcPct val="100000"/>
                        </a:lnSpc>
                      </a:pPr>
                      <a:r>
                        <a:rPr lang="fr-FR" sz="700" b="1">
                          <a:latin typeface="+mn-lt"/>
                          <a:cs typeface="Arial"/>
                        </a:rPr>
                        <a:t>Sep Oct</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latin typeface="+mn-lt"/>
                          <a:cs typeface="Arial"/>
                        </a:rPr>
                        <a:t>GSDR KO</a:t>
                      </a:r>
                    </a:p>
                    <a:p>
                      <a:pPr algn="ctr">
                        <a:lnSpc>
                          <a:spcPct val="100000"/>
                        </a:lnSpc>
                      </a:pPr>
                      <a:r>
                        <a:rPr lang="fr-FR" sz="700" b="1">
                          <a:latin typeface="+mn-lt"/>
                          <a:cs typeface="Arial"/>
                        </a:rPr>
                        <a:t>Nov</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latin typeface="+mn-lt"/>
                          <a:cs typeface="Arial"/>
                        </a:rPr>
                        <a:t>S/C CDR</a:t>
                      </a:r>
                      <a:r>
                        <a:rPr lang="fr-FR" sz="700" b="1" baseline="0">
                          <a:latin typeface="+mn-lt"/>
                          <a:cs typeface="Arial"/>
                        </a:rPr>
                        <a:t> </a:t>
                      </a:r>
                    </a:p>
                    <a:p>
                      <a:pPr algn="ctr">
                        <a:lnSpc>
                          <a:spcPct val="100000"/>
                        </a:lnSpc>
                      </a:pPr>
                      <a:r>
                        <a:rPr lang="fr-FR" sz="700" b="1" baseline="0">
                          <a:latin typeface="+mn-lt"/>
                          <a:cs typeface="Arial"/>
                        </a:rPr>
                        <a:t>Mar-May</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700" b="1">
                          <a:latin typeface="+mn-lt"/>
                          <a:cs typeface="Arial"/>
                        </a:rPr>
                        <a:t>S/C QR</a:t>
                      </a:r>
                    </a:p>
                    <a:p>
                      <a:pPr algn="ctr">
                        <a:lnSpc>
                          <a:spcPct val="100000"/>
                        </a:lnSpc>
                      </a:pPr>
                      <a:r>
                        <a:rPr lang="fr-FR" sz="700" b="1">
                          <a:latin typeface="+mn-lt"/>
                          <a:cs typeface="Arial"/>
                        </a:rPr>
                        <a:t>Jun</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700" b="1">
                          <a:latin typeface="+mn-lt"/>
                          <a:cs typeface="Arial"/>
                        </a:rPr>
                        <a:t>PFM Env</a:t>
                      </a:r>
                    </a:p>
                    <a:p>
                      <a:pPr algn="ctr">
                        <a:lnSpc>
                          <a:spcPct val="100000"/>
                        </a:lnSpc>
                      </a:pPr>
                      <a:r>
                        <a:rPr lang="fr-FR" sz="700" b="1">
                          <a:latin typeface="+mn-lt"/>
                          <a:cs typeface="Arial"/>
                        </a:rPr>
                        <a:t>Test start Jul</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700" b="1">
                          <a:latin typeface="+mn-lt"/>
                          <a:cs typeface="Arial"/>
                        </a:rPr>
                        <a:t>MCRR</a:t>
                      </a:r>
                    </a:p>
                    <a:p>
                      <a:pPr algn="ctr">
                        <a:lnSpc>
                          <a:spcPct val="100000"/>
                        </a:lnSpc>
                      </a:pPr>
                      <a:r>
                        <a:rPr lang="fr-FR" sz="700" b="1">
                          <a:latin typeface="+mn-lt"/>
                          <a:cs typeface="Arial"/>
                        </a:rPr>
                        <a:t>Oct</a:t>
                      </a:r>
                    </a:p>
                  </a:txBody>
                  <a:tcPr marL="36000" marR="36000" marT="46800" marB="46800" anchor="ctr">
                    <a:lnL w="3175" cap="flat" cmpd="sng" algn="ctr">
                      <a:solidFill>
                        <a:prstClr val="black"/>
                      </a:solidFill>
                      <a:prstDash val="solid"/>
                      <a:round/>
                      <a:headEnd type="none" w="med" len="med"/>
                      <a:tailEnd type="none" w="med" len="med"/>
                    </a:lnL>
                    <a:lnR w="9525" cap="flat" cmpd="sng" algn="ctr">
                      <a:noFill/>
                      <a:prstDash val="soli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tcPr>
                </a:tc>
              </a:tr>
              <a:tr h="503989">
                <a:tc>
                  <a:txBody>
                    <a:bodyPr/>
                    <a:lstStyle/>
                    <a:p>
                      <a:pPr algn="ctr">
                        <a:lnSpc>
                          <a:spcPct val="100000"/>
                        </a:lnSpc>
                      </a:pPr>
                      <a:r>
                        <a:rPr lang="fr-FR" sz="700" b="1"/>
                        <a:t>Prime ITT</a:t>
                      </a:r>
                    </a:p>
                    <a:p>
                      <a:pPr algn="ctr">
                        <a:lnSpc>
                          <a:spcPct val="100000"/>
                        </a:lnSpc>
                      </a:pPr>
                      <a:r>
                        <a:rPr lang="fr-FR" sz="700" b="1"/>
                        <a:t>Décembre</a:t>
                      </a:r>
                      <a:endParaRPr lang="fr-FR" sz="700" b="1">
                        <a:latin typeface="+mn-lt"/>
                        <a:cs typeface="Arial"/>
                      </a:endParaRPr>
                    </a:p>
                  </a:txBody>
                  <a:tcPr marL="36000" marR="36000" marT="46800" marB="46800" anchor="ctr">
                    <a:lnL w="9525" cap="flat" cmpd="sng" algn="ctr">
                      <a:noFill/>
                      <a:prstDash val="soli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t>Prime</a:t>
                      </a:r>
                      <a:r>
                        <a:rPr lang="fr-FR" sz="700" b="1" baseline="0"/>
                        <a:t> </a:t>
                      </a:r>
                      <a:r>
                        <a:rPr lang="fr-FR" sz="700" b="1"/>
                        <a:t>Contract</a:t>
                      </a:r>
                    </a:p>
                    <a:p>
                      <a:pPr algn="ctr">
                        <a:lnSpc>
                          <a:spcPct val="100000"/>
                        </a:lnSpc>
                      </a:pPr>
                      <a:r>
                        <a:rPr lang="fr-FR" sz="700" b="1"/>
                        <a:t>Jul</a:t>
                      </a:r>
                      <a:r>
                        <a:rPr lang="fr-FR" sz="700" b="1">
                          <a:latin typeface="+mn-lt"/>
                          <a:cs typeface="Arial"/>
                        </a:rPr>
                        <a:t>ne</a:t>
                      </a:r>
                      <a:endParaRPr lang="fr-FR" sz="700" b="1"/>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latin typeface="+mn-lt"/>
                          <a:cs typeface="Arial"/>
                        </a:rPr>
                        <a:t>NISP PDR</a:t>
                      </a:r>
                    </a:p>
                    <a:p>
                      <a:pPr algn="ctr">
                        <a:lnSpc>
                          <a:spcPct val="100000"/>
                        </a:lnSpc>
                      </a:pPr>
                      <a:r>
                        <a:rPr lang="fr-FR" sz="700" b="1">
                          <a:latin typeface="+mn-lt"/>
                          <a:cs typeface="Arial"/>
                        </a:rPr>
                        <a:t>May</a:t>
                      </a:r>
                    </a:p>
                    <a:p>
                      <a:pPr algn="ctr">
                        <a:lnSpc>
                          <a:spcPct val="100000"/>
                        </a:lnSpc>
                      </a:pP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endParaRPr lang="fr-F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endParaRPr lang="fr-F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latin typeface="+mn-lt"/>
                          <a:cs typeface="Arial"/>
                        </a:rPr>
                        <a:t>M-CDR</a:t>
                      </a:r>
                    </a:p>
                    <a:p>
                      <a:pPr algn="ctr">
                        <a:lnSpc>
                          <a:spcPct val="100000"/>
                        </a:lnSpc>
                      </a:pPr>
                      <a:r>
                        <a:rPr lang="fr-FR" sz="700" b="1">
                          <a:latin typeface="+mn-lt"/>
                          <a:cs typeface="Arial"/>
                        </a:rPr>
                        <a:t>May</a:t>
                      </a:r>
                      <a:r>
                        <a:rPr lang="fr-FR" sz="700" b="1" baseline="0">
                          <a:latin typeface="+mn-lt"/>
                          <a:cs typeface="Arial"/>
                        </a:rPr>
                        <a:t> Jul (TBC)</a:t>
                      </a: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700" b="1">
                          <a:latin typeface="+mn-lt"/>
                          <a:cs typeface="Arial"/>
                        </a:rPr>
                        <a:t>SGS IR</a:t>
                      </a:r>
                    </a:p>
                    <a:p>
                      <a:pPr algn="ctr">
                        <a:lnSpc>
                          <a:spcPct val="100000"/>
                        </a:lnSpc>
                      </a:pPr>
                      <a:r>
                        <a:rPr lang="fr-FR" sz="700" b="1">
                          <a:latin typeface="+mn-lt"/>
                          <a:cs typeface="Arial"/>
                        </a:rPr>
                        <a:t>Sep (TBC)</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700" b="1">
                          <a:latin typeface="+mn-lt"/>
                          <a:cs typeface="Arial"/>
                        </a:rPr>
                        <a:t>GS RR </a:t>
                      </a:r>
                    </a:p>
                    <a:p>
                      <a:pPr algn="ctr">
                        <a:lnSpc>
                          <a:spcPct val="100000"/>
                        </a:lnSpc>
                      </a:pPr>
                      <a:r>
                        <a:rPr lang="fr-FR" sz="700" b="1">
                          <a:latin typeface="+mn-lt"/>
                          <a:cs typeface="Arial"/>
                        </a:rPr>
                        <a:t>Nov (TBC)</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9525" cap="flat" cmpd="sng" algn="ctr">
                      <a:noFill/>
                      <a:prstDash val="soli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tcPr>
                </a:tc>
              </a:tr>
              <a:tr h="503989">
                <a:tc>
                  <a:txBody>
                    <a:bodyPr/>
                    <a:lstStyle/>
                    <a:p>
                      <a:pPr algn="ctr">
                        <a:lnSpc>
                          <a:spcPct val="100000"/>
                        </a:lnSpc>
                      </a:pPr>
                      <a:endParaRPr lang="fr-FR" sz="700" b="1">
                        <a:latin typeface="+mn-lt"/>
                        <a:cs typeface="Arial"/>
                      </a:endParaRPr>
                    </a:p>
                  </a:txBody>
                  <a:tcPr marL="36000" marR="36000" marT="46800" marB="46800" anchor="ctr">
                    <a:lnL w="9525" cap="flat" cmpd="sng" algn="ctr">
                      <a:noFill/>
                      <a:prstDash val="soli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t>PLM</a:t>
                      </a:r>
                      <a:r>
                        <a:rPr lang="fr-FR" sz="700" b="1" baseline="0"/>
                        <a:t> </a:t>
                      </a:r>
                      <a:r>
                        <a:rPr lang="fr-FR" sz="700" b="1"/>
                        <a:t>SRR</a:t>
                      </a:r>
                    </a:p>
                    <a:p>
                      <a:pPr algn="ctr">
                        <a:lnSpc>
                          <a:spcPct val="100000"/>
                        </a:lnSpc>
                      </a:pPr>
                      <a:r>
                        <a:rPr lang="fr-FR" sz="700" b="1"/>
                        <a:t>Nov</a:t>
                      </a: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latin typeface="+mn-lt"/>
                          <a:cs typeface="Arial"/>
                        </a:rPr>
                        <a:t>S/C STM</a:t>
                      </a:r>
                    </a:p>
                    <a:p>
                      <a:pPr algn="ctr">
                        <a:lnSpc>
                          <a:spcPct val="100000"/>
                        </a:lnSpc>
                      </a:pPr>
                      <a:r>
                        <a:rPr lang="fr-FR" sz="700" b="1">
                          <a:latin typeface="+mn-lt"/>
                          <a:cs typeface="Arial"/>
                        </a:rPr>
                        <a:t>Ready Oct</a:t>
                      </a:r>
                    </a:p>
                    <a:p>
                      <a:pPr algn="ctr">
                        <a:lnSpc>
                          <a:spcPct val="100000"/>
                        </a:lnSpc>
                      </a:pP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9525" cap="flat" cmpd="sng" algn="ctr">
                      <a:noFill/>
                      <a:prstDash val="soli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tcPr>
                </a:tc>
              </a:tr>
            </a:tbl>
          </a:graphicData>
        </a:graphic>
      </p:graphicFrame>
      <p:cxnSp>
        <p:nvCxnSpPr>
          <p:cNvPr id="5" name="Connecteur droit 4"/>
          <p:cNvCxnSpPr/>
          <p:nvPr/>
        </p:nvCxnSpPr>
        <p:spPr>
          <a:xfrm>
            <a:off x="5210728" y="1946711"/>
            <a:ext cx="0" cy="3442506"/>
          </a:xfrm>
          <a:prstGeom prst="line">
            <a:avLst/>
          </a:prstGeom>
          <a:ln w="76200" cmpd="sng"/>
        </p:spPr>
        <p:style>
          <a:lnRef idx="1">
            <a:schemeClr val="accent2"/>
          </a:lnRef>
          <a:fillRef idx="0">
            <a:schemeClr val="accent2"/>
          </a:fillRef>
          <a:effectRef idx="0">
            <a:schemeClr val="accent2"/>
          </a:effectRef>
          <a:fontRef idx="minor">
            <a:schemeClr val="tx1"/>
          </a:fontRef>
        </p:style>
      </p:cxnSp>
      <p:sp>
        <p:nvSpPr>
          <p:cNvPr id="10" name="Triangle isocèle 9"/>
          <p:cNvSpPr/>
          <p:nvPr/>
        </p:nvSpPr>
        <p:spPr>
          <a:xfrm rot="9536655">
            <a:off x="3512946" y="1251968"/>
            <a:ext cx="230517" cy="477153"/>
          </a:xfrm>
          <a:prstGeom prst="triangl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fr-FR">
              <a:ln>
                <a:solidFill>
                  <a:schemeClr val="bg1"/>
                </a:solidFill>
              </a:ln>
              <a:latin typeface="Arial"/>
            </a:endParaRPr>
          </a:p>
        </p:txBody>
      </p:sp>
      <p:pic>
        <p:nvPicPr>
          <p:cNvPr id="13" name="Image 12"/>
          <p:cNvPicPr>
            <a:picLocks noChangeAspect="1"/>
          </p:cNvPicPr>
          <p:nvPr/>
        </p:nvPicPr>
        <p:blipFill>
          <a:blip r:embed="rId3"/>
          <a:stretch>
            <a:fillRect/>
          </a:stretch>
        </p:blipFill>
        <p:spPr>
          <a:xfrm rot="3135234" flipH="1">
            <a:off x="-797063" y="4132803"/>
            <a:ext cx="1978548" cy="3348486"/>
          </a:xfrm>
          <a:prstGeom prst="rect">
            <a:avLst/>
          </a:prstGeom>
        </p:spPr>
      </p:pic>
    </p:spTree>
    <p:extLst>
      <p:ext uri="{BB962C8B-B14F-4D97-AF65-F5344CB8AC3E}">
        <p14:creationId xmlns:p14="http://schemas.microsoft.com/office/powerpoint/2010/main" val="21911300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Logo-euclid-france-H-white-1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0870" y="1853299"/>
            <a:ext cx="3644330" cy="1113356"/>
          </a:xfrm>
          <a:prstGeom prst="rect">
            <a:avLst/>
          </a:prstGeom>
        </p:spPr>
      </p:pic>
      <p:pic>
        <p:nvPicPr>
          <p:cNvPr id="3" name="Image 2"/>
          <p:cNvPicPr>
            <a:picLocks noChangeAspect="1"/>
          </p:cNvPicPr>
          <p:nvPr/>
        </p:nvPicPr>
        <p:blipFill>
          <a:blip r:embed="rId3"/>
          <a:stretch>
            <a:fillRect/>
          </a:stretch>
        </p:blipFill>
        <p:spPr>
          <a:xfrm rot="17562150">
            <a:off x="4165379" y="-672501"/>
            <a:ext cx="5384980" cy="8493222"/>
          </a:xfrm>
          <a:prstGeom prst="rect">
            <a:avLst/>
          </a:prstGeom>
        </p:spPr>
      </p:pic>
      <p:sp>
        <p:nvSpPr>
          <p:cNvPr id="4" name="ZoneTexte 3"/>
          <p:cNvSpPr txBox="1"/>
          <p:nvPr/>
        </p:nvSpPr>
        <p:spPr>
          <a:xfrm>
            <a:off x="1214783" y="3136347"/>
            <a:ext cx="7233479" cy="927652"/>
          </a:xfrm>
          <a:prstGeom prst="rect">
            <a:avLst/>
          </a:prstGeom>
          <a:noFill/>
        </p:spPr>
        <p:txBody>
          <a:bodyPr wrap="square" rtlCol="0">
            <a:noAutofit/>
          </a:bodyPr>
          <a:lstStyle/>
          <a:p>
            <a:pPr algn="ctr"/>
            <a:r>
              <a:rPr lang="fr-FR" sz="2000">
                <a:solidFill>
                  <a:schemeClr val="bg1"/>
                </a:solidFill>
              </a:rPr>
              <a:t>Vous remercie de votre attention !</a:t>
            </a:r>
          </a:p>
        </p:txBody>
      </p:sp>
    </p:spTree>
    <p:extLst>
      <p:ext uri="{BB962C8B-B14F-4D97-AF65-F5344CB8AC3E}">
        <p14:creationId xmlns:p14="http://schemas.microsoft.com/office/powerpoint/2010/main" val="185663004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3"/>
          </p:nvPr>
        </p:nvSpPr>
        <p:spPr/>
        <p:txBody>
          <a:bodyPr/>
          <a:lstStyle/>
          <a:p>
            <a:r>
              <a:rPr lang="fr-FR" sz="3200" spc="300"/>
              <a:t>La mission Euclid</a:t>
            </a:r>
          </a:p>
          <a:p>
            <a:endParaRPr lang="fr-FR"/>
          </a:p>
        </p:txBody>
      </p:sp>
      <p:sp>
        <p:nvSpPr>
          <p:cNvPr id="2" name="Sous-titre 1"/>
          <p:cNvSpPr>
            <a:spLocks noGrp="1"/>
          </p:cNvSpPr>
          <p:nvPr>
            <p:ph type="subTitle" idx="1"/>
          </p:nvPr>
        </p:nvSpPr>
        <p:spPr/>
        <p:txBody>
          <a:bodyPr/>
          <a:lstStyle/>
          <a:p>
            <a:r>
              <a:rPr lang="fr-FR"/>
              <a:t>Rodolphe Clédassou</a:t>
            </a:r>
          </a:p>
        </p:txBody>
      </p:sp>
    </p:spTree>
    <p:extLst>
      <p:ext uri="{BB962C8B-B14F-4D97-AF65-F5344CB8AC3E}">
        <p14:creationId xmlns:p14="http://schemas.microsoft.com/office/powerpoint/2010/main" val="151251939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gner un rectangle avec un coin diagonal 12"/>
          <p:cNvSpPr/>
          <p:nvPr/>
        </p:nvSpPr>
        <p:spPr>
          <a:xfrm>
            <a:off x="0" y="2"/>
            <a:ext cx="2967386" cy="1372166"/>
          </a:xfrm>
          <a:prstGeom prst="snip2DiagRect">
            <a:avLst>
              <a:gd name="adj1" fmla="val 0"/>
              <a:gd name="adj2" fmla="val 8288"/>
            </a:avLst>
          </a:prstGeom>
          <a:gradFill flip="none" rotWithShape="1">
            <a:gsLst>
              <a:gs pos="1000">
                <a:schemeClr val="bg2">
                  <a:lumMod val="75000"/>
                </a:schemeClr>
              </a:gs>
              <a:gs pos="100000">
                <a:schemeClr val="tx2">
                  <a:lumMod val="5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4" name="Triangle isocèle 13"/>
          <p:cNvSpPr/>
          <p:nvPr/>
        </p:nvSpPr>
        <p:spPr>
          <a:xfrm rot="9516177">
            <a:off x="972500" y="1309777"/>
            <a:ext cx="209561" cy="477152"/>
          </a:xfrm>
          <a:prstGeom prst="triangl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fr-FR">
              <a:ln>
                <a:solidFill>
                  <a:schemeClr val="bg1"/>
                </a:solidFill>
              </a:ln>
              <a:latin typeface="Arial"/>
            </a:endParaRPr>
          </a:p>
        </p:txBody>
      </p:sp>
      <p:sp>
        <p:nvSpPr>
          <p:cNvPr id="3" name="Espace réservé du texte 2"/>
          <p:cNvSpPr>
            <a:spLocks noGrp="1"/>
          </p:cNvSpPr>
          <p:nvPr>
            <p:ph type="body" sz="quarter" idx="4294967295"/>
          </p:nvPr>
        </p:nvSpPr>
        <p:spPr>
          <a:xfrm>
            <a:off x="1279936" y="4981091"/>
            <a:ext cx="6318580" cy="803615"/>
          </a:xfrm>
        </p:spPr>
        <p:txBody>
          <a:bodyPr>
            <a:normAutofit/>
          </a:bodyPr>
          <a:lstStyle/>
          <a:p>
            <a:pPr indent="0" algn="ctr">
              <a:lnSpc>
                <a:spcPct val="100000"/>
              </a:lnSpc>
              <a:buNone/>
            </a:pPr>
            <a:r>
              <a:rPr lang="fr-FR" sz="1400" b="0">
                <a:latin typeface="Arial"/>
                <a:cs typeface="Arial"/>
              </a:rPr>
              <a:t>Le modèle cosmologique qui prévaut actuellement chez les scientifiques</a:t>
            </a:r>
            <a:br>
              <a:rPr lang="fr-FR" sz="1400" b="0">
                <a:latin typeface="Arial"/>
                <a:cs typeface="Arial"/>
              </a:rPr>
            </a:br>
            <a:r>
              <a:rPr lang="fr-FR" sz="1400" b="0">
                <a:latin typeface="Arial"/>
                <a:cs typeface="Arial"/>
              </a:rPr>
              <a:t>est qu'une énergie sombre agit pour forcer l'univers à s'étendre de plus en plus vite, à l'encontre de la gravité à très grande échelle.</a:t>
            </a:r>
          </a:p>
        </p:txBody>
      </p:sp>
      <p:grpSp>
        <p:nvGrpSpPr>
          <p:cNvPr id="5" name="Grouper 4"/>
          <p:cNvGrpSpPr/>
          <p:nvPr/>
        </p:nvGrpSpPr>
        <p:grpSpPr>
          <a:xfrm>
            <a:off x="5816600" y="2006996"/>
            <a:ext cx="3327408" cy="1895471"/>
            <a:chOff x="5816600" y="2413010"/>
            <a:chExt cx="3327408" cy="1895471"/>
          </a:xfrm>
        </p:grpSpPr>
        <p:sp>
          <p:nvSpPr>
            <p:cNvPr id="27" name="Arrondir un rectangle avec un coin du même côté 26"/>
            <p:cNvSpPr/>
            <p:nvPr/>
          </p:nvSpPr>
          <p:spPr>
            <a:xfrm rot="16200000">
              <a:off x="6705335" y="1869809"/>
              <a:ext cx="1895471" cy="2981874"/>
            </a:xfrm>
            <a:prstGeom prst="round2SameRect">
              <a:avLst>
                <a:gd name="adj1" fmla="val 50000"/>
                <a:gd name="adj2" fmla="val 0"/>
              </a:avLst>
            </a:prstGeom>
            <a:gradFill flip="none" rotWithShape="1">
              <a:gsLst>
                <a:gs pos="1000">
                  <a:schemeClr val="bg2">
                    <a:lumMod val="75000"/>
                  </a:schemeClr>
                </a:gs>
                <a:gs pos="100000">
                  <a:schemeClr val="tx2">
                    <a:lumMod val="5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pic>
          <p:nvPicPr>
            <p:cNvPr id="4" name="Image 3"/>
            <p:cNvPicPr>
              <a:picLocks noChangeAspect="1"/>
            </p:cNvPicPr>
            <p:nvPr/>
          </p:nvPicPr>
          <p:blipFill>
            <a:blip r:embed="rId3"/>
            <a:stretch>
              <a:fillRect/>
            </a:stretch>
          </p:blipFill>
          <p:spPr>
            <a:xfrm>
              <a:off x="5816600" y="2473721"/>
              <a:ext cx="3210880" cy="1589440"/>
            </a:xfrm>
            <a:prstGeom prst="rect">
              <a:avLst/>
            </a:prstGeom>
            <a:noFill/>
          </p:spPr>
        </p:pic>
      </p:grpSp>
      <p:sp>
        <p:nvSpPr>
          <p:cNvPr id="39" name="Rectangle 38"/>
          <p:cNvSpPr/>
          <p:nvPr/>
        </p:nvSpPr>
        <p:spPr>
          <a:xfrm>
            <a:off x="3115084" y="440615"/>
            <a:ext cx="5437040" cy="844847"/>
          </a:xfrm>
          <a:prstGeom prst="rect">
            <a:avLst/>
          </a:prstGeom>
        </p:spPr>
        <p:txBody>
          <a:bodyPr wrap="square">
            <a:spAutoFit/>
          </a:bodyPr>
          <a:lstStyle/>
          <a:p>
            <a:pPr>
              <a:lnSpc>
                <a:spcPct val="90000"/>
              </a:lnSpc>
              <a:spcBef>
                <a:spcPts val="600"/>
              </a:spcBef>
              <a:buClr>
                <a:schemeClr val="accent4">
                  <a:lumMod val="40000"/>
                  <a:lumOff val="60000"/>
                </a:schemeClr>
              </a:buClr>
              <a:buSzPct val="192000"/>
            </a:pPr>
            <a:r>
              <a:rPr lang="fr-FR" b="1">
                <a:solidFill>
                  <a:schemeClr val="bg2">
                    <a:lumMod val="75000"/>
                  </a:schemeClr>
                </a:solidFill>
                <a:latin typeface="Arial"/>
                <a:cs typeface="Arial"/>
              </a:rPr>
              <a:t>L'univers que nous observons est constitué</a:t>
            </a:r>
            <a:br>
              <a:rPr lang="fr-FR" b="1">
                <a:solidFill>
                  <a:schemeClr val="bg2">
                    <a:lumMod val="75000"/>
                  </a:schemeClr>
                </a:solidFill>
                <a:latin typeface="Arial"/>
                <a:cs typeface="Arial"/>
              </a:rPr>
            </a:br>
            <a:r>
              <a:rPr lang="fr-FR" b="1">
                <a:solidFill>
                  <a:schemeClr val="bg2">
                    <a:lumMod val="75000"/>
                  </a:schemeClr>
                </a:solidFill>
                <a:latin typeface="Arial"/>
                <a:cs typeface="Arial"/>
              </a:rPr>
              <a:t>à 70% d’une énergie inconnue,</a:t>
            </a:r>
            <a:br>
              <a:rPr lang="fr-FR" b="1">
                <a:solidFill>
                  <a:schemeClr val="bg2">
                    <a:lumMod val="75000"/>
                  </a:schemeClr>
                </a:solidFill>
                <a:latin typeface="Arial"/>
                <a:cs typeface="Arial"/>
              </a:rPr>
            </a:br>
            <a:r>
              <a:rPr lang="fr-FR" b="1">
                <a:solidFill>
                  <a:schemeClr val="bg2">
                    <a:lumMod val="75000"/>
                  </a:schemeClr>
                </a:solidFill>
                <a:latin typeface="Arial"/>
                <a:cs typeface="Arial"/>
              </a:rPr>
              <a:t>et à 25% d’une matière inconnue ! </a:t>
            </a:r>
          </a:p>
        </p:txBody>
      </p:sp>
      <p:sp>
        <p:nvSpPr>
          <p:cNvPr id="41" name="Espace réservé du texte 2"/>
          <p:cNvSpPr txBox="1">
            <a:spLocks/>
          </p:cNvSpPr>
          <p:nvPr/>
        </p:nvSpPr>
        <p:spPr>
          <a:xfrm>
            <a:off x="3115084" y="1478308"/>
            <a:ext cx="5858450" cy="3489986"/>
          </a:xfrm>
          <a:prstGeom prst="rect">
            <a:avLst/>
          </a:prstGeom>
        </p:spPr>
        <p:txBody>
          <a:bodyPr vert="horz" lIns="91440" tIns="45720" rIns="91440" bIns="45720" rtlCol="0">
            <a:noAutofit/>
          </a:bodyPr>
          <a:lstStyle>
            <a:lvl1pPr marL="0" indent="216000" algn="l" defTabSz="457200" rtl="0" eaLnBrk="1" latinLnBrk="0" hangingPunct="1">
              <a:lnSpc>
                <a:spcPct val="85000"/>
              </a:lnSpc>
              <a:spcBef>
                <a:spcPts val="600"/>
              </a:spcBef>
              <a:buSzPct val="107000"/>
              <a:buFontTx/>
              <a:buBlip>
                <a:blip r:embed="rId4"/>
              </a:buBlip>
              <a:defRPr sz="2000" b="1" kern="1200">
                <a:solidFill>
                  <a:schemeClr val="tx1">
                    <a:lumMod val="65000"/>
                    <a:lumOff val="35000"/>
                  </a:schemeClr>
                </a:solidFill>
                <a:latin typeface="+mn-lt"/>
                <a:ea typeface="+mn-ea"/>
                <a:cs typeface="+mn-cs"/>
              </a:defRPr>
            </a:lvl1pPr>
            <a:lvl2pPr marL="0" indent="-285750" algn="l" defTabSz="457200" rtl="0" eaLnBrk="1" latinLnBrk="0" hangingPunct="1">
              <a:lnSpc>
                <a:spcPct val="98000"/>
              </a:lnSpc>
              <a:spcBef>
                <a:spcPts val="0"/>
              </a:spcBef>
              <a:spcAft>
                <a:spcPts val="0"/>
              </a:spcAft>
              <a:buSzPct val="96000"/>
              <a:buFont typeface="Lucida Grande"/>
              <a:buChar char="▶"/>
              <a:defRPr sz="1500" b="1" i="0" kern="1200">
                <a:solidFill>
                  <a:srgbClr val="A73F86"/>
                </a:solidFill>
                <a:latin typeface="+mn-lt"/>
                <a:ea typeface="+mn-ea"/>
                <a:cs typeface="+mn-cs"/>
              </a:defRPr>
            </a:lvl2pPr>
            <a:lvl3pPr marL="0" indent="176400" algn="l" defTabSz="457200" rtl="0" eaLnBrk="1" latinLnBrk="0" hangingPunct="1">
              <a:lnSpc>
                <a:spcPct val="100000"/>
              </a:lnSpc>
              <a:spcBef>
                <a:spcPts val="400"/>
              </a:spcBef>
              <a:spcAft>
                <a:spcPts val="0"/>
              </a:spcAft>
              <a:buSzPct val="100000"/>
              <a:buFontTx/>
              <a:buBlip>
                <a:blip r:embed="rId4"/>
              </a:buBlip>
              <a:defRPr sz="1200" b="1" i="0" kern="0" cap="none" spc="310" baseline="0">
                <a:solidFill>
                  <a:schemeClr val="tx1"/>
                </a:solidFill>
                <a:latin typeface="Arial"/>
                <a:ea typeface="+mn-ea"/>
                <a:cs typeface="Arial"/>
              </a:defRPr>
            </a:lvl3pPr>
            <a:lvl4pPr marL="0" indent="0" algn="l" defTabSz="457200" rtl="0" eaLnBrk="1" latinLnBrk="0" hangingPunct="1">
              <a:lnSpc>
                <a:spcPct val="100000"/>
              </a:lnSpc>
              <a:spcBef>
                <a:spcPct val="20000"/>
              </a:spcBef>
              <a:buSzPct val="100000"/>
              <a:buFontTx/>
              <a:buNone/>
              <a:defRPr sz="1200" b="0" i="0" kern="1200" baseline="0">
                <a:solidFill>
                  <a:schemeClr val="tx1"/>
                </a:solidFill>
                <a:latin typeface="+mn-lt"/>
                <a:ea typeface="+mn-ea"/>
                <a:cs typeface="+mn-cs"/>
              </a:defRPr>
            </a:lvl4pPr>
            <a:lvl5pPr marL="0" indent="0" algn="l" defTabSz="457200" rtl="0" eaLnBrk="1" latinLnBrk="0" hangingPunct="1">
              <a:lnSpc>
                <a:spcPct val="100000"/>
              </a:lnSpc>
              <a:spcBef>
                <a:spcPct val="20000"/>
              </a:spcBef>
              <a:buSzPct val="91000"/>
              <a:buFontTx/>
              <a:buNone/>
              <a:defRPr sz="1400" kern="1200">
                <a:solidFill>
                  <a:schemeClr val="tx1"/>
                </a:solidFill>
                <a:latin typeface="+mn-lt"/>
                <a:ea typeface="+mn-ea"/>
                <a:cs typeface="+mn-cs"/>
              </a:defRPr>
            </a:lvl5pPr>
            <a:lvl6pPr marL="0" indent="0" algn="l" defTabSz="457200" rtl="0" eaLnBrk="1" latinLnBrk="0" hangingPunct="1">
              <a:lnSpc>
                <a:spcPct val="100000"/>
              </a:lnSpc>
              <a:spcBef>
                <a:spcPct val="20000"/>
              </a:spcBef>
              <a:buFontTx/>
              <a:buNone/>
              <a:defRPr sz="1300" kern="1200" baseline="0">
                <a:solidFill>
                  <a:schemeClr val="tx1"/>
                </a:solidFill>
                <a:latin typeface="+mn-lt"/>
                <a:ea typeface="+mn-ea"/>
                <a:cs typeface="+mn-cs"/>
              </a:defRPr>
            </a:lvl6pPr>
            <a:lvl7pPr marL="0" indent="0" algn="l" defTabSz="457200" rtl="0" eaLnBrk="1" latinLnBrk="0" hangingPunct="1">
              <a:lnSpc>
                <a:spcPct val="100000"/>
              </a:lnSpc>
              <a:spcBef>
                <a:spcPct val="20000"/>
              </a:spcBef>
              <a:buFontTx/>
              <a:buNone/>
              <a:defRPr sz="1200" kern="1200">
                <a:solidFill>
                  <a:schemeClr val="tx1"/>
                </a:solidFill>
                <a:latin typeface="+mn-lt"/>
                <a:ea typeface="+mn-ea"/>
                <a:cs typeface="+mn-cs"/>
              </a:defRPr>
            </a:lvl7pPr>
            <a:lvl8pPr marL="0" indent="0" algn="l" defTabSz="457200" rtl="0" eaLnBrk="1" latinLnBrk="0" hangingPunct="1">
              <a:lnSpc>
                <a:spcPct val="100000"/>
              </a:lnSpc>
              <a:spcBef>
                <a:spcPct val="20000"/>
              </a:spcBef>
              <a:buFontTx/>
              <a:buNone/>
              <a:defRPr sz="1050" u="none" kern="1200" baseline="0">
                <a:solidFill>
                  <a:schemeClr val="tx1"/>
                </a:solidFill>
                <a:latin typeface="+mn-lt"/>
                <a:ea typeface="+mn-ea"/>
                <a:cs typeface="+mn-cs"/>
              </a:defRPr>
            </a:lvl8pPr>
            <a:lvl9pPr marL="0" indent="0" algn="l" defTabSz="457200" rtl="0" eaLnBrk="1" latinLnBrk="0" hangingPunct="1">
              <a:lnSpc>
                <a:spcPct val="100000"/>
              </a:lnSpc>
              <a:spcBef>
                <a:spcPct val="20000"/>
              </a:spcBef>
              <a:buFontTx/>
              <a:buNone/>
              <a:defRPr sz="900" b="1" i="1" kern="1200">
                <a:solidFill>
                  <a:schemeClr val="tx1"/>
                </a:solidFill>
                <a:latin typeface="+mn-lt"/>
                <a:ea typeface="+mn-ea"/>
                <a:cs typeface="+mn-cs"/>
              </a:defRPr>
            </a:lvl9pPr>
          </a:lstStyle>
          <a:p>
            <a:pPr indent="0">
              <a:lnSpc>
                <a:spcPct val="90000"/>
              </a:lnSpc>
              <a:buClr>
                <a:schemeClr val="accent4">
                  <a:lumMod val="40000"/>
                  <a:lumOff val="60000"/>
                </a:schemeClr>
              </a:buClr>
              <a:buSzPct val="192000"/>
              <a:buNone/>
            </a:pPr>
            <a:r>
              <a:rPr lang="fr-FR" sz="1200" b="0" dirty="0">
                <a:latin typeface="Arial"/>
                <a:cs typeface="Arial"/>
              </a:rPr>
              <a:t>En 1929 Edwin Hubble découvre que notre univers est en expansion.</a:t>
            </a:r>
            <a:br>
              <a:rPr lang="fr-FR" sz="1200" b="0" dirty="0">
                <a:latin typeface="Arial"/>
                <a:cs typeface="Arial"/>
              </a:rPr>
            </a:br>
            <a:r>
              <a:rPr lang="fr-FR" sz="1200" b="0" dirty="0">
                <a:latin typeface="Arial"/>
                <a:cs typeface="Arial"/>
              </a:rPr>
              <a:t>En 1998 est découverte l'accélération de cette expansion !</a:t>
            </a:r>
          </a:p>
          <a:p>
            <a:pPr indent="0">
              <a:lnSpc>
                <a:spcPct val="90000"/>
              </a:lnSpc>
              <a:buClr>
                <a:schemeClr val="accent4">
                  <a:lumMod val="40000"/>
                  <a:lumOff val="60000"/>
                </a:schemeClr>
              </a:buClr>
              <a:buSzPct val="192000"/>
              <a:buNone/>
            </a:pPr>
            <a:r>
              <a:rPr lang="fr-FR" sz="1600" dirty="0">
                <a:latin typeface="Arial"/>
                <a:cs typeface="Arial"/>
              </a:rPr>
              <a:t>Pour quelle raison ?	</a:t>
            </a:r>
          </a:p>
          <a:p>
            <a:pPr indent="0">
              <a:lnSpc>
                <a:spcPct val="90000"/>
              </a:lnSpc>
              <a:buClr>
                <a:schemeClr val="accent4">
                  <a:lumMod val="40000"/>
                  <a:lumOff val="60000"/>
                </a:schemeClr>
              </a:buClr>
              <a:buSzPct val="192000"/>
              <a:buNone/>
            </a:pPr>
            <a:r>
              <a:rPr lang="fr-FR" sz="1200" b="0" dirty="0">
                <a:latin typeface="Arial"/>
                <a:cs typeface="Arial"/>
              </a:rPr>
              <a:t>Une énergie inconnue</a:t>
            </a:r>
            <a:br>
              <a:rPr lang="fr-FR" sz="1200" b="0" dirty="0">
                <a:latin typeface="Arial"/>
                <a:cs typeface="Arial"/>
              </a:rPr>
            </a:br>
            <a:r>
              <a:rPr lang="fr-FR" sz="1200" b="0" dirty="0">
                <a:latin typeface="Arial"/>
                <a:cs typeface="Arial"/>
              </a:rPr>
              <a:t>en serait-elle la cause ? </a:t>
            </a:r>
          </a:p>
          <a:p>
            <a:pPr indent="0">
              <a:lnSpc>
                <a:spcPct val="90000"/>
              </a:lnSpc>
              <a:buClr>
                <a:schemeClr val="accent4">
                  <a:lumMod val="40000"/>
                  <a:lumOff val="60000"/>
                </a:schemeClr>
              </a:buClr>
              <a:buSzPct val="192000"/>
              <a:buNone/>
            </a:pPr>
            <a:r>
              <a:rPr lang="fr-FR" sz="1200" b="0" dirty="0">
                <a:latin typeface="Arial"/>
                <a:cs typeface="Arial"/>
              </a:rPr>
              <a:t>Notre univers serait constitué à 95% </a:t>
            </a:r>
            <a:br>
              <a:rPr lang="fr-FR" sz="1200" b="0" dirty="0">
                <a:latin typeface="Arial"/>
                <a:cs typeface="Arial"/>
              </a:rPr>
            </a:br>
            <a:r>
              <a:rPr lang="fr-FR" sz="1200" b="0" dirty="0">
                <a:latin typeface="Arial"/>
                <a:cs typeface="Arial"/>
              </a:rPr>
              <a:t>de matière noire et d’énergie sombre ...  </a:t>
            </a:r>
            <a:br>
              <a:rPr lang="fr-FR" sz="1200" b="0" dirty="0">
                <a:latin typeface="Arial"/>
                <a:cs typeface="Arial"/>
              </a:rPr>
            </a:br>
            <a:r>
              <a:rPr lang="fr-FR" sz="1200" b="0" dirty="0">
                <a:latin typeface="Arial"/>
                <a:cs typeface="Arial"/>
              </a:rPr>
              <a:t>dont on ne connait pas</a:t>
            </a:r>
            <a:br>
              <a:rPr lang="fr-FR" sz="1200" b="0" dirty="0">
                <a:latin typeface="Arial"/>
                <a:cs typeface="Arial"/>
              </a:rPr>
            </a:br>
            <a:r>
              <a:rPr lang="fr-FR" sz="1200" b="0" dirty="0">
                <a:latin typeface="Arial"/>
                <a:cs typeface="Arial"/>
              </a:rPr>
              <a:t>les vraies natures !</a:t>
            </a:r>
            <a:endParaRPr lang="fr-FR" sz="1200" dirty="0">
              <a:latin typeface="Arial"/>
              <a:cs typeface="Arial"/>
            </a:endParaRPr>
          </a:p>
          <a:p>
            <a:pPr indent="0">
              <a:lnSpc>
                <a:spcPct val="90000"/>
              </a:lnSpc>
              <a:buClr>
                <a:schemeClr val="accent4">
                  <a:lumMod val="40000"/>
                  <a:lumOff val="60000"/>
                </a:schemeClr>
              </a:buClr>
              <a:buSzPct val="192000"/>
              <a:buNone/>
            </a:pPr>
            <a:r>
              <a:rPr lang="fr-FR" sz="1500" dirty="0">
                <a:latin typeface="Arial"/>
                <a:cs typeface="Arial"/>
              </a:rPr>
              <a:t>Pour expliquer cette </a:t>
            </a:r>
            <a:br>
              <a:rPr lang="fr-FR" sz="1500" dirty="0">
                <a:latin typeface="Arial"/>
                <a:cs typeface="Arial"/>
              </a:rPr>
            </a:br>
            <a:r>
              <a:rPr lang="fr-FR" sz="1500" dirty="0">
                <a:latin typeface="Arial"/>
                <a:cs typeface="Arial"/>
              </a:rPr>
              <a:t>accélération, plusieurs </a:t>
            </a:r>
            <a:br>
              <a:rPr lang="fr-FR" sz="1500" dirty="0">
                <a:latin typeface="Arial"/>
                <a:cs typeface="Arial"/>
              </a:rPr>
            </a:br>
            <a:r>
              <a:rPr lang="fr-FR" sz="1500" dirty="0">
                <a:latin typeface="Arial"/>
                <a:cs typeface="Arial"/>
              </a:rPr>
              <a:t>hypothèses furent élaborées :</a:t>
            </a:r>
          </a:p>
          <a:p>
            <a:pPr>
              <a:lnSpc>
                <a:spcPct val="90000"/>
              </a:lnSpc>
              <a:spcBef>
                <a:spcPts val="1200"/>
              </a:spcBef>
              <a:buClr>
                <a:schemeClr val="accent4">
                  <a:lumMod val="40000"/>
                  <a:lumOff val="60000"/>
                </a:schemeClr>
              </a:buClr>
              <a:buSzPct val="192000"/>
              <a:buFont typeface="Arial"/>
              <a:buChar char="•"/>
            </a:pPr>
            <a:r>
              <a:rPr lang="fr-FR" sz="1200" b="0" dirty="0">
                <a:latin typeface="Arial"/>
                <a:cs typeface="Arial"/>
              </a:rPr>
              <a:t>Notre univers  ne serait pas homogène et </a:t>
            </a:r>
            <a:r>
              <a:rPr lang="fr-FR" sz="1200" b="0" dirty="0" smtClean="0">
                <a:latin typeface="Arial"/>
                <a:cs typeface="Arial"/>
              </a:rPr>
              <a:t>isotrope.</a:t>
            </a:r>
            <a:endParaRPr lang="fr-FR" sz="1200" b="0" dirty="0">
              <a:latin typeface="Arial"/>
              <a:cs typeface="Arial"/>
            </a:endParaRPr>
          </a:p>
          <a:p>
            <a:pPr>
              <a:lnSpc>
                <a:spcPct val="90000"/>
              </a:lnSpc>
              <a:buClr>
                <a:schemeClr val="accent4">
                  <a:lumMod val="40000"/>
                  <a:lumOff val="60000"/>
                </a:schemeClr>
              </a:buClr>
              <a:buSzPct val="192000"/>
              <a:buFont typeface="Arial"/>
              <a:buChar char="•"/>
            </a:pPr>
            <a:r>
              <a:rPr lang="fr-FR" sz="1200" b="0" dirty="0">
                <a:latin typeface="Arial"/>
                <a:cs typeface="Arial"/>
              </a:rPr>
              <a:t>Les lois de la gravitation ne seraient plus adaptées à de grandes structures.</a:t>
            </a:r>
          </a:p>
          <a:p>
            <a:pPr>
              <a:lnSpc>
                <a:spcPct val="90000"/>
              </a:lnSpc>
              <a:buClr>
                <a:schemeClr val="accent4">
                  <a:lumMod val="40000"/>
                  <a:lumOff val="60000"/>
                </a:schemeClr>
              </a:buClr>
              <a:buSzPct val="192000"/>
              <a:buFont typeface="Arial"/>
              <a:buChar char="•"/>
            </a:pPr>
            <a:r>
              <a:rPr lang="fr-FR" sz="1200" b="0" dirty="0">
                <a:latin typeface="Arial"/>
                <a:cs typeface="Arial"/>
              </a:rPr>
              <a:t>Existerait-il une énergie sombre "répulsive" ?</a:t>
            </a:r>
          </a:p>
        </p:txBody>
      </p:sp>
      <p:sp>
        <p:nvSpPr>
          <p:cNvPr id="2" name="Titre 1"/>
          <p:cNvSpPr>
            <a:spLocks noGrp="1"/>
          </p:cNvSpPr>
          <p:nvPr>
            <p:ph type="title" idx="4294967295"/>
          </p:nvPr>
        </p:nvSpPr>
        <p:spPr>
          <a:xfrm>
            <a:off x="-168668" y="257951"/>
            <a:ext cx="2916952" cy="952432"/>
          </a:xfrm>
          <a:prstGeom prst="rect">
            <a:avLst/>
          </a:prstGeom>
        </p:spPr>
        <p:txBody>
          <a:bodyPr anchor="b" anchorCtr="0">
            <a:normAutofit/>
          </a:bodyPr>
          <a:lstStyle/>
          <a:p>
            <a:r>
              <a:rPr lang="fr-FR" sz="1100"/>
              <a:t>La mission Euclid</a:t>
            </a:r>
            <a:r>
              <a:rPr lang="fr-FR"/>
              <a:t/>
            </a:r>
            <a:br>
              <a:rPr lang="fr-FR"/>
            </a:br>
            <a:r>
              <a:rPr lang="fr-FR" sz="2000"/>
              <a:t>Découvrir l’invisible </a:t>
            </a:r>
          </a:p>
        </p:txBody>
      </p:sp>
      <p:pic>
        <p:nvPicPr>
          <p:cNvPr id="8" name="Image 7"/>
          <p:cNvPicPr>
            <a:picLocks noChangeAspect="1"/>
          </p:cNvPicPr>
          <p:nvPr/>
        </p:nvPicPr>
        <p:blipFill>
          <a:blip r:embed="rId5"/>
          <a:stretch>
            <a:fillRect/>
          </a:stretch>
        </p:blipFill>
        <p:spPr>
          <a:xfrm>
            <a:off x="813432" y="1627731"/>
            <a:ext cx="1465522" cy="1932415"/>
          </a:xfrm>
          <a:prstGeom prst="rect">
            <a:avLst/>
          </a:prstGeom>
          <a:noFill/>
          <a:ln>
            <a:noFill/>
          </a:ln>
        </p:spPr>
      </p:pic>
      <p:sp>
        <p:nvSpPr>
          <p:cNvPr id="22" name="Espace réservé du texte 2"/>
          <p:cNvSpPr txBox="1">
            <a:spLocks/>
          </p:cNvSpPr>
          <p:nvPr/>
        </p:nvSpPr>
        <p:spPr>
          <a:xfrm>
            <a:off x="9337969" y="752621"/>
            <a:ext cx="2284810" cy="4914133"/>
          </a:xfrm>
          <a:prstGeom prst="rect">
            <a:avLst/>
          </a:prstGeom>
        </p:spPr>
        <p:txBody>
          <a:bodyPr vert="horz" lIns="91440" tIns="45720" rIns="91440" bIns="45720" rtlCol="0">
            <a:noAutofit/>
          </a:bodyPr>
          <a:lstStyle>
            <a:lvl1pPr marL="0" indent="216000" algn="l" defTabSz="457200" rtl="0" eaLnBrk="1" latinLnBrk="0" hangingPunct="1">
              <a:lnSpc>
                <a:spcPct val="85000"/>
              </a:lnSpc>
              <a:spcBef>
                <a:spcPts val="600"/>
              </a:spcBef>
              <a:buSzPct val="107000"/>
              <a:buFontTx/>
              <a:buBlip>
                <a:blip r:embed="rId4"/>
              </a:buBlip>
              <a:defRPr sz="2000" b="1" kern="1200">
                <a:solidFill>
                  <a:schemeClr val="tx1">
                    <a:lumMod val="65000"/>
                    <a:lumOff val="35000"/>
                  </a:schemeClr>
                </a:solidFill>
                <a:latin typeface="+mn-lt"/>
                <a:ea typeface="+mn-ea"/>
                <a:cs typeface="+mn-cs"/>
              </a:defRPr>
            </a:lvl1pPr>
            <a:lvl2pPr marL="0" indent="-285750" algn="l" defTabSz="457200" rtl="0" eaLnBrk="1" latinLnBrk="0" hangingPunct="1">
              <a:lnSpc>
                <a:spcPct val="98000"/>
              </a:lnSpc>
              <a:spcBef>
                <a:spcPts val="0"/>
              </a:spcBef>
              <a:spcAft>
                <a:spcPts val="0"/>
              </a:spcAft>
              <a:buSzPct val="96000"/>
              <a:buFont typeface="Lucida Grande"/>
              <a:buChar char="▶"/>
              <a:defRPr sz="1500" b="1" i="0" kern="1200">
                <a:solidFill>
                  <a:srgbClr val="A73F86"/>
                </a:solidFill>
                <a:latin typeface="+mn-lt"/>
                <a:ea typeface="+mn-ea"/>
                <a:cs typeface="+mn-cs"/>
              </a:defRPr>
            </a:lvl2pPr>
            <a:lvl3pPr marL="0" indent="176400" algn="l" defTabSz="457200" rtl="0" eaLnBrk="1" latinLnBrk="0" hangingPunct="1">
              <a:lnSpc>
                <a:spcPct val="100000"/>
              </a:lnSpc>
              <a:spcBef>
                <a:spcPts val="400"/>
              </a:spcBef>
              <a:spcAft>
                <a:spcPts val="0"/>
              </a:spcAft>
              <a:buSzPct val="100000"/>
              <a:buFontTx/>
              <a:buBlip>
                <a:blip r:embed="rId4"/>
              </a:buBlip>
              <a:defRPr sz="1200" b="1" i="0" kern="0" cap="none" spc="310" baseline="0">
                <a:solidFill>
                  <a:schemeClr val="tx1"/>
                </a:solidFill>
                <a:latin typeface="Arial"/>
                <a:ea typeface="+mn-ea"/>
                <a:cs typeface="Arial"/>
              </a:defRPr>
            </a:lvl3pPr>
            <a:lvl4pPr marL="0" indent="0" algn="l" defTabSz="457200" rtl="0" eaLnBrk="1" latinLnBrk="0" hangingPunct="1">
              <a:lnSpc>
                <a:spcPct val="100000"/>
              </a:lnSpc>
              <a:spcBef>
                <a:spcPct val="20000"/>
              </a:spcBef>
              <a:buSzPct val="100000"/>
              <a:buFontTx/>
              <a:buNone/>
              <a:defRPr sz="1200" b="0" i="0" kern="1200" baseline="0">
                <a:solidFill>
                  <a:schemeClr val="tx1"/>
                </a:solidFill>
                <a:latin typeface="+mn-lt"/>
                <a:ea typeface="+mn-ea"/>
                <a:cs typeface="+mn-cs"/>
              </a:defRPr>
            </a:lvl4pPr>
            <a:lvl5pPr marL="0" indent="0" algn="l" defTabSz="457200" rtl="0" eaLnBrk="1" latinLnBrk="0" hangingPunct="1">
              <a:lnSpc>
                <a:spcPct val="100000"/>
              </a:lnSpc>
              <a:spcBef>
                <a:spcPct val="20000"/>
              </a:spcBef>
              <a:buSzPct val="91000"/>
              <a:buFontTx/>
              <a:buNone/>
              <a:defRPr sz="1400" kern="1200">
                <a:solidFill>
                  <a:schemeClr val="tx1"/>
                </a:solidFill>
                <a:latin typeface="+mn-lt"/>
                <a:ea typeface="+mn-ea"/>
                <a:cs typeface="+mn-cs"/>
              </a:defRPr>
            </a:lvl5pPr>
            <a:lvl6pPr marL="0" indent="0" algn="l" defTabSz="457200" rtl="0" eaLnBrk="1" latinLnBrk="0" hangingPunct="1">
              <a:lnSpc>
                <a:spcPct val="100000"/>
              </a:lnSpc>
              <a:spcBef>
                <a:spcPct val="20000"/>
              </a:spcBef>
              <a:buFontTx/>
              <a:buNone/>
              <a:defRPr sz="1300" kern="1200" baseline="0">
                <a:solidFill>
                  <a:schemeClr val="tx1"/>
                </a:solidFill>
                <a:latin typeface="+mn-lt"/>
                <a:ea typeface="+mn-ea"/>
                <a:cs typeface="+mn-cs"/>
              </a:defRPr>
            </a:lvl6pPr>
            <a:lvl7pPr marL="0" indent="0" algn="l" defTabSz="457200" rtl="0" eaLnBrk="1" latinLnBrk="0" hangingPunct="1">
              <a:lnSpc>
                <a:spcPct val="100000"/>
              </a:lnSpc>
              <a:spcBef>
                <a:spcPct val="20000"/>
              </a:spcBef>
              <a:buFontTx/>
              <a:buNone/>
              <a:defRPr sz="1200" kern="1200">
                <a:solidFill>
                  <a:schemeClr val="tx1"/>
                </a:solidFill>
                <a:latin typeface="+mn-lt"/>
                <a:ea typeface="+mn-ea"/>
                <a:cs typeface="+mn-cs"/>
              </a:defRPr>
            </a:lvl7pPr>
            <a:lvl8pPr marL="0" indent="0" algn="l" defTabSz="457200" rtl="0" eaLnBrk="1" latinLnBrk="0" hangingPunct="1">
              <a:lnSpc>
                <a:spcPct val="100000"/>
              </a:lnSpc>
              <a:spcBef>
                <a:spcPct val="20000"/>
              </a:spcBef>
              <a:buFontTx/>
              <a:buNone/>
              <a:defRPr sz="1050" u="none" kern="1200" baseline="0">
                <a:solidFill>
                  <a:schemeClr val="tx1"/>
                </a:solidFill>
                <a:latin typeface="+mn-lt"/>
                <a:ea typeface="+mn-ea"/>
                <a:cs typeface="+mn-cs"/>
              </a:defRPr>
            </a:lvl8pPr>
            <a:lvl9pPr marL="0" indent="0" algn="l" defTabSz="457200" rtl="0" eaLnBrk="1" latinLnBrk="0" hangingPunct="1">
              <a:lnSpc>
                <a:spcPct val="100000"/>
              </a:lnSpc>
              <a:spcBef>
                <a:spcPct val="20000"/>
              </a:spcBef>
              <a:buFontTx/>
              <a:buNone/>
              <a:defRPr sz="900" b="1" i="1" kern="1200">
                <a:solidFill>
                  <a:schemeClr val="tx1"/>
                </a:solidFill>
                <a:latin typeface="+mn-lt"/>
                <a:ea typeface="+mn-ea"/>
                <a:cs typeface="+mn-cs"/>
              </a:defRPr>
            </a:lvl9pPr>
          </a:lstStyle>
          <a:p>
            <a:pPr algn="r"/>
            <a:r>
              <a:rPr lang="fr-FR" sz="1100" kern="9400">
                <a:solidFill>
                  <a:schemeClr val="bg1"/>
                </a:solidFill>
                <a:latin typeface="Arial"/>
                <a:ea typeface="+mj-ea"/>
                <a:cs typeface="Arial"/>
              </a:rPr>
              <a:t>La mission Euclid</a:t>
            </a:r>
            <a:r>
              <a:rPr lang="fr-FR" sz="1800" b="0">
                <a:solidFill>
                  <a:srgbClr val="000000"/>
                </a:solidFill>
              </a:rPr>
              <a:t/>
            </a:r>
            <a:br>
              <a:rPr lang="fr-FR" sz="1800" b="0">
                <a:solidFill>
                  <a:srgbClr val="000000"/>
                </a:solidFill>
              </a:rPr>
            </a:br>
            <a:r>
              <a:rPr lang="fr-FR" kern="9400">
                <a:solidFill>
                  <a:schemeClr val="bg1"/>
                </a:solidFill>
                <a:latin typeface="Arial"/>
                <a:ea typeface="+mj-ea"/>
                <a:cs typeface="Arial"/>
              </a:rPr>
              <a:t> l’invisible </a:t>
            </a:r>
            <a:endParaRPr lang="fr-FR" sz="1800">
              <a:solidFill>
                <a:schemeClr val="bg2">
                  <a:lumMod val="75000"/>
                </a:schemeClr>
              </a:solidFill>
              <a:latin typeface="Arial"/>
              <a:cs typeface="Arial"/>
            </a:endParaRPr>
          </a:p>
          <a:p>
            <a:pPr indent="0">
              <a:lnSpc>
                <a:spcPct val="90000"/>
              </a:lnSpc>
              <a:buClr>
                <a:schemeClr val="accent4">
                  <a:lumMod val="40000"/>
                  <a:lumOff val="60000"/>
                </a:schemeClr>
              </a:buClr>
              <a:buSzPct val="192000"/>
              <a:buNone/>
            </a:pPr>
            <a:r>
              <a:rPr lang="fr-FR" sz="1800">
                <a:solidFill>
                  <a:schemeClr val="bg2">
                    <a:lumMod val="75000"/>
                  </a:schemeClr>
                </a:solidFill>
                <a:latin typeface="Arial"/>
                <a:cs typeface="Arial"/>
              </a:rPr>
              <a:t>L'univers à 70% </a:t>
            </a:r>
            <a:br>
              <a:rPr lang="fr-FR" sz="1800">
                <a:solidFill>
                  <a:schemeClr val="bg2">
                    <a:lumMod val="75000"/>
                  </a:schemeClr>
                </a:solidFill>
                <a:latin typeface="Arial"/>
                <a:cs typeface="Arial"/>
              </a:rPr>
            </a:br>
            <a:r>
              <a:rPr lang="fr-FR" sz="1800">
                <a:solidFill>
                  <a:schemeClr val="bg2">
                    <a:lumMod val="75000"/>
                  </a:schemeClr>
                </a:solidFill>
                <a:latin typeface="Arial"/>
                <a:cs typeface="Arial"/>
              </a:rPr>
              <a:t>d’une énergie inconnue,</a:t>
            </a:r>
            <a:endParaRPr lang="fr-FR" sz="1200" b="0">
              <a:latin typeface="Arial"/>
              <a:cs typeface="Arial"/>
            </a:endParaRPr>
          </a:p>
          <a:p>
            <a:pPr indent="0">
              <a:lnSpc>
                <a:spcPct val="90000"/>
              </a:lnSpc>
              <a:buClr>
                <a:schemeClr val="accent4">
                  <a:lumMod val="40000"/>
                  <a:lumOff val="60000"/>
                </a:schemeClr>
              </a:buClr>
              <a:buSzPct val="192000"/>
              <a:buNone/>
            </a:pPr>
            <a:r>
              <a:rPr lang="fr-FR" sz="1200" b="0">
                <a:latin typeface="Arial"/>
                <a:cs typeface="Arial"/>
              </a:rPr>
              <a:t>En 1929 Edwin Hubble </a:t>
            </a:r>
            <a:br>
              <a:rPr lang="fr-FR" sz="1200" b="0">
                <a:latin typeface="Arial"/>
                <a:cs typeface="Arial"/>
              </a:rPr>
            </a:br>
            <a:r>
              <a:rPr lang="fr-FR" sz="1200" b="0">
                <a:latin typeface="Arial"/>
                <a:cs typeface="Arial"/>
              </a:rPr>
              <a:t>En 1998 est découverte</a:t>
            </a:r>
          </a:p>
          <a:p>
            <a:pPr indent="0">
              <a:lnSpc>
                <a:spcPct val="90000"/>
              </a:lnSpc>
              <a:buClr>
                <a:schemeClr val="accent4">
                  <a:lumMod val="40000"/>
                  <a:lumOff val="60000"/>
                </a:schemeClr>
              </a:buClr>
              <a:buSzPct val="192000"/>
              <a:buNone/>
            </a:pPr>
            <a:r>
              <a:rPr lang="fr-FR" sz="1600">
                <a:latin typeface="Arial"/>
                <a:cs typeface="Arial"/>
              </a:rPr>
              <a:t>Pour quelle raison ?	</a:t>
            </a:r>
          </a:p>
          <a:p>
            <a:pPr indent="0">
              <a:lnSpc>
                <a:spcPct val="90000"/>
              </a:lnSpc>
              <a:buClr>
                <a:schemeClr val="accent4">
                  <a:lumMod val="40000"/>
                  <a:lumOff val="60000"/>
                </a:schemeClr>
              </a:buClr>
              <a:buSzPct val="192000"/>
              <a:buNone/>
            </a:pPr>
            <a:r>
              <a:rPr lang="fr-FR" sz="1200" b="0">
                <a:latin typeface="Arial"/>
                <a:cs typeface="Arial"/>
              </a:rPr>
              <a:t>Une énergie inconnue</a:t>
            </a:r>
            <a:br>
              <a:rPr lang="fr-FR" sz="1200" b="0">
                <a:latin typeface="Arial"/>
                <a:cs typeface="Arial"/>
              </a:rPr>
            </a:br>
            <a:r>
              <a:rPr lang="fr-FR" sz="1200" b="0">
                <a:latin typeface="Arial"/>
                <a:cs typeface="Arial"/>
              </a:rPr>
              <a:t>en serait-elle la cause ? </a:t>
            </a:r>
            <a:br>
              <a:rPr lang="fr-FR" sz="1200" b="0">
                <a:latin typeface="Arial"/>
                <a:cs typeface="Arial"/>
              </a:rPr>
            </a:br>
            <a:r>
              <a:rPr lang="fr-FR" sz="1500">
                <a:latin typeface="Arial"/>
                <a:cs typeface="Arial"/>
              </a:rPr>
              <a:t>Pour expliquer cette </a:t>
            </a:r>
            <a:br>
              <a:rPr lang="fr-FR" sz="1500">
                <a:latin typeface="Arial"/>
                <a:cs typeface="Arial"/>
              </a:rPr>
            </a:br>
            <a:r>
              <a:rPr lang="fr-FR" sz="1500">
                <a:latin typeface="Arial"/>
                <a:cs typeface="Arial"/>
              </a:rPr>
              <a:t>accélération, plusieurs </a:t>
            </a:r>
            <a:br>
              <a:rPr lang="fr-FR" sz="1500">
                <a:latin typeface="Arial"/>
                <a:cs typeface="Arial"/>
              </a:rPr>
            </a:br>
            <a:r>
              <a:rPr lang="fr-FR" sz="1500">
                <a:latin typeface="Arial"/>
                <a:cs typeface="Arial"/>
              </a:rPr>
              <a:t>hypothèses furent élaborées :</a:t>
            </a:r>
          </a:p>
          <a:p>
            <a:pPr>
              <a:lnSpc>
                <a:spcPct val="90000"/>
              </a:lnSpc>
              <a:buClr>
                <a:schemeClr val="accent4">
                  <a:lumMod val="40000"/>
                  <a:lumOff val="60000"/>
                </a:schemeClr>
              </a:buClr>
              <a:buSzPct val="192000"/>
              <a:buFont typeface="Arial"/>
              <a:buChar char="•"/>
            </a:pPr>
            <a:r>
              <a:rPr lang="fr-FR" sz="1200" b="0">
                <a:latin typeface="Arial"/>
                <a:cs typeface="Arial"/>
              </a:rPr>
              <a:t>Notre univers  ne serait</a:t>
            </a:r>
          </a:p>
          <a:p>
            <a:pPr>
              <a:lnSpc>
                <a:spcPct val="90000"/>
              </a:lnSpc>
              <a:buClr>
                <a:schemeClr val="accent4">
                  <a:lumMod val="40000"/>
                  <a:lumOff val="60000"/>
                </a:schemeClr>
              </a:buClr>
              <a:buSzPct val="192000"/>
              <a:buFont typeface="Arial"/>
              <a:buChar char="•"/>
            </a:pPr>
            <a:r>
              <a:rPr lang="fr-FR" sz="1200" b="0">
                <a:latin typeface="Arial"/>
                <a:cs typeface="Arial"/>
              </a:rPr>
              <a:t>Les lois de la.</a:t>
            </a:r>
          </a:p>
          <a:p>
            <a:pPr>
              <a:lnSpc>
                <a:spcPct val="90000"/>
              </a:lnSpc>
              <a:buClr>
                <a:schemeClr val="accent4">
                  <a:lumMod val="40000"/>
                  <a:lumOff val="60000"/>
                </a:schemeClr>
              </a:buClr>
              <a:buSzPct val="192000"/>
              <a:buFont typeface="Arial"/>
              <a:buChar char="•"/>
            </a:pPr>
            <a:r>
              <a:rPr lang="fr-FR" sz="1200" b="0">
                <a:latin typeface="Arial"/>
                <a:cs typeface="Arial"/>
              </a:rPr>
              <a:t>Existerait-il une</a:t>
            </a:r>
          </a:p>
          <a:p>
            <a:pPr indent="0" algn="ctr">
              <a:lnSpc>
                <a:spcPct val="90000"/>
              </a:lnSpc>
              <a:buClr>
                <a:schemeClr val="accent4">
                  <a:lumMod val="40000"/>
                  <a:lumOff val="60000"/>
                </a:schemeClr>
              </a:buClr>
              <a:buSzPct val="192000"/>
              <a:buNone/>
            </a:pPr>
            <a:r>
              <a:rPr lang="fr-FR" sz="1400" b="0">
                <a:latin typeface="Arial"/>
                <a:cs typeface="Arial"/>
              </a:rPr>
              <a:t>Le modèle cosmologique qui prévaut actuellement chez les scientifiques</a:t>
            </a:r>
          </a:p>
          <a:p>
            <a:pPr indent="0">
              <a:lnSpc>
                <a:spcPct val="90000"/>
              </a:lnSpc>
              <a:buClr>
                <a:schemeClr val="accent4">
                  <a:lumMod val="40000"/>
                  <a:lumOff val="60000"/>
                </a:schemeClr>
              </a:buClr>
              <a:buSzPct val="192000"/>
              <a:buNone/>
            </a:pPr>
            <a:endParaRPr lang="fr-FR" sz="1200" b="0">
              <a:latin typeface="Arial"/>
              <a:cs typeface="Arial"/>
            </a:endParaRPr>
          </a:p>
        </p:txBody>
      </p:sp>
      <p:pic>
        <p:nvPicPr>
          <p:cNvPr id="23" name="Image 22"/>
          <p:cNvPicPr>
            <a:picLocks noChangeAspect="1"/>
          </p:cNvPicPr>
          <p:nvPr/>
        </p:nvPicPr>
        <p:blipFill>
          <a:blip r:embed="rId6"/>
          <a:stretch>
            <a:fillRect/>
          </a:stretch>
        </p:blipFill>
        <p:spPr>
          <a:xfrm>
            <a:off x="9359465" y="5633860"/>
            <a:ext cx="936000" cy="936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sp>
        <p:nvSpPr>
          <p:cNvPr id="25" name="Arrondir un rectangle avec un coin du même côté 24"/>
          <p:cNvSpPr/>
          <p:nvPr/>
        </p:nvSpPr>
        <p:spPr>
          <a:xfrm rot="16200000">
            <a:off x="10740598" y="5538865"/>
            <a:ext cx="274037" cy="999380"/>
          </a:xfrm>
          <a:prstGeom prst="round2SameRect">
            <a:avLst>
              <a:gd name="adj1" fmla="val 50000"/>
              <a:gd name="adj2" fmla="val 0"/>
            </a:avLst>
          </a:prstGeom>
          <a:gradFill flip="none" rotWithShape="1">
            <a:gsLst>
              <a:gs pos="1000">
                <a:schemeClr val="bg2">
                  <a:lumMod val="75000"/>
                </a:schemeClr>
              </a:gs>
              <a:gs pos="100000">
                <a:schemeClr val="tx2">
                  <a:lumMod val="5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pic>
        <p:nvPicPr>
          <p:cNvPr id="16" name="Image 15"/>
          <p:cNvPicPr>
            <a:picLocks noChangeAspect="1"/>
          </p:cNvPicPr>
          <p:nvPr/>
        </p:nvPicPr>
        <p:blipFill>
          <a:blip r:embed="rId7"/>
          <a:stretch>
            <a:fillRect/>
          </a:stretch>
        </p:blipFill>
        <p:spPr>
          <a:xfrm rot="19528366">
            <a:off x="8752214" y="2781226"/>
            <a:ext cx="1765730" cy="2784920"/>
          </a:xfrm>
          <a:prstGeom prst="rect">
            <a:avLst/>
          </a:prstGeom>
        </p:spPr>
      </p:pic>
      <p:pic>
        <p:nvPicPr>
          <p:cNvPr id="17" name="Image 16"/>
          <p:cNvPicPr>
            <a:picLocks noChangeAspect="1"/>
          </p:cNvPicPr>
          <p:nvPr/>
        </p:nvPicPr>
        <p:blipFill>
          <a:blip r:embed="rId7"/>
          <a:stretch>
            <a:fillRect/>
          </a:stretch>
        </p:blipFill>
        <p:spPr>
          <a:xfrm rot="12021444" flipV="1">
            <a:off x="291855" y="2016857"/>
            <a:ext cx="2043769" cy="3223444"/>
          </a:xfrm>
          <a:prstGeom prst="rect">
            <a:avLst/>
          </a:prstGeom>
        </p:spPr>
      </p:pic>
    </p:spTree>
    <p:extLst>
      <p:ext uri="{BB962C8B-B14F-4D97-AF65-F5344CB8AC3E}">
        <p14:creationId xmlns:p14="http://schemas.microsoft.com/office/powerpoint/2010/main" val="13681202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gner un rectangle avec un coin diagonal 19"/>
          <p:cNvSpPr/>
          <p:nvPr/>
        </p:nvSpPr>
        <p:spPr>
          <a:xfrm>
            <a:off x="0" y="2"/>
            <a:ext cx="2967386" cy="1372166"/>
          </a:xfrm>
          <a:prstGeom prst="snip2DiagRect">
            <a:avLst>
              <a:gd name="adj1" fmla="val 0"/>
              <a:gd name="adj2" fmla="val 8288"/>
            </a:avLst>
          </a:prstGeom>
          <a:gradFill flip="none" rotWithShape="1">
            <a:gsLst>
              <a:gs pos="1000">
                <a:schemeClr val="bg2">
                  <a:lumMod val="75000"/>
                </a:schemeClr>
              </a:gs>
              <a:gs pos="100000">
                <a:schemeClr val="tx2">
                  <a:lumMod val="5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1" name="Triangle isocèle 20"/>
          <p:cNvSpPr/>
          <p:nvPr/>
        </p:nvSpPr>
        <p:spPr>
          <a:xfrm rot="9516177">
            <a:off x="972500" y="1309777"/>
            <a:ext cx="209561" cy="477152"/>
          </a:xfrm>
          <a:prstGeom prst="triangl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fr-FR">
              <a:ln>
                <a:solidFill>
                  <a:schemeClr val="bg1"/>
                </a:solidFill>
              </a:ln>
              <a:latin typeface="Arial"/>
            </a:endParaRPr>
          </a:p>
        </p:txBody>
      </p:sp>
      <p:sp>
        <p:nvSpPr>
          <p:cNvPr id="2" name="Titre 1"/>
          <p:cNvSpPr>
            <a:spLocks noGrp="1"/>
          </p:cNvSpPr>
          <p:nvPr>
            <p:ph type="title" idx="4294967295"/>
          </p:nvPr>
        </p:nvSpPr>
        <p:spPr>
          <a:xfrm>
            <a:off x="-119405" y="301367"/>
            <a:ext cx="2916952" cy="952432"/>
          </a:xfrm>
          <a:prstGeom prst="rect">
            <a:avLst/>
          </a:prstGeom>
        </p:spPr>
        <p:txBody>
          <a:bodyPr anchor="b" anchorCtr="0">
            <a:normAutofit/>
          </a:bodyPr>
          <a:lstStyle/>
          <a:p>
            <a:r>
              <a:rPr lang="fr-FR" sz="1100"/>
              <a:t>Ce que mesure Euclid </a:t>
            </a:r>
            <a:br>
              <a:rPr lang="fr-FR" sz="1100"/>
            </a:br>
            <a:r>
              <a:rPr lang="en-US" sz="2000"/>
              <a:t>le Weak Lensing</a:t>
            </a:r>
            <a:endParaRPr lang="fr-FR" sz="2000"/>
          </a:p>
        </p:txBody>
      </p:sp>
      <p:sp>
        <p:nvSpPr>
          <p:cNvPr id="14" name="Rectangle 13"/>
          <p:cNvSpPr/>
          <p:nvPr/>
        </p:nvSpPr>
        <p:spPr>
          <a:xfrm>
            <a:off x="4253234" y="4786922"/>
            <a:ext cx="2978692" cy="323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algn="ctr">
              <a:defRPr/>
            </a:pPr>
            <a:endParaRPr lang="fr-FR" sz="700" i="1" dirty="0">
              <a:solidFill>
                <a:srgbClr val="000000"/>
              </a:solidFill>
              <a:latin typeface="Arial"/>
              <a:cs typeface="Arial"/>
            </a:endParaRPr>
          </a:p>
          <a:p>
            <a:pPr algn="ctr">
              <a:defRPr/>
            </a:pPr>
            <a:r>
              <a:rPr lang="fr-FR" sz="700" i="1" dirty="0">
                <a:solidFill>
                  <a:srgbClr val="000000"/>
                </a:solidFill>
                <a:latin typeface="Arial"/>
                <a:cs typeface="Arial"/>
              </a:rPr>
              <a:t>Massey et al.</a:t>
            </a:r>
          </a:p>
          <a:p>
            <a:pPr algn="ctr">
              <a:defRPr/>
            </a:pPr>
            <a:r>
              <a:rPr lang="fr-FR" sz="700" i="1" dirty="0">
                <a:solidFill>
                  <a:srgbClr val="000000"/>
                </a:solidFill>
                <a:latin typeface="Arial"/>
                <a:cs typeface="Arial"/>
              </a:rPr>
              <a:t>Image Hubble </a:t>
            </a:r>
            <a:r>
              <a:rPr lang="fr-FR" sz="700" i="1" dirty="0" err="1">
                <a:solidFill>
                  <a:srgbClr val="000000"/>
                </a:solidFill>
                <a:latin typeface="Arial"/>
                <a:cs typeface="Arial"/>
              </a:rPr>
              <a:t>Space</a:t>
            </a:r>
            <a:r>
              <a:rPr lang="fr-FR" sz="700" i="1" dirty="0">
                <a:solidFill>
                  <a:srgbClr val="000000"/>
                </a:solidFill>
                <a:latin typeface="Arial"/>
                <a:cs typeface="Arial"/>
              </a:rPr>
              <a:t> </a:t>
            </a:r>
            <a:r>
              <a:rPr lang="fr-FR" sz="700" i="1" dirty="0" err="1">
                <a:solidFill>
                  <a:srgbClr val="000000"/>
                </a:solidFill>
                <a:latin typeface="Arial"/>
                <a:cs typeface="Arial"/>
              </a:rPr>
              <a:t>Telescope</a:t>
            </a:r>
            <a:r>
              <a:rPr lang="fr-FR" sz="700" i="1" dirty="0">
                <a:solidFill>
                  <a:srgbClr val="000000"/>
                </a:solidFill>
                <a:latin typeface="Arial"/>
                <a:cs typeface="Arial"/>
              </a:rPr>
              <a:t> (comparable à celles d’Euclid)</a:t>
            </a:r>
          </a:p>
        </p:txBody>
      </p:sp>
      <p:sp>
        <p:nvSpPr>
          <p:cNvPr id="28" name="Rectangle 27"/>
          <p:cNvSpPr/>
          <p:nvPr/>
        </p:nvSpPr>
        <p:spPr>
          <a:xfrm>
            <a:off x="1450262" y="5243018"/>
            <a:ext cx="7119477" cy="797766"/>
          </a:xfrm>
          <a:prstGeom prst="rect">
            <a:avLst/>
          </a:prstGeom>
        </p:spPr>
        <p:txBody>
          <a:bodyPr wrap="square">
            <a:noAutofit/>
          </a:bodyPr>
          <a:lstStyle/>
          <a:p>
            <a:pPr>
              <a:lnSpc>
                <a:spcPct val="90000"/>
              </a:lnSpc>
            </a:pPr>
            <a:r>
              <a:rPr lang="fr-FR" b="1">
                <a:solidFill>
                  <a:schemeClr val="bg2">
                    <a:lumMod val="75000"/>
                  </a:schemeClr>
                </a:solidFill>
                <a:latin typeface="Arial"/>
                <a:cs typeface="Arial"/>
              </a:rPr>
              <a:t>Instrument VIS</a:t>
            </a:r>
          </a:p>
          <a:p>
            <a:pPr>
              <a:lnSpc>
                <a:spcPct val="90000"/>
              </a:lnSpc>
              <a:spcBef>
                <a:spcPts val="600"/>
              </a:spcBef>
              <a:buClr>
                <a:schemeClr val="accent4">
                  <a:lumMod val="40000"/>
                  <a:lumOff val="60000"/>
                </a:schemeClr>
              </a:buClr>
              <a:buSzPct val="192000"/>
            </a:pPr>
            <a:r>
              <a:rPr lang="fr-FR" sz="1200">
                <a:solidFill>
                  <a:schemeClr val="tx1">
                    <a:lumMod val="65000"/>
                    <a:lumOff val="35000"/>
                  </a:schemeClr>
                </a:solidFill>
                <a:latin typeface="Arial"/>
                <a:cs typeface="Arial"/>
              </a:rPr>
              <a:t>Imager les galaxies sur une grande partie du ciel, avec une excellente qualité image</a:t>
            </a:r>
          </a:p>
        </p:txBody>
      </p:sp>
      <p:pic>
        <p:nvPicPr>
          <p:cNvPr id="10" name="Image 9"/>
          <p:cNvPicPr>
            <a:picLocks noChangeAspect="1"/>
          </p:cNvPicPr>
          <p:nvPr/>
        </p:nvPicPr>
        <p:blipFill>
          <a:blip r:embed="rId3"/>
          <a:stretch>
            <a:fillRect/>
          </a:stretch>
        </p:blipFill>
        <p:spPr>
          <a:xfrm>
            <a:off x="4920687" y="2679751"/>
            <a:ext cx="1635802" cy="1635802"/>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style>
          <a:lnRef idx="0">
            <a:schemeClr val="accent2"/>
          </a:lnRef>
          <a:fillRef idx="3">
            <a:schemeClr val="accent2"/>
          </a:fillRef>
          <a:effectRef idx="3">
            <a:schemeClr val="accent2"/>
          </a:effectRef>
          <a:fontRef idx="minor">
            <a:schemeClr val="lt1"/>
          </a:fontRef>
        </p:style>
      </p:pic>
      <p:pic>
        <p:nvPicPr>
          <p:cNvPr id="11" name="Image 10"/>
          <p:cNvPicPr>
            <a:picLocks noChangeAspect="1"/>
          </p:cNvPicPr>
          <p:nvPr/>
        </p:nvPicPr>
        <p:blipFill>
          <a:blip r:embed="rId4"/>
          <a:stretch>
            <a:fillRect/>
          </a:stretch>
        </p:blipFill>
        <p:spPr>
          <a:xfrm>
            <a:off x="3120875" y="2679751"/>
            <a:ext cx="1635802" cy="1635802"/>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style>
          <a:lnRef idx="0">
            <a:schemeClr val="accent2"/>
          </a:lnRef>
          <a:fillRef idx="3">
            <a:schemeClr val="accent2"/>
          </a:fillRef>
          <a:effectRef idx="3">
            <a:schemeClr val="accent2"/>
          </a:effectRef>
          <a:fontRef idx="minor">
            <a:schemeClr val="lt1"/>
          </a:fontRef>
        </p:style>
      </p:pic>
      <p:pic>
        <p:nvPicPr>
          <p:cNvPr id="12" name="Image 11"/>
          <p:cNvPicPr>
            <a:picLocks noChangeAspect="1"/>
          </p:cNvPicPr>
          <p:nvPr/>
        </p:nvPicPr>
        <p:blipFill>
          <a:blip r:embed="rId5"/>
          <a:stretch>
            <a:fillRect/>
          </a:stretch>
        </p:blipFill>
        <p:spPr>
          <a:xfrm>
            <a:off x="6698789" y="2679753"/>
            <a:ext cx="1635800" cy="16358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style>
          <a:lnRef idx="0">
            <a:schemeClr val="accent2"/>
          </a:lnRef>
          <a:fillRef idx="3">
            <a:schemeClr val="accent2"/>
          </a:fillRef>
          <a:effectRef idx="3">
            <a:schemeClr val="accent2"/>
          </a:effectRef>
          <a:fontRef idx="minor">
            <a:schemeClr val="lt1"/>
          </a:fontRef>
        </p:style>
      </p:pic>
      <p:sp>
        <p:nvSpPr>
          <p:cNvPr id="26" name="Flèche vers la droite 25"/>
          <p:cNvSpPr/>
          <p:nvPr/>
        </p:nvSpPr>
        <p:spPr>
          <a:xfrm>
            <a:off x="4541471" y="4426824"/>
            <a:ext cx="504047" cy="225082"/>
          </a:xfrm>
          <a:prstGeom prst="rightArrow">
            <a:avLst>
              <a:gd name="adj1" fmla="val 13333"/>
              <a:gd name="adj2" fmla="val 57826"/>
            </a:avLst>
          </a:prstGeom>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0" name="Rectangle 29"/>
          <p:cNvSpPr/>
          <p:nvPr/>
        </p:nvSpPr>
        <p:spPr>
          <a:xfrm>
            <a:off x="6749757" y="4403084"/>
            <a:ext cx="1671673" cy="414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fr-FR" sz="1100" dirty="0">
                <a:solidFill>
                  <a:srgbClr val="000000"/>
                </a:solidFill>
                <a:latin typeface="Arial"/>
                <a:cs typeface="Arial"/>
              </a:rPr>
              <a:t>Dark matter</a:t>
            </a:r>
            <a:br>
              <a:rPr lang="fr-FR" sz="1100" dirty="0">
                <a:solidFill>
                  <a:srgbClr val="000000"/>
                </a:solidFill>
                <a:latin typeface="Arial"/>
                <a:cs typeface="Arial"/>
              </a:rPr>
            </a:br>
            <a:r>
              <a:rPr lang="fr-FR" sz="1100" dirty="0">
                <a:solidFill>
                  <a:srgbClr val="000000"/>
                </a:solidFill>
                <a:latin typeface="Arial"/>
                <a:cs typeface="Arial"/>
              </a:rPr>
              <a:t>distribution</a:t>
            </a:r>
          </a:p>
        </p:txBody>
      </p:sp>
      <p:sp>
        <p:nvSpPr>
          <p:cNvPr id="32" name="Rectangle 31"/>
          <p:cNvSpPr/>
          <p:nvPr/>
        </p:nvSpPr>
        <p:spPr>
          <a:xfrm>
            <a:off x="4936969" y="4403084"/>
            <a:ext cx="1812788" cy="414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fr-FR" sz="1100" dirty="0">
                <a:solidFill>
                  <a:srgbClr val="000000"/>
                </a:solidFill>
                <a:latin typeface="Arial"/>
                <a:cs typeface="Arial"/>
              </a:rPr>
              <a:t>Raw lensing</a:t>
            </a:r>
            <a:br>
              <a:rPr lang="fr-FR" sz="1100" dirty="0">
                <a:solidFill>
                  <a:srgbClr val="000000"/>
                </a:solidFill>
                <a:latin typeface="Arial"/>
                <a:cs typeface="Arial"/>
              </a:rPr>
            </a:br>
            <a:r>
              <a:rPr lang="fr-FR" sz="1100" dirty="0">
                <a:solidFill>
                  <a:srgbClr val="000000"/>
                </a:solidFill>
                <a:latin typeface="Arial"/>
                <a:cs typeface="Arial"/>
              </a:rPr>
              <a:t>measurement</a:t>
            </a:r>
          </a:p>
        </p:txBody>
      </p:sp>
      <p:sp>
        <p:nvSpPr>
          <p:cNvPr id="33" name="Rectangle 32"/>
          <p:cNvSpPr/>
          <p:nvPr/>
        </p:nvSpPr>
        <p:spPr>
          <a:xfrm>
            <a:off x="3059049" y="4403084"/>
            <a:ext cx="1780223" cy="414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sz="1100" dirty="0">
                <a:solidFill>
                  <a:srgbClr val="000000"/>
                </a:solidFill>
                <a:latin typeface="Arial"/>
                <a:cs typeface="Arial"/>
              </a:rPr>
              <a:t>Observed </a:t>
            </a:r>
            <a:br>
              <a:rPr lang="en-US" sz="1100" dirty="0">
                <a:solidFill>
                  <a:srgbClr val="000000"/>
                </a:solidFill>
                <a:latin typeface="Arial"/>
                <a:cs typeface="Arial"/>
              </a:rPr>
            </a:br>
            <a:r>
              <a:rPr lang="en-US" sz="1100" dirty="0">
                <a:solidFill>
                  <a:srgbClr val="000000"/>
                </a:solidFill>
                <a:latin typeface="Arial"/>
                <a:cs typeface="Arial"/>
              </a:rPr>
              <a:t>region</a:t>
            </a:r>
            <a:endParaRPr lang="fr-FR" sz="1100" dirty="0">
              <a:solidFill>
                <a:srgbClr val="000000"/>
              </a:solidFill>
              <a:latin typeface="Arial"/>
              <a:cs typeface="Arial"/>
            </a:endParaRPr>
          </a:p>
        </p:txBody>
      </p:sp>
      <p:sp>
        <p:nvSpPr>
          <p:cNvPr id="38" name="Flèche vers la droite 37"/>
          <p:cNvSpPr/>
          <p:nvPr/>
        </p:nvSpPr>
        <p:spPr>
          <a:xfrm>
            <a:off x="6506230" y="4426824"/>
            <a:ext cx="504047" cy="225082"/>
          </a:xfrm>
          <a:prstGeom prst="rightArrow">
            <a:avLst>
              <a:gd name="adj1" fmla="val 13333"/>
              <a:gd name="adj2" fmla="val 57826"/>
            </a:avLst>
          </a:prstGeom>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pic>
        <p:nvPicPr>
          <p:cNvPr id="3" name="Image 2"/>
          <p:cNvPicPr>
            <a:picLocks/>
          </p:cNvPicPr>
          <p:nvPr/>
        </p:nvPicPr>
        <p:blipFill rotWithShape="1">
          <a:blip r:embed="rId6"/>
          <a:srcRect l="9275" t="-542" r="14764" b="542"/>
          <a:stretch/>
        </p:blipFill>
        <p:spPr>
          <a:xfrm rot="9336915">
            <a:off x="246152" y="1818900"/>
            <a:ext cx="2770844" cy="2412000"/>
          </a:xfrm>
          <a:prstGeom prst="hexagon">
            <a:avLst>
              <a:gd name="adj" fmla="val 30233"/>
              <a:gd name="vf" fmla="val 115470"/>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pic>
        <p:nvPicPr>
          <p:cNvPr id="19" name="Image 18"/>
          <p:cNvPicPr>
            <a:picLocks noChangeAspect="1"/>
          </p:cNvPicPr>
          <p:nvPr/>
        </p:nvPicPr>
        <p:blipFill>
          <a:blip r:embed="rId7"/>
          <a:stretch>
            <a:fillRect/>
          </a:stretch>
        </p:blipFill>
        <p:spPr>
          <a:xfrm rot="15091903">
            <a:off x="7812526" y="-208394"/>
            <a:ext cx="1805647" cy="2847877"/>
          </a:xfrm>
          <a:prstGeom prst="rect">
            <a:avLst/>
          </a:prstGeom>
        </p:spPr>
      </p:pic>
      <p:sp>
        <p:nvSpPr>
          <p:cNvPr id="22" name="Flèche vers la droite 21"/>
          <p:cNvSpPr/>
          <p:nvPr/>
        </p:nvSpPr>
        <p:spPr>
          <a:xfrm>
            <a:off x="930857" y="5325806"/>
            <a:ext cx="504047" cy="225082"/>
          </a:xfrm>
          <a:prstGeom prst="rightArrow">
            <a:avLst>
              <a:gd name="adj1" fmla="val 13333"/>
              <a:gd name="adj2" fmla="val 57826"/>
            </a:avLst>
          </a:prstGeom>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9" name="Rectangle 38"/>
          <p:cNvSpPr/>
          <p:nvPr/>
        </p:nvSpPr>
        <p:spPr>
          <a:xfrm>
            <a:off x="3076154" y="607277"/>
            <a:ext cx="5418513" cy="1578894"/>
          </a:xfrm>
          <a:prstGeom prst="rect">
            <a:avLst/>
          </a:prstGeom>
          <a:noFill/>
        </p:spPr>
        <p:txBody>
          <a:bodyPr wrap="square">
            <a:noAutofit/>
          </a:bodyPr>
          <a:lstStyle/>
          <a:p>
            <a:pPr>
              <a:lnSpc>
                <a:spcPct val="80000"/>
              </a:lnSpc>
            </a:pPr>
            <a:r>
              <a:rPr lang="fr-FR" b="1">
                <a:solidFill>
                  <a:schemeClr val="bg2">
                    <a:lumMod val="75000"/>
                  </a:schemeClr>
                </a:solidFill>
                <a:latin typeface="Arial"/>
                <a:cs typeface="Arial"/>
              </a:rPr>
              <a:t>La lumière est déviée lors de son passage à proximité de la matière noire... les images des galaxies nous apparaissent donc déformées.</a:t>
            </a:r>
          </a:p>
          <a:p>
            <a:pPr>
              <a:lnSpc>
                <a:spcPct val="90000"/>
              </a:lnSpc>
              <a:spcBef>
                <a:spcPts val="600"/>
              </a:spcBef>
              <a:buClr>
                <a:schemeClr val="accent4">
                  <a:lumMod val="40000"/>
                  <a:lumOff val="60000"/>
                </a:schemeClr>
              </a:buClr>
              <a:buSzPct val="192000"/>
            </a:pPr>
            <a:r>
              <a:rPr lang="fr-FR" sz="1200">
                <a:solidFill>
                  <a:schemeClr val="tx1">
                    <a:lumMod val="65000"/>
                    <a:lumOff val="35000"/>
                  </a:schemeClr>
                </a:solidFill>
                <a:latin typeface="Arial"/>
                <a:cs typeface="Arial"/>
              </a:rPr>
              <a:t>La statistique des déformations (excentricité et orientation) donne accès à la répartition de matière noire sur la ligne de visée.</a:t>
            </a:r>
          </a:p>
          <a:p>
            <a:pPr>
              <a:lnSpc>
                <a:spcPct val="90000"/>
              </a:lnSpc>
              <a:spcBef>
                <a:spcPts val="600"/>
              </a:spcBef>
              <a:buClr>
                <a:schemeClr val="accent4">
                  <a:lumMod val="40000"/>
                  <a:lumOff val="60000"/>
                </a:schemeClr>
              </a:buClr>
              <a:buSzPct val="192000"/>
            </a:pPr>
            <a:r>
              <a:rPr lang="fr-FR" sz="1200">
                <a:solidFill>
                  <a:schemeClr val="tx1">
                    <a:lumMod val="65000"/>
                    <a:lumOff val="35000"/>
                  </a:schemeClr>
                </a:solidFill>
                <a:latin typeface="Arial"/>
                <a:cs typeface="Arial"/>
              </a:rPr>
              <a:t>La répartition de matière noire “sur la profondeur“ (donc au fil des âges) reflète le taux d’expansion de l’Univers</a:t>
            </a:r>
          </a:p>
        </p:txBody>
      </p:sp>
      <p:sp>
        <p:nvSpPr>
          <p:cNvPr id="25" name="Rectangle 24"/>
          <p:cNvSpPr/>
          <p:nvPr/>
        </p:nvSpPr>
        <p:spPr>
          <a:xfrm>
            <a:off x="9348642" y="397928"/>
            <a:ext cx="2216894" cy="893366"/>
          </a:xfrm>
          <a:prstGeom prst="rect">
            <a:avLst/>
          </a:prstGeom>
        </p:spPr>
        <p:txBody>
          <a:bodyPr wrap="square">
            <a:noAutofit/>
          </a:bodyPr>
          <a:lstStyle/>
          <a:p>
            <a:pPr>
              <a:lnSpc>
                <a:spcPct val="90000"/>
              </a:lnSpc>
            </a:pPr>
            <a:endParaRPr lang="fr-FR" b="1">
              <a:solidFill>
                <a:schemeClr val="bg2">
                  <a:lumMod val="75000"/>
                </a:schemeClr>
              </a:solidFill>
              <a:latin typeface="Arial"/>
              <a:cs typeface="Arial"/>
            </a:endParaRPr>
          </a:p>
        </p:txBody>
      </p:sp>
      <p:sp>
        <p:nvSpPr>
          <p:cNvPr id="34" name="Espace réservé du texte 2"/>
          <p:cNvSpPr txBox="1">
            <a:spLocks/>
          </p:cNvSpPr>
          <p:nvPr/>
        </p:nvSpPr>
        <p:spPr>
          <a:xfrm>
            <a:off x="9337969" y="752621"/>
            <a:ext cx="2284810" cy="4914133"/>
          </a:xfrm>
          <a:prstGeom prst="rect">
            <a:avLst/>
          </a:prstGeom>
        </p:spPr>
        <p:txBody>
          <a:bodyPr vert="horz" lIns="91440" tIns="45720" rIns="91440" bIns="45720" rtlCol="0">
            <a:noAutofit/>
          </a:bodyPr>
          <a:lstStyle>
            <a:lvl1pPr marL="0" indent="216000" algn="l" defTabSz="457200" rtl="0" eaLnBrk="1" latinLnBrk="0" hangingPunct="1">
              <a:lnSpc>
                <a:spcPct val="85000"/>
              </a:lnSpc>
              <a:spcBef>
                <a:spcPts val="600"/>
              </a:spcBef>
              <a:buSzPct val="107000"/>
              <a:buFontTx/>
              <a:buBlip>
                <a:blip r:embed="rId8"/>
              </a:buBlip>
              <a:defRPr sz="2000" b="1" kern="1200">
                <a:solidFill>
                  <a:schemeClr val="tx1">
                    <a:lumMod val="65000"/>
                    <a:lumOff val="35000"/>
                  </a:schemeClr>
                </a:solidFill>
                <a:latin typeface="+mn-lt"/>
                <a:ea typeface="+mn-ea"/>
                <a:cs typeface="+mn-cs"/>
              </a:defRPr>
            </a:lvl1pPr>
            <a:lvl2pPr marL="0" indent="-285750" algn="l" defTabSz="457200" rtl="0" eaLnBrk="1" latinLnBrk="0" hangingPunct="1">
              <a:lnSpc>
                <a:spcPct val="98000"/>
              </a:lnSpc>
              <a:spcBef>
                <a:spcPts val="0"/>
              </a:spcBef>
              <a:spcAft>
                <a:spcPts val="0"/>
              </a:spcAft>
              <a:buSzPct val="96000"/>
              <a:buFont typeface="Lucida Grande"/>
              <a:buChar char="▶"/>
              <a:defRPr sz="1500" b="1" i="0" kern="1200">
                <a:solidFill>
                  <a:srgbClr val="A73F86"/>
                </a:solidFill>
                <a:latin typeface="+mn-lt"/>
                <a:ea typeface="+mn-ea"/>
                <a:cs typeface="+mn-cs"/>
              </a:defRPr>
            </a:lvl2pPr>
            <a:lvl3pPr marL="0" indent="176400" algn="l" defTabSz="457200" rtl="0" eaLnBrk="1" latinLnBrk="0" hangingPunct="1">
              <a:lnSpc>
                <a:spcPct val="100000"/>
              </a:lnSpc>
              <a:spcBef>
                <a:spcPts val="400"/>
              </a:spcBef>
              <a:spcAft>
                <a:spcPts val="0"/>
              </a:spcAft>
              <a:buSzPct val="100000"/>
              <a:buFontTx/>
              <a:buBlip>
                <a:blip r:embed="rId8"/>
              </a:buBlip>
              <a:defRPr sz="1200" b="1" i="0" kern="0" cap="none" spc="310" baseline="0">
                <a:solidFill>
                  <a:schemeClr val="tx1"/>
                </a:solidFill>
                <a:latin typeface="Arial"/>
                <a:ea typeface="+mn-ea"/>
                <a:cs typeface="Arial"/>
              </a:defRPr>
            </a:lvl3pPr>
            <a:lvl4pPr marL="0" indent="0" algn="l" defTabSz="457200" rtl="0" eaLnBrk="1" latinLnBrk="0" hangingPunct="1">
              <a:lnSpc>
                <a:spcPct val="100000"/>
              </a:lnSpc>
              <a:spcBef>
                <a:spcPct val="20000"/>
              </a:spcBef>
              <a:buSzPct val="100000"/>
              <a:buFontTx/>
              <a:buNone/>
              <a:defRPr sz="1200" b="0" i="0" kern="1200" baseline="0">
                <a:solidFill>
                  <a:schemeClr val="tx1"/>
                </a:solidFill>
                <a:latin typeface="+mn-lt"/>
                <a:ea typeface="+mn-ea"/>
                <a:cs typeface="+mn-cs"/>
              </a:defRPr>
            </a:lvl4pPr>
            <a:lvl5pPr marL="0" indent="0" algn="l" defTabSz="457200" rtl="0" eaLnBrk="1" latinLnBrk="0" hangingPunct="1">
              <a:lnSpc>
                <a:spcPct val="100000"/>
              </a:lnSpc>
              <a:spcBef>
                <a:spcPct val="20000"/>
              </a:spcBef>
              <a:buSzPct val="91000"/>
              <a:buFontTx/>
              <a:buNone/>
              <a:defRPr sz="1400" kern="1200">
                <a:solidFill>
                  <a:schemeClr val="tx1"/>
                </a:solidFill>
                <a:latin typeface="+mn-lt"/>
                <a:ea typeface="+mn-ea"/>
                <a:cs typeface="+mn-cs"/>
              </a:defRPr>
            </a:lvl5pPr>
            <a:lvl6pPr marL="0" indent="0" algn="l" defTabSz="457200" rtl="0" eaLnBrk="1" latinLnBrk="0" hangingPunct="1">
              <a:lnSpc>
                <a:spcPct val="100000"/>
              </a:lnSpc>
              <a:spcBef>
                <a:spcPct val="20000"/>
              </a:spcBef>
              <a:buFontTx/>
              <a:buNone/>
              <a:defRPr sz="1300" kern="1200" baseline="0">
                <a:solidFill>
                  <a:schemeClr val="tx1"/>
                </a:solidFill>
                <a:latin typeface="+mn-lt"/>
                <a:ea typeface="+mn-ea"/>
                <a:cs typeface="+mn-cs"/>
              </a:defRPr>
            </a:lvl6pPr>
            <a:lvl7pPr marL="0" indent="0" algn="l" defTabSz="457200" rtl="0" eaLnBrk="1" latinLnBrk="0" hangingPunct="1">
              <a:lnSpc>
                <a:spcPct val="100000"/>
              </a:lnSpc>
              <a:spcBef>
                <a:spcPct val="20000"/>
              </a:spcBef>
              <a:buFontTx/>
              <a:buNone/>
              <a:defRPr sz="1200" kern="1200">
                <a:solidFill>
                  <a:schemeClr val="tx1"/>
                </a:solidFill>
                <a:latin typeface="+mn-lt"/>
                <a:ea typeface="+mn-ea"/>
                <a:cs typeface="+mn-cs"/>
              </a:defRPr>
            </a:lvl7pPr>
            <a:lvl8pPr marL="0" indent="0" algn="l" defTabSz="457200" rtl="0" eaLnBrk="1" latinLnBrk="0" hangingPunct="1">
              <a:lnSpc>
                <a:spcPct val="100000"/>
              </a:lnSpc>
              <a:spcBef>
                <a:spcPct val="20000"/>
              </a:spcBef>
              <a:buFontTx/>
              <a:buNone/>
              <a:defRPr sz="1050" u="none" kern="1200" baseline="0">
                <a:solidFill>
                  <a:schemeClr val="tx1"/>
                </a:solidFill>
                <a:latin typeface="+mn-lt"/>
                <a:ea typeface="+mn-ea"/>
                <a:cs typeface="+mn-cs"/>
              </a:defRPr>
            </a:lvl8pPr>
            <a:lvl9pPr marL="0" indent="0" algn="l" defTabSz="457200" rtl="0" eaLnBrk="1" latinLnBrk="0" hangingPunct="1">
              <a:lnSpc>
                <a:spcPct val="100000"/>
              </a:lnSpc>
              <a:spcBef>
                <a:spcPct val="20000"/>
              </a:spcBef>
              <a:buFontTx/>
              <a:buNone/>
              <a:defRPr sz="900" b="1" i="1" kern="1200">
                <a:solidFill>
                  <a:schemeClr val="tx1"/>
                </a:solidFill>
                <a:latin typeface="+mn-lt"/>
                <a:ea typeface="+mn-ea"/>
                <a:cs typeface="+mn-cs"/>
              </a:defRPr>
            </a:lvl9pPr>
          </a:lstStyle>
          <a:p>
            <a:pPr algn="r"/>
            <a:r>
              <a:rPr lang="fr-FR" sz="1100" kern="9400">
                <a:solidFill>
                  <a:schemeClr val="bg1"/>
                </a:solidFill>
                <a:latin typeface="Arial"/>
                <a:ea typeface="+mj-ea"/>
                <a:cs typeface="Arial"/>
              </a:rPr>
              <a:t>La mission Euclid</a:t>
            </a:r>
            <a:r>
              <a:rPr lang="fr-FR" sz="1800" b="0">
                <a:solidFill>
                  <a:srgbClr val="000000"/>
                </a:solidFill>
              </a:rPr>
              <a:t/>
            </a:r>
            <a:br>
              <a:rPr lang="fr-FR" sz="1800" b="0">
                <a:solidFill>
                  <a:srgbClr val="000000"/>
                </a:solidFill>
              </a:rPr>
            </a:br>
            <a:r>
              <a:rPr lang="fr-FR" kern="9400">
                <a:solidFill>
                  <a:schemeClr val="bg1"/>
                </a:solidFill>
                <a:latin typeface="Arial"/>
                <a:ea typeface="+mj-ea"/>
                <a:cs typeface="Arial"/>
              </a:rPr>
              <a:t> l’invisible </a:t>
            </a:r>
            <a:endParaRPr lang="fr-FR" sz="1800">
              <a:solidFill>
                <a:schemeClr val="bg2">
                  <a:lumMod val="75000"/>
                </a:schemeClr>
              </a:solidFill>
              <a:latin typeface="Arial"/>
              <a:cs typeface="Arial"/>
            </a:endParaRPr>
          </a:p>
          <a:p>
            <a:pPr indent="0">
              <a:lnSpc>
                <a:spcPct val="90000"/>
              </a:lnSpc>
              <a:buClr>
                <a:schemeClr val="accent4">
                  <a:lumMod val="40000"/>
                  <a:lumOff val="60000"/>
                </a:schemeClr>
              </a:buClr>
              <a:buSzPct val="192000"/>
              <a:buNone/>
            </a:pPr>
            <a:r>
              <a:rPr lang="fr-FR" sz="1800">
                <a:solidFill>
                  <a:schemeClr val="bg2">
                    <a:lumMod val="75000"/>
                  </a:schemeClr>
                </a:solidFill>
                <a:latin typeface="Arial"/>
                <a:cs typeface="Arial"/>
              </a:rPr>
              <a:t>L'univers à 70% </a:t>
            </a:r>
            <a:br>
              <a:rPr lang="fr-FR" sz="1800">
                <a:solidFill>
                  <a:schemeClr val="bg2">
                    <a:lumMod val="75000"/>
                  </a:schemeClr>
                </a:solidFill>
                <a:latin typeface="Arial"/>
                <a:cs typeface="Arial"/>
              </a:rPr>
            </a:br>
            <a:r>
              <a:rPr lang="fr-FR" sz="1800">
                <a:solidFill>
                  <a:schemeClr val="bg2">
                    <a:lumMod val="75000"/>
                  </a:schemeClr>
                </a:solidFill>
                <a:latin typeface="Arial"/>
                <a:cs typeface="Arial"/>
              </a:rPr>
              <a:t>d’une énergie inconnue,</a:t>
            </a:r>
            <a:endParaRPr lang="fr-FR" sz="1200" b="0">
              <a:latin typeface="Arial"/>
              <a:cs typeface="Arial"/>
            </a:endParaRPr>
          </a:p>
          <a:p>
            <a:pPr indent="0">
              <a:lnSpc>
                <a:spcPct val="90000"/>
              </a:lnSpc>
              <a:buClr>
                <a:schemeClr val="accent4">
                  <a:lumMod val="40000"/>
                  <a:lumOff val="60000"/>
                </a:schemeClr>
              </a:buClr>
              <a:buSzPct val="192000"/>
              <a:buNone/>
            </a:pPr>
            <a:r>
              <a:rPr lang="fr-FR" sz="1200" b="0">
                <a:latin typeface="Arial"/>
                <a:cs typeface="Arial"/>
              </a:rPr>
              <a:t>En 1929 Edwin Hubble </a:t>
            </a:r>
            <a:br>
              <a:rPr lang="fr-FR" sz="1200" b="0">
                <a:latin typeface="Arial"/>
                <a:cs typeface="Arial"/>
              </a:rPr>
            </a:br>
            <a:r>
              <a:rPr lang="fr-FR" sz="1200" b="0">
                <a:latin typeface="Arial"/>
                <a:cs typeface="Arial"/>
              </a:rPr>
              <a:t>En 1998 est découverte</a:t>
            </a:r>
          </a:p>
          <a:p>
            <a:pPr indent="0">
              <a:lnSpc>
                <a:spcPct val="90000"/>
              </a:lnSpc>
              <a:buClr>
                <a:schemeClr val="accent4">
                  <a:lumMod val="40000"/>
                  <a:lumOff val="60000"/>
                </a:schemeClr>
              </a:buClr>
              <a:buSzPct val="192000"/>
              <a:buNone/>
            </a:pPr>
            <a:r>
              <a:rPr lang="fr-FR" sz="1600">
                <a:latin typeface="Arial"/>
                <a:cs typeface="Arial"/>
              </a:rPr>
              <a:t>Pour quelle raison ?	</a:t>
            </a:r>
          </a:p>
          <a:p>
            <a:pPr indent="0">
              <a:lnSpc>
                <a:spcPct val="90000"/>
              </a:lnSpc>
              <a:buClr>
                <a:schemeClr val="accent4">
                  <a:lumMod val="40000"/>
                  <a:lumOff val="60000"/>
                </a:schemeClr>
              </a:buClr>
              <a:buSzPct val="192000"/>
              <a:buNone/>
            </a:pPr>
            <a:r>
              <a:rPr lang="fr-FR" sz="1200" b="0">
                <a:latin typeface="Arial"/>
                <a:cs typeface="Arial"/>
              </a:rPr>
              <a:t>Une énergie inconnue</a:t>
            </a:r>
            <a:br>
              <a:rPr lang="fr-FR" sz="1200" b="0">
                <a:latin typeface="Arial"/>
                <a:cs typeface="Arial"/>
              </a:rPr>
            </a:br>
            <a:r>
              <a:rPr lang="fr-FR" sz="1200" b="0">
                <a:latin typeface="Arial"/>
                <a:cs typeface="Arial"/>
              </a:rPr>
              <a:t>en serait-elle la cause ? </a:t>
            </a:r>
            <a:br>
              <a:rPr lang="fr-FR" sz="1200" b="0">
                <a:latin typeface="Arial"/>
                <a:cs typeface="Arial"/>
              </a:rPr>
            </a:br>
            <a:r>
              <a:rPr lang="fr-FR" sz="1500">
                <a:latin typeface="Arial"/>
                <a:cs typeface="Arial"/>
              </a:rPr>
              <a:t>Pour expliquer cette </a:t>
            </a:r>
            <a:br>
              <a:rPr lang="fr-FR" sz="1500">
                <a:latin typeface="Arial"/>
                <a:cs typeface="Arial"/>
              </a:rPr>
            </a:br>
            <a:r>
              <a:rPr lang="fr-FR" sz="1500">
                <a:latin typeface="Arial"/>
                <a:cs typeface="Arial"/>
              </a:rPr>
              <a:t>accélération, plusieurs </a:t>
            </a:r>
            <a:br>
              <a:rPr lang="fr-FR" sz="1500">
                <a:latin typeface="Arial"/>
                <a:cs typeface="Arial"/>
              </a:rPr>
            </a:br>
            <a:r>
              <a:rPr lang="fr-FR" sz="1500">
                <a:latin typeface="Arial"/>
                <a:cs typeface="Arial"/>
              </a:rPr>
              <a:t>hypothèses furent élaborées :</a:t>
            </a:r>
          </a:p>
          <a:p>
            <a:pPr>
              <a:lnSpc>
                <a:spcPct val="90000"/>
              </a:lnSpc>
              <a:buClr>
                <a:schemeClr val="accent4">
                  <a:lumMod val="40000"/>
                  <a:lumOff val="60000"/>
                </a:schemeClr>
              </a:buClr>
              <a:buSzPct val="192000"/>
              <a:buFont typeface="Arial"/>
              <a:buChar char="•"/>
            </a:pPr>
            <a:r>
              <a:rPr lang="fr-FR" sz="1200" b="0">
                <a:latin typeface="Arial"/>
                <a:cs typeface="Arial"/>
              </a:rPr>
              <a:t>Notre univers  ne serait</a:t>
            </a:r>
          </a:p>
          <a:p>
            <a:pPr>
              <a:lnSpc>
                <a:spcPct val="90000"/>
              </a:lnSpc>
              <a:buClr>
                <a:schemeClr val="accent4">
                  <a:lumMod val="40000"/>
                  <a:lumOff val="60000"/>
                </a:schemeClr>
              </a:buClr>
              <a:buSzPct val="192000"/>
              <a:buFont typeface="Arial"/>
              <a:buChar char="•"/>
            </a:pPr>
            <a:r>
              <a:rPr lang="fr-FR" sz="1200" b="0">
                <a:latin typeface="Arial"/>
                <a:cs typeface="Arial"/>
              </a:rPr>
              <a:t>Les lois de la.</a:t>
            </a:r>
          </a:p>
          <a:p>
            <a:pPr>
              <a:lnSpc>
                <a:spcPct val="90000"/>
              </a:lnSpc>
              <a:buClr>
                <a:schemeClr val="accent4">
                  <a:lumMod val="40000"/>
                  <a:lumOff val="60000"/>
                </a:schemeClr>
              </a:buClr>
              <a:buSzPct val="192000"/>
              <a:buFont typeface="Arial"/>
              <a:buChar char="•"/>
            </a:pPr>
            <a:r>
              <a:rPr lang="fr-FR" sz="1200" b="0">
                <a:latin typeface="Arial"/>
                <a:cs typeface="Arial"/>
              </a:rPr>
              <a:t>Existerait-il une</a:t>
            </a:r>
          </a:p>
          <a:p>
            <a:pPr indent="0" algn="ctr">
              <a:lnSpc>
                <a:spcPct val="90000"/>
              </a:lnSpc>
              <a:buClr>
                <a:schemeClr val="accent4">
                  <a:lumMod val="40000"/>
                  <a:lumOff val="60000"/>
                </a:schemeClr>
              </a:buClr>
              <a:buSzPct val="192000"/>
              <a:buNone/>
            </a:pPr>
            <a:r>
              <a:rPr lang="fr-FR" sz="1400" b="0">
                <a:latin typeface="Arial"/>
                <a:cs typeface="Arial"/>
              </a:rPr>
              <a:t>Le modèle cosmologique qui prévaut actuellement chez les scientifiques</a:t>
            </a:r>
          </a:p>
          <a:p>
            <a:pPr indent="0">
              <a:lnSpc>
                <a:spcPct val="90000"/>
              </a:lnSpc>
              <a:buClr>
                <a:schemeClr val="accent4">
                  <a:lumMod val="40000"/>
                  <a:lumOff val="60000"/>
                </a:schemeClr>
              </a:buClr>
              <a:buSzPct val="192000"/>
              <a:buNone/>
            </a:pPr>
            <a:endParaRPr lang="fr-FR" sz="1200" b="0">
              <a:latin typeface="Arial"/>
              <a:cs typeface="Arial"/>
            </a:endParaRPr>
          </a:p>
        </p:txBody>
      </p:sp>
      <p:pic>
        <p:nvPicPr>
          <p:cNvPr id="35" name="Image 34"/>
          <p:cNvPicPr>
            <a:picLocks noChangeAspect="1"/>
          </p:cNvPicPr>
          <p:nvPr/>
        </p:nvPicPr>
        <p:blipFill>
          <a:blip r:embed="rId9"/>
          <a:stretch>
            <a:fillRect/>
          </a:stretch>
        </p:blipFill>
        <p:spPr>
          <a:xfrm>
            <a:off x="9359465" y="5633860"/>
            <a:ext cx="936000" cy="936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sp>
        <p:nvSpPr>
          <p:cNvPr id="36" name="Arrondir un rectangle avec un coin du même côté 35"/>
          <p:cNvSpPr/>
          <p:nvPr/>
        </p:nvSpPr>
        <p:spPr>
          <a:xfrm rot="16200000">
            <a:off x="10740598" y="5538865"/>
            <a:ext cx="274037" cy="999380"/>
          </a:xfrm>
          <a:prstGeom prst="round2SameRect">
            <a:avLst>
              <a:gd name="adj1" fmla="val 50000"/>
              <a:gd name="adj2" fmla="val 0"/>
            </a:avLst>
          </a:prstGeom>
          <a:gradFill flip="none" rotWithShape="1">
            <a:gsLst>
              <a:gs pos="1000">
                <a:schemeClr val="bg2">
                  <a:lumMod val="75000"/>
                </a:schemeClr>
              </a:gs>
              <a:gs pos="100000">
                <a:schemeClr val="tx2">
                  <a:lumMod val="5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pic>
        <p:nvPicPr>
          <p:cNvPr id="23" name="Image 22"/>
          <p:cNvPicPr>
            <a:picLocks noChangeAspect="1"/>
          </p:cNvPicPr>
          <p:nvPr/>
        </p:nvPicPr>
        <p:blipFill>
          <a:blip r:embed="rId7"/>
          <a:stretch>
            <a:fillRect/>
          </a:stretch>
        </p:blipFill>
        <p:spPr>
          <a:xfrm rot="4822570">
            <a:off x="-517388" y="4266042"/>
            <a:ext cx="2073923" cy="3271003"/>
          </a:xfrm>
          <a:prstGeom prst="rect">
            <a:avLst/>
          </a:prstGeom>
        </p:spPr>
      </p:pic>
    </p:spTree>
    <p:extLst>
      <p:ext uri="{BB962C8B-B14F-4D97-AF65-F5344CB8AC3E}">
        <p14:creationId xmlns:p14="http://schemas.microsoft.com/office/powerpoint/2010/main" val="29281924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gner un rectangle avec un coin diagonal 1"/>
          <p:cNvSpPr/>
          <p:nvPr/>
        </p:nvSpPr>
        <p:spPr>
          <a:xfrm>
            <a:off x="0" y="1"/>
            <a:ext cx="2967386" cy="2124763"/>
          </a:xfrm>
          <a:prstGeom prst="snip2DiagRect">
            <a:avLst>
              <a:gd name="adj1" fmla="val 0"/>
              <a:gd name="adj2" fmla="val 8288"/>
            </a:avLst>
          </a:prstGeom>
          <a:gradFill flip="none" rotWithShape="1">
            <a:gsLst>
              <a:gs pos="1000">
                <a:schemeClr val="bg2">
                  <a:lumMod val="75000"/>
                </a:schemeClr>
              </a:gs>
              <a:gs pos="100000">
                <a:schemeClr val="tx2">
                  <a:lumMod val="5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0" name="Triangle isocèle 9"/>
          <p:cNvSpPr/>
          <p:nvPr/>
        </p:nvSpPr>
        <p:spPr>
          <a:xfrm rot="7938587">
            <a:off x="2912328" y="1913990"/>
            <a:ext cx="209561" cy="477152"/>
          </a:xfrm>
          <a:prstGeom prst="triangl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fr-FR">
              <a:ln>
                <a:solidFill>
                  <a:schemeClr val="bg1"/>
                </a:solidFill>
              </a:ln>
              <a:latin typeface="Arial"/>
            </a:endParaRPr>
          </a:p>
        </p:txBody>
      </p:sp>
      <p:sp>
        <p:nvSpPr>
          <p:cNvPr id="11" name="Titre 1"/>
          <p:cNvSpPr txBox="1">
            <a:spLocks/>
          </p:cNvSpPr>
          <p:nvPr/>
        </p:nvSpPr>
        <p:spPr>
          <a:xfrm>
            <a:off x="-119405" y="413093"/>
            <a:ext cx="3039314" cy="1533619"/>
          </a:xfrm>
          <a:prstGeom prst="rect">
            <a:avLst/>
          </a:prstGeom>
        </p:spPr>
        <p:txBody>
          <a:bodyPr anchor="b" anchorCtr="0">
            <a:noAutofit/>
          </a:bodyPr>
          <a:lstStyle>
            <a:lvl1pPr indent="180000" algn="r" defTabSz="457200" rtl="0" eaLnBrk="1" latinLnBrk="0" hangingPunct="1">
              <a:spcBef>
                <a:spcPct val="0"/>
              </a:spcBef>
              <a:buNone/>
              <a:defRPr lang="fr-FR" sz="1600" b="1" i="0" kern="9400">
                <a:solidFill>
                  <a:schemeClr val="bg1"/>
                </a:solidFill>
                <a:latin typeface="Arial"/>
                <a:ea typeface="+mj-ea"/>
                <a:cs typeface="Arial"/>
              </a:defRPr>
            </a:lvl1pPr>
          </a:lstStyle>
          <a:p>
            <a:pPr indent="216000">
              <a:lnSpc>
                <a:spcPct val="80000"/>
              </a:lnSpc>
              <a:spcBef>
                <a:spcPts val="600"/>
              </a:spcBef>
              <a:buSzPct val="107000"/>
              <a:buBlip>
                <a:blip r:embed="rId3"/>
              </a:buBlip>
            </a:pPr>
            <a:r>
              <a:rPr lang="fr-FR" sz="1100"/>
              <a:t>Ce que mesure Euclid </a:t>
            </a:r>
            <a:r>
              <a:rPr lang="fr-FR"/>
              <a:t/>
            </a:r>
            <a:br>
              <a:rPr lang="fr-FR"/>
            </a:br>
            <a:r>
              <a:rPr lang="fr-FR" sz="2000"/>
              <a:t> les oscillations baryoniques acoustiques </a:t>
            </a:r>
            <a:br>
              <a:rPr lang="fr-FR" sz="2000"/>
            </a:br>
            <a:r>
              <a:rPr lang="fr-FR" sz="2000"/>
              <a:t>(BAO)</a:t>
            </a:r>
          </a:p>
        </p:txBody>
      </p:sp>
      <p:sp>
        <p:nvSpPr>
          <p:cNvPr id="12" name="Rectangle 11"/>
          <p:cNvSpPr/>
          <p:nvPr/>
        </p:nvSpPr>
        <p:spPr>
          <a:xfrm>
            <a:off x="3296445" y="1106932"/>
            <a:ext cx="4886935" cy="341632"/>
          </a:xfrm>
          <a:prstGeom prst="rect">
            <a:avLst/>
          </a:prstGeom>
          <a:noFill/>
        </p:spPr>
        <p:txBody>
          <a:bodyPr wrap="square">
            <a:spAutoFit/>
          </a:bodyPr>
          <a:lstStyle/>
          <a:p>
            <a:pPr>
              <a:lnSpc>
                <a:spcPct val="90000"/>
              </a:lnSpc>
              <a:spcBef>
                <a:spcPts val="600"/>
              </a:spcBef>
              <a:buClr>
                <a:schemeClr val="accent4">
                  <a:lumMod val="40000"/>
                  <a:lumOff val="60000"/>
                </a:schemeClr>
              </a:buClr>
              <a:buSzPct val="192000"/>
            </a:pPr>
            <a:r>
              <a:rPr lang="fr-FR" b="1" dirty="0" smtClean="0">
                <a:solidFill>
                  <a:schemeClr val="bg2">
                    <a:lumMod val="75000"/>
                  </a:schemeClr>
                </a:solidFill>
                <a:latin typeface="Arial"/>
                <a:cs typeface="Arial"/>
              </a:rPr>
              <a:t>Mesurer la lumière des galaxies …</a:t>
            </a:r>
            <a:endParaRPr lang="fr-FR" b="1" dirty="0">
              <a:solidFill>
                <a:schemeClr val="bg2">
                  <a:lumMod val="75000"/>
                </a:schemeClr>
              </a:solidFill>
              <a:latin typeface="Arial"/>
              <a:cs typeface="Arial"/>
            </a:endParaRPr>
          </a:p>
        </p:txBody>
      </p:sp>
      <p:pic>
        <p:nvPicPr>
          <p:cNvPr id="20" name="Image 19"/>
          <p:cNvPicPr>
            <a:picLocks noChangeAspect="1"/>
          </p:cNvPicPr>
          <p:nvPr/>
        </p:nvPicPr>
        <p:blipFill>
          <a:blip r:embed="rId4"/>
          <a:stretch>
            <a:fillRect/>
          </a:stretch>
        </p:blipFill>
        <p:spPr>
          <a:xfrm>
            <a:off x="3486942" y="3858982"/>
            <a:ext cx="5009928" cy="1176829"/>
          </a:xfrm>
          <a:prstGeom prst="rect">
            <a:avLst/>
          </a:prstGeom>
        </p:spPr>
      </p:pic>
      <p:sp>
        <p:nvSpPr>
          <p:cNvPr id="21" name="Rectangle 20"/>
          <p:cNvSpPr/>
          <p:nvPr/>
        </p:nvSpPr>
        <p:spPr>
          <a:xfrm>
            <a:off x="595461" y="2743212"/>
            <a:ext cx="2489005" cy="3109991"/>
          </a:xfrm>
          <a:prstGeom prst="rect">
            <a:avLst/>
          </a:prstGeom>
          <a:noFill/>
        </p:spPr>
        <p:txBody>
          <a:bodyPr wrap="square">
            <a:noAutofit/>
          </a:bodyPr>
          <a:lstStyle/>
          <a:p>
            <a:pPr>
              <a:lnSpc>
                <a:spcPct val="90000"/>
              </a:lnSpc>
              <a:spcBef>
                <a:spcPts val="300"/>
              </a:spcBef>
            </a:pPr>
            <a:r>
              <a:rPr lang="fr-FR" sz="800" i="1">
                <a:latin typeface="Arial"/>
                <a:cs typeface="Arial"/>
              </a:rPr>
              <a:t>Big Bang !</a:t>
            </a:r>
            <a:br>
              <a:rPr lang="fr-FR" sz="800" i="1">
                <a:latin typeface="Arial"/>
                <a:cs typeface="Arial"/>
              </a:rPr>
            </a:br>
            <a:r>
              <a:rPr lang="fr-FR" sz="800" i="1">
                <a:latin typeface="Arial"/>
                <a:cs typeface="Arial"/>
              </a:rPr>
              <a:t/>
            </a:r>
            <a:br>
              <a:rPr lang="fr-FR" sz="800" i="1">
                <a:latin typeface="Arial"/>
                <a:cs typeface="Arial"/>
              </a:rPr>
            </a:br>
            <a:r>
              <a:rPr lang="fr-FR" sz="800" i="1">
                <a:latin typeface="Arial"/>
                <a:cs typeface="Arial"/>
              </a:rPr>
              <a:t> Des oscillations de pression circulent dans un plasma ultra-dense et ultra-chaud.</a:t>
            </a:r>
          </a:p>
          <a:p>
            <a:pPr>
              <a:lnSpc>
                <a:spcPct val="90000"/>
              </a:lnSpc>
              <a:spcBef>
                <a:spcPts val="300"/>
              </a:spcBef>
            </a:pPr>
            <a:r>
              <a:rPr lang="fr-FR" sz="800" i="1">
                <a:latin typeface="Arial"/>
                <a:cs typeface="Arial"/>
              </a:rPr>
              <a:t>Age de l'univers 10</a:t>
            </a:r>
            <a:r>
              <a:rPr lang="fr-FR" sz="800" i="1" baseline="30000">
                <a:latin typeface="Arial"/>
                <a:cs typeface="Arial"/>
              </a:rPr>
              <a:t>-35 </a:t>
            </a:r>
            <a:r>
              <a:rPr lang="fr-FR" sz="800" i="1">
                <a:latin typeface="Arial"/>
                <a:cs typeface="Arial"/>
              </a:rPr>
              <a:t>s : c'est l'inflation.</a:t>
            </a:r>
            <a:br>
              <a:rPr lang="fr-FR" sz="800" i="1">
                <a:latin typeface="Arial"/>
                <a:cs typeface="Arial"/>
              </a:rPr>
            </a:br>
            <a:r>
              <a:rPr lang="fr-FR" sz="800" i="1">
                <a:latin typeface="Arial"/>
                <a:cs typeface="Arial"/>
              </a:rPr>
              <a:t> L’espace se dilate 10</a:t>
            </a:r>
            <a:r>
              <a:rPr lang="fr-FR" sz="800" i="1" baseline="30000">
                <a:latin typeface="Arial"/>
                <a:cs typeface="Arial"/>
              </a:rPr>
              <a:t>30</a:t>
            </a:r>
            <a:r>
              <a:rPr lang="fr-FR" sz="800" i="1">
                <a:latin typeface="Arial"/>
                <a:cs typeface="Arial"/>
              </a:rPr>
              <a:t> à 10</a:t>
            </a:r>
            <a:r>
              <a:rPr lang="fr-FR" sz="800" i="1" baseline="30000">
                <a:latin typeface="Arial"/>
                <a:cs typeface="Arial"/>
              </a:rPr>
              <a:t>100</a:t>
            </a:r>
            <a:r>
              <a:rPr lang="fr-FR" sz="800" i="1">
                <a:latin typeface="Arial"/>
                <a:cs typeface="Arial"/>
              </a:rPr>
              <a:t> fois en 10</a:t>
            </a:r>
            <a:r>
              <a:rPr lang="fr-FR" sz="800" i="1" baseline="30000">
                <a:latin typeface="Arial"/>
                <a:cs typeface="Arial"/>
              </a:rPr>
              <a:t>-32 </a:t>
            </a:r>
            <a:r>
              <a:rPr lang="fr-FR" sz="800" i="1">
                <a:latin typeface="Arial"/>
                <a:cs typeface="Arial"/>
              </a:rPr>
              <a:t>s.</a:t>
            </a:r>
          </a:p>
          <a:p>
            <a:pPr>
              <a:lnSpc>
                <a:spcPct val="90000"/>
              </a:lnSpc>
              <a:spcBef>
                <a:spcPts val="300"/>
              </a:spcBef>
            </a:pPr>
            <a:r>
              <a:rPr lang="fr-FR" sz="800" i="1">
                <a:latin typeface="Arial"/>
                <a:cs typeface="Arial"/>
              </a:rPr>
              <a:t>Les particules et la matière sont synthétisées durant l'expansion vertigineuse. Les oscillations se propagent dans la soupe primordiale de matière ordinaire, de lumière et de matière noire. Quand l'univers atteint 3000 degrés, la lumière s'échappe (c'est le fameux fond cosmologique de Planck) et la matière peut se condenser sous l'effet </a:t>
            </a:r>
            <a:br>
              <a:rPr lang="fr-FR" sz="800" i="1">
                <a:latin typeface="Arial"/>
                <a:cs typeface="Arial"/>
              </a:rPr>
            </a:br>
            <a:r>
              <a:rPr lang="fr-FR" sz="800" i="1">
                <a:latin typeface="Arial"/>
                <a:cs typeface="Arial"/>
              </a:rPr>
              <a:t>de la gravitation.</a:t>
            </a:r>
          </a:p>
          <a:p>
            <a:pPr>
              <a:lnSpc>
                <a:spcPct val="90000"/>
              </a:lnSpc>
              <a:spcBef>
                <a:spcPts val="300"/>
              </a:spcBef>
            </a:pPr>
            <a:r>
              <a:rPr lang="fr-FR" sz="800" i="1">
                <a:latin typeface="Arial"/>
                <a:cs typeface="Arial"/>
              </a:rPr>
              <a:t>Les oscillations ne se propagent plus. Leur empreinte reste imprimée dans la carte de la matière baryonique (les atomes) et va guider la formation des grandes structures visibles.</a:t>
            </a:r>
          </a:p>
          <a:p>
            <a:pPr>
              <a:lnSpc>
                <a:spcPct val="90000"/>
              </a:lnSpc>
              <a:spcBef>
                <a:spcPts val="300"/>
              </a:spcBef>
            </a:pPr>
            <a:r>
              <a:rPr lang="fr-FR" sz="800" i="1">
                <a:latin typeface="Arial"/>
                <a:cs typeface="Arial"/>
              </a:rPr>
              <a:t>Puis l’univers va s'étendre avec les grandes structures le composant, en même temps que celles-ci évoluent et se rassemblent en amas.</a:t>
            </a:r>
          </a:p>
        </p:txBody>
      </p:sp>
      <p:sp>
        <p:nvSpPr>
          <p:cNvPr id="14" name="Rectangle 13"/>
          <p:cNvSpPr/>
          <p:nvPr/>
        </p:nvSpPr>
        <p:spPr>
          <a:xfrm>
            <a:off x="6547641" y="1691831"/>
            <a:ext cx="2169245" cy="1540521"/>
          </a:xfrm>
          <a:prstGeom prst="rect">
            <a:avLst/>
          </a:prstGeom>
          <a:noFill/>
        </p:spPr>
        <p:txBody>
          <a:bodyPr wrap="square">
            <a:noAutofit/>
          </a:bodyPr>
          <a:lstStyle/>
          <a:p>
            <a:pPr>
              <a:lnSpc>
                <a:spcPct val="80000"/>
              </a:lnSpc>
              <a:spcBef>
                <a:spcPts val="300"/>
              </a:spcBef>
            </a:pPr>
            <a:r>
              <a:rPr lang="fr-FR" sz="1200" dirty="0">
                <a:solidFill>
                  <a:schemeClr val="tx1">
                    <a:lumMod val="65000"/>
                    <a:lumOff val="35000"/>
                  </a:schemeClr>
                </a:solidFill>
                <a:latin typeface="Arial"/>
                <a:cs typeface="Arial"/>
              </a:rPr>
              <a:t>La mesure du décalage spectral, effectuée sur un très grand nombre de galaxies sur le ciel et sur une grande  "profondeur" nous montrera l’évolution "géométrique" des grandes structures, donc l’effet et la répartition de l’énergie noire.</a:t>
            </a:r>
          </a:p>
        </p:txBody>
      </p:sp>
      <p:sp>
        <p:nvSpPr>
          <p:cNvPr id="4" name="Rectangle 3"/>
          <p:cNvSpPr/>
          <p:nvPr/>
        </p:nvSpPr>
        <p:spPr>
          <a:xfrm>
            <a:off x="1439308" y="5364420"/>
            <a:ext cx="6734524" cy="444224"/>
          </a:xfrm>
          <a:prstGeom prst="rect">
            <a:avLst/>
          </a:prstGeom>
        </p:spPr>
        <p:txBody>
          <a:bodyPr wrap="square">
            <a:noAutofit/>
          </a:bodyPr>
          <a:lstStyle/>
          <a:p>
            <a:pPr>
              <a:lnSpc>
                <a:spcPct val="90000"/>
              </a:lnSpc>
              <a:spcBef>
                <a:spcPts val="600"/>
              </a:spcBef>
              <a:buClr>
                <a:schemeClr val="accent4">
                  <a:lumMod val="40000"/>
                  <a:lumOff val="60000"/>
                </a:schemeClr>
              </a:buClr>
              <a:buSzPct val="192000"/>
            </a:pPr>
            <a:r>
              <a:rPr lang="fr-FR" sz="1400">
                <a:solidFill>
                  <a:schemeClr val="tx1">
                    <a:lumMod val="65000"/>
                    <a:lumOff val="35000"/>
                  </a:schemeClr>
                </a:solidFill>
                <a:latin typeface="Arial"/>
                <a:cs typeface="Arial"/>
              </a:rPr>
              <a:t>NISP va observer par spectroscopie infrarouge les décalages spectraux (redshifts spectroscopiques) des galaxies sur une grande partie du ciel</a:t>
            </a:r>
          </a:p>
        </p:txBody>
      </p:sp>
      <p:sp>
        <p:nvSpPr>
          <p:cNvPr id="15" name="Flèche vers la droite 14"/>
          <p:cNvSpPr/>
          <p:nvPr/>
        </p:nvSpPr>
        <p:spPr>
          <a:xfrm>
            <a:off x="868396" y="5379166"/>
            <a:ext cx="504047" cy="225082"/>
          </a:xfrm>
          <a:prstGeom prst="rightArrow">
            <a:avLst>
              <a:gd name="adj1" fmla="val 13333"/>
              <a:gd name="adj2" fmla="val 57826"/>
            </a:avLst>
          </a:prstGeom>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6" name="Espace réservé du texte 2"/>
          <p:cNvSpPr txBox="1">
            <a:spLocks/>
          </p:cNvSpPr>
          <p:nvPr/>
        </p:nvSpPr>
        <p:spPr>
          <a:xfrm>
            <a:off x="9337969" y="752621"/>
            <a:ext cx="2284810" cy="5597132"/>
          </a:xfrm>
          <a:prstGeom prst="rect">
            <a:avLst/>
          </a:prstGeom>
        </p:spPr>
        <p:txBody>
          <a:bodyPr vert="horz" lIns="91440" tIns="45720" rIns="91440" bIns="45720" rtlCol="0">
            <a:noAutofit/>
          </a:bodyPr>
          <a:lstStyle>
            <a:lvl1pPr marL="0" indent="216000" algn="l" defTabSz="457200" rtl="0" eaLnBrk="1" latinLnBrk="0" hangingPunct="1">
              <a:lnSpc>
                <a:spcPct val="85000"/>
              </a:lnSpc>
              <a:spcBef>
                <a:spcPts val="600"/>
              </a:spcBef>
              <a:buSzPct val="107000"/>
              <a:buFontTx/>
              <a:buBlip>
                <a:blip r:embed="rId3"/>
              </a:buBlip>
              <a:defRPr sz="2000" b="1" kern="1200">
                <a:solidFill>
                  <a:schemeClr val="tx1">
                    <a:lumMod val="65000"/>
                    <a:lumOff val="35000"/>
                  </a:schemeClr>
                </a:solidFill>
                <a:latin typeface="+mn-lt"/>
                <a:ea typeface="+mn-ea"/>
                <a:cs typeface="+mn-cs"/>
              </a:defRPr>
            </a:lvl1pPr>
            <a:lvl2pPr marL="0" indent="-285750" algn="l" defTabSz="457200" rtl="0" eaLnBrk="1" latinLnBrk="0" hangingPunct="1">
              <a:lnSpc>
                <a:spcPct val="98000"/>
              </a:lnSpc>
              <a:spcBef>
                <a:spcPts val="0"/>
              </a:spcBef>
              <a:spcAft>
                <a:spcPts val="0"/>
              </a:spcAft>
              <a:buSzPct val="96000"/>
              <a:buFont typeface="Lucida Grande"/>
              <a:buChar char="▶"/>
              <a:defRPr sz="1500" b="1" i="0" kern="1200">
                <a:solidFill>
                  <a:srgbClr val="A73F86"/>
                </a:solidFill>
                <a:latin typeface="+mn-lt"/>
                <a:ea typeface="+mn-ea"/>
                <a:cs typeface="+mn-cs"/>
              </a:defRPr>
            </a:lvl2pPr>
            <a:lvl3pPr marL="0" indent="176400" algn="l" defTabSz="457200" rtl="0" eaLnBrk="1" latinLnBrk="0" hangingPunct="1">
              <a:lnSpc>
                <a:spcPct val="100000"/>
              </a:lnSpc>
              <a:spcBef>
                <a:spcPts val="400"/>
              </a:spcBef>
              <a:spcAft>
                <a:spcPts val="0"/>
              </a:spcAft>
              <a:buSzPct val="100000"/>
              <a:buFontTx/>
              <a:buBlip>
                <a:blip r:embed="rId3"/>
              </a:buBlip>
              <a:defRPr sz="1200" b="1" i="0" kern="0" cap="none" spc="310" baseline="0">
                <a:solidFill>
                  <a:schemeClr val="tx1"/>
                </a:solidFill>
                <a:latin typeface="Arial"/>
                <a:ea typeface="+mn-ea"/>
                <a:cs typeface="Arial"/>
              </a:defRPr>
            </a:lvl3pPr>
            <a:lvl4pPr marL="0" indent="0" algn="l" defTabSz="457200" rtl="0" eaLnBrk="1" latinLnBrk="0" hangingPunct="1">
              <a:lnSpc>
                <a:spcPct val="100000"/>
              </a:lnSpc>
              <a:spcBef>
                <a:spcPct val="20000"/>
              </a:spcBef>
              <a:buSzPct val="100000"/>
              <a:buFontTx/>
              <a:buNone/>
              <a:defRPr sz="1200" b="0" i="0" kern="1200" baseline="0">
                <a:solidFill>
                  <a:schemeClr val="tx1"/>
                </a:solidFill>
                <a:latin typeface="+mn-lt"/>
                <a:ea typeface="+mn-ea"/>
                <a:cs typeface="+mn-cs"/>
              </a:defRPr>
            </a:lvl4pPr>
            <a:lvl5pPr marL="0" indent="0" algn="l" defTabSz="457200" rtl="0" eaLnBrk="1" latinLnBrk="0" hangingPunct="1">
              <a:lnSpc>
                <a:spcPct val="100000"/>
              </a:lnSpc>
              <a:spcBef>
                <a:spcPct val="20000"/>
              </a:spcBef>
              <a:buSzPct val="91000"/>
              <a:buFontTx/>
              <a:buNone/>
              <a:defRPr sz="1400" kern="1200">
                <a:solidFill>
                  <a:schemeClr val="tx1"/>
                </a:solidFill>
                <a:latin typeface="+mn-lt"/>
                <a:ea typeface="+mn-ea"/>
                <a:cs typeface="+mn-cs"/>
              </a:defRPr>
            </a:lvl5pPr>
            <a:lvl6pPr marL="0" indent="0" algn="l" defTabSz="457200" rtl="0" eaLnBrk="1" latinLnBrk="0" hangingPunct="1">
              <a:lnSpc>
                <a:spcPct val="100000"/>
              </a:lnSpc>
              <a:spcBef>
                <a:spcPct val="20000"/>
              </a:spcBef>
              <a:buFontTx/>
              <a:buNone/>
              <a:defRPr sz="1300" kern="1200" baseline="0">
                <a:solidFill>
                  <a:schemeClr val="tx1"/>
                </a:solidFill>
                <a:latin typeface="+mn-lt"/>
                <a:ea typeface="+mn-ea"/>
                <a:cs typeface="+mn-cs"/>
              </a:defRPr>
            </a:lvl6pPr>
            <a:lvl7pPr marL="0" indent="0" algn="l" defTabSz="457200" rtl="0" eaLnBrk="1" latinLnBrk="0" hangingPunct="1">
              <a:lnSpc>
                <a:spcPct val="100000"/>
              </a:lnSpc>
              <a:spcBef>
                <a:spcPct val="20000"/>
              </a:spcBef>
              <a:buFontTx/>
              <a:buNone/>
              <a:defRPr sz="1200" kern="1200">
                <a:solidFill>
                  <a:schemeClr val="tx1"/>
                </a:solidFill>
                <a:latin typeface="+mn-lt"/>
                <a:ea typeface="+mn-ea"/>
                <a:cs typeface="+mn-cs"/>
              </a:defRPr>
            </a:lvl7pPr>
            <a:lvl8pPr marL="0" indent="0" algn="l" defTabSz="457200" rtl="0" eaLnBrk="1" latinLnBrk="0" hangingPunct="1">
              <a:lnSpc>
                <a:spcPct val="100000"/>
              </a:lnSpc>
              <a:spcBef>
                <a:spcPct val="20000"/>
              </a:spcBef>
              <a:buFontTx/>
              <a:buNone/>
              <a:defRPr sz="1050" u="none" kern="1200" baseline="0">
                <a:solidFill>
                  <a:schemeClr val="tx1"/>
                </a:solidFill>
                <a:latin typeface="+mn-lt"/>
                <a:ea typeface="+mn-ea"/>
                <a:cs typeface="+mn-cs"/>
              </a:defRPr>
            </a:lvl8pPr>
            <a:lvl9pPr marL="0" indent="0" algn="l" defTabSz="457200" rtl="0" eaLnBrk="1" latinLnBrk="0" hangingPunct="1">
              <a:lnSpc>
                <a:spcPct val="100000"/>
              </a:lnSpc>
              <a:spcBef>
                <a:spcPct val="20000"/>
              </a:spcBef>
              <a:buFontTx/>
              <a:buNone/>
              <a:defRPr sz="900" b="1" i="1" kern="1200">
                <a:solidFill>
                  <a:schemeClr val="tx1"/>
                </a:solidFill>
                <a:latin typeface="+mn-lt"/>
                <a:ea typeface="+mn-ea"/>
                <a:cs typeface="+mn-cs"/>
              </a:defRPr>
            </a:lvl9pPr>
          </a:lstStyle>
          <a:p>
            <a:pPr indent="0" algn="r">
              <a:lnSpc>
                <a:spcPct val="90000"/>
              </a:lnSpc>
              <a:buNone/>
            </a:pPr>
            <a:r>
              <a:rPr lang="fr-FR" sz="1100" kern="9400">
                <a:solidFill>
                  <a:schemeClr val="bg1"/>
                </a:solidFill>
                <a:latin typeface="Arial"/>
                <a:ea typeface="+mj-ea"/>
                <a:cs typeface="Arial"/>
              </a:rPr>
              <a:t>La mission </a:t>
            </a:r>
            <a:br>
              <a:rPr lang="fr-FR" sz="1100" kern="9400">
                <a:solidFill>
                  <a:schemeClr val="bg1"/>
                </a:solidFill>
                <a:latin typeface="Arial"/>
                <a:ea typeface="+mj-ea"/>
                <a:cs typeface="Arial"/>
              </a:rPr>
            </a:br>
            <a:r>
              <a:rPr lang="fr-FR" sz="1100" kern="9400">
                <a:solidFill>
                  <a:schemeClr val="bg1"/>
                </a:solidFill>
                <a:latin typeface="Arial"/>
                <a:ea typeface="+mj-ea"/>
                <a:cs typeface="Arial"/>
              </a:rPr>
              <a:t>Euclid</a:t>
            </a:r>
            <a:endParaRPr lang="fr-FR" sz="1800" b="0">
              <a:solidFill>
                <a:srgbClr val="000000"/>
              </a:solidFill>
            </a:endParaRPr>
          </a:p>
          <a:p>
            <a:pPr algn="r">
              <a:lnSpc>
                <a:spcPct val="80000"/>
              </a:lnSpc>
            </a:pPr>
            <a:r>
              <a:rPr lang="fr-FR" kern="9400">
                <a:solidFill>
                  <a:schemeClr val="bg1"/>
                </a:solidFill>
                <a:latin typeface="Arial"/>
                <a:ea typeface="+mj-ea"/>
                <a:cs typeface="Arial"/>
              </a:rPr>
              <a:t>l’invisible</a:t>
            </a:r>
            <a:br>
              <a:rPr lang="fr-FR" kern="9400">
                <a:solidFill>
                  <a:schemeClr val="bg1"/>
                </a:solidFill>
                <a:latin typeface="Arial"/>
                <a:ea typeface="+mj-ea"/>
                <a:cs typeface="Arial"/>
              </a:rPr>
            </a:br>
            <a:r>
              <a:rPr lang="fr-FR" kern="9400">
                <a:solidFill>
                  <a:schemeClr val="bg1"/>
                </a:solidFill>
                <a:latin typeface="Arial"/>
                <a:ea typeface="+mj-ea"/>
                <a:cs typeface="Arial"/>
              </a:rPr>
              <a:t>et autre </a:t>
            </a:r>
          </a:p>
          <a:p>
            <a:pPr indent="0">
              <a:lnSpc>
                <a:spcPct val="90000"/>
              </a:lnSpc>
              <a:buClr>
                <a:schemeClr val="accent4">
                  <a:lumMod val="40000"/>
                  <a:lumOff val="60000"/>
                </a:schemeClr>
              </a:buClr>
              <a:buSzPct val="192000"/>
              <a:buNone/>
            </a:pPr>
            <a:r>
              <a:rPr lang="fr-FR" sz="1800">
                <a:solidFill>
                  <a:schemeClr val="bg2">
                    <a:lumMod val="75000"/>
                  </a:schemeClr>
                </a:solidFill>
                <a:latin typeface="Arial"/>
                <a:cs typeface="Arial"/>
              </a:rPr>
              <a:t>L'univers à 70% </a:t>
            </a:r>
            <a:br>
              <a:rPr lang="fr-FR" sz="1800">
                <a:solidFill>
                  <a:schemeClr val="bg2">
                    <a:lumMod val="75000"/>
                  </a:schemeClr>
                </a:solidFill>
                <a:latin typeface="Arial"/>
                <a:cs typeface="Arial"/>
              </a:rPr>
            </a:br>
            <a:r>
              <a:rPr lang="fr-FR" sz="1800">
                <a:solidFill>
                  <a:schemeClr val="bg2">
                    <a:lumMod val="75000"/>
                  </a:schemeClr>
                </a:solidFill>
                <a:latin typeface="Arial"/>
                <a:cs typeface="Arial"/>
              </a:rPr>
              <a:t>d’une énergie inconnue,</a:t>
            </a:r>
            <a:endParaRPr lang="fr-FR" sz="1200" b="0">
              <a:latin typeface="Arial"/>
              <a:cs typeface="Arial"/>
            </a:endParaRPr>
          </a:p>
          <a:p>
            <a:pPr indent="0">
              <a:lnSpc>
                <a:spcPct val="90000"/>
              </a:lnSpc>
              <a:buClr>
                <a:schemeClr val="accent4">
                  <a:lumMod val="40000"/>
                  <a:lumOff val="60000"/>
                </a:schemeClr>
              </a:buClr>
              <a:buSzPct val="192000"/>
              <a:buNone/>
            </a:pPr>
            <a:r>
              <a:rPr lang="fr-FR" sz="1200" b="0">
                <a:latin typeface="Arial"/>
                <a:cs typeface="Arial"/>
              </a:rPr>
              <a:t>En 1929 Edwin Hubble </a:t>
            </a:r>
            <a:br>
              <a:rPr lang="fr-FR" sz="1200" b="0">
                <a:latin typeface="Arial"/>
                <a:cs typeface="Arial"/>
              </a:rPr>
            </a:br>
            <a:r>
              <a:rPr lang="fr-FR" sz="1200" b="0">
                <a:latin typeface="Arial"/>
                <a:cs typeface="Arial"/>
              </a:rPr>
              <a:t>En 1998 est découverte</a:t>
            </a:r>
          </a:p>
          <a:p>
            <a:pPr indent="0">
              <a:lnSpc>
                <a:spcPct val="90000"/>
              </a:lnSpc>
              <a:buClr>
                <a:schemeClr val="accent4">
                  <a:lumMod val="40000"/>
                  <a:lumOff val="60000"/>
                </a:schemeClr>
              </a:buClr>
              <a:buSzPct val="192000"/>
              <a:buNone/>
            </a:pPr>
            <a:r>
              <a:rPr lang="fr-FR" sz="1600">
                <a:latin typeface="Arial"/>
                <a:cs typeface="Arial"/>
              </a:rPr>
              <a:t>Pour quelle raison ?	</a:t>
            </a:r>
          </a:p>
          <a:p>
            <a:pPr indent="0">
              <a:lnSpc>
                <a:spcPct val="90000"/>
              </a:lnSpc>
              <a:buClr>
                <a:schemeClr val="accent4">
                  <a:lumMod val="40000"/>
                  <a:lumOff val="60000"/>
                </a:schemeClr>
              </a:buClr>
              <a:buSzPct val="192000"/>
              <a:buNone/>
            </a:pPr>
            <a:r>
              <a:rPr lang="fr-FR" sz="1200" b="0">
                <a:latin typeface="Arial"/>
                <a:cs typeface="Arial"/>
              </a:rPr>
              <a:t>Une énergie inconnue</a:t>
            </a:r>
            <a:br>
              <a:rPr lang="fr-FR" sz="1200" b="0">
                <a:latin typeface="Arial"/>
                <a:cs typeface="Arial"/>
              </a:rPr>
            </a:br>
            <a:r>
              <a:rPr lang="fr-FR" sz="1200" b="0">
                <a:latin typeface="Arial"/>
                <a:cs typeface="Arial"/>
              </a:rPr>
              <a:t>en serait-elle la cause ? </a:t>
            </a:r>
            <a:br>
              <a:rPr lang="fr-FR" sz="1200" b="0">
                <a:latin typeface="Arial"/>
                <a:cs typeface="Arial"/>
              </a:rPr>
            </a:br>
            <a:r>
              <a:rPr lang="fr-FR" sz="1500">
                <a:latin typeface="Arial"/>
                <a:cs typeface="Arial"/>
              </a:rPr>
              <a:t>Pour expliquer cette </a:t>
            </a:r>
            <a:br>
              <a:rPr lang="fr-FR" sz="1500">
                <a:latin typeface="Arial"/>
                <a:cs typeface="Arial"/>
              </a:rPr>
            </a:br>
            <a:r>
              <a:rPr lang="fr-FR" sz="1500">
                <a:latin typeface="Arial"/>
                <a:cs typeface="Arial"/>
              </a:rPr>
              <a:t>accélération, plusieurs </a:t>
            </a:r>
            <a:br>
              <a:rPr lang="fr-FR" sz="1500">
                <a:latin typeface="Arial"/>
                <a:cs typeface="Arial"/>
              </a:rPr>
            </a:br>
            <a:r>
              <a:rPr lang="fr-FR" sz="1500">
                <a:latin typeface="Arial"/>
                <a:cs typeface="Arial"/>
              </a:rPr>
              <a:t>hypothèses furent élaborées :</a:t>
            </a:r>
          </a:p>
          <a:p>
            <a:pPr>
              <a:lnSpc>
                <a:spcPct val="90000"/>
              </a:lnSpc>
              <a:buClr>
                <a:schemeClr val="accent4">
                  <a:lumMod val="40000"/>
                  <a:lumOff val="60000"/>
                </a:schemeClr>
              </a:buClr>
              <a:buSzPct val="192000"/>
              <a:buFont typeface="Arial"/>
              <a:buChar char="•"/>
            </a:pPr>
            <a:r>
              <a:rPr lang="fr-FR" sz="1200" b="0">
                <a:latin typeface="Arial"/>
                <a:cs typeface="Arial"/>
              </a:rPr>
              <a:t>Notre univers  ne serait</a:t>
            </a:r>
          </a:p>
          <a:p>
            <a:pPr>
              <a:lnSpc>
                <a:spcPct val="90000"/>
              </a:lnSpc>
              <a:buClr>
                <a:schemeClr val="accent4">
                  <a:lumMod val="40000"/>
                  <a:lumOff val="60000"/>
                </a:schemeClr>
              </a:buClr>
              <a:buSzPct val="192000"/>
              <a:buFont typeface="Arial"/>
              <a:buChar char="•"/>
            </a:pPr>
            <a:r>
              <a:rPr lang="fr-FR" sz="1200" b="0">
                <a:latin typeface="Arial"/>
                <a:cs typeface="Arial"/>
              </a:rPr>
              <a:t>Les lois de la.</a:t>
            </a:r>
          </a:p>
          <a:p>
            <a:pPr>
              <a:lnSpc>
                <a:spcPct val="90000"/>
              </a:lnSpc>
              <a:buClr>
                <a:schemeClr val="accent4">
                  <a:lumMod val="40000"/>
                  <a:lumOff val="60000"/>
                </a:schemeClr>
              </a:buClr>
              <a:buSzPct val="192000"/>
              <a:buFont typeface="Arial"/>
              <a:buChar char="•"/>
            </a:pPr>
            <a:r>
              <a:rPr lang="fr-FR" sz="1200" b="0">
                <a:latin typeface="Arial"/>
                <a:cs typeface="Arial"/>
              </a:rPr>
              <a:t>Existerait-il une</a:t>
            </a:r>
          </a:p>
          <a:p>
            <a:pPr indent="0" algn="ctr">
              <a:lnSpc>
                <a:spcPct val="90000"/>
              </a:lnSpc>
              <a:buClr>
                <a:schemeClr val="accent4">
                  <a:lumMod val="40000"/>
                  <a:lumOff val="60000"/>
                </a:schemeClr>
              </a:buClr>
              <a:buSzPct val="192000"/>
              <a:buNone/>
            </a:pPr>
            <a:r>
              <a:rPr lang="fr-FR" sz="1400" b="0">
                <a:latin typeface="Arial"/>
                <a:cs typeface="Arial"/>
              </a:rPr>
              <a:t>Le modèle cosmologique qui prévaut actuellement chez les scientifiques</a:t>
            </a:r>
          </a:p>
          <a:p>
            <a:pPr indent="0">
              <a:lnSpc>
                <a:spcPct val="90000"/>
              </a:lnSpc>
              <a:buClr>
                <a:schemeClr val="accent4">
                  <a:lumMod val="40000"/>
                  <a:lumOff val="60000"/>
                </a:schemeClr>
              </a:buClr>
              <a:buSzPct val="192000"/>
              <a:buNone/>
            </a:pPr>
            <a:endParaRPr lang="fr-FR" sz="1200" b="0">
              <a:latin typeface="Arial"/>
              <a:cs typeface="Arial"/>
            </a:endParaRPr>
          </a:p>
        </p:txBody>
      </p:sp>
      <p:pic>
        <p:nvPicPr>
          <p:cNvPr id="17" name="Image 16"/>
          <p:cNvPicPr>
            <a:picLocks noChangeAspect="1"/>
          </p:cNvPicPr>
          <p:nvPr/>
        </p:nvPicPr>
        <p:blipFill>
          <a:blip r:embed="rId5"/>
          <a:stretch>
            <a:fillRect/>
          </a:stretch>
        </p:blipFill>
        <p:spPr>
          <a:xfrm>
            <a:off x="9359465" y="5633860"/>
            <a:ext cx="936000" cy="936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sp>
        <p:nvSpPr>
          <p:cNvPr id="18" name="Arrondir un rectangle avec un coin du même côté 17"/>
          <p:cNvSpPr/>
          <p:nvPr/>
        </p:nvSpPr>
        <p:spPr>
          <a:xfrm rot="16200000">
            <a:off x="10740598" y="5538865"/>
            <a:ext cx="274037" cy="999380"/>
          </a:xfrm>
          <a:prstGeom prst="round2SameRect">
            <a:avLst>
              <a:gd name="adj1" fmla="val 50000"/>
              <a:gd name="adj2" fmla="val 0"/>
            </a:avLst>
          </a:prstGeom>
          <a:gradFill flip="none" rotWithShape="1">
            <a:gsLst>
              <a:gs pos="1000">
                <a:schemeClr val="bg2">
                  <a:lumMod val="75000"/>
                </a:schemeClr>
              </a:gs>
              <a:gs pos="100000">
                <a:schemeClr val="tx2">
                  <a:lumMod val="5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Rectangle 2"/>
          <p:cNvSpPr/>
          <p:nvPr/>
        </p:nvSpPr>
        <p:spPr>
          <a:xfrm>
            <a:off x="594634" y="2230417"/>
            <a:ext cx="2116280" cy="720333"/>
          </a:xfrm>
          <a:prstGeom prst="rect">
            <a:avLst/>
          </a:prstGeom>
        </p:spPr>
        <p:txBody>
          <a:bodyPr wrap="square">
            <a:noAutofit/>
          </a:bodyPr>
          <a:lstStyle/>
          <a:p>
            <a:pPr>
              <a:lnSpc>
                <a:spcPct val="90000"/>
              </a:lnSpc>
              <a:spcBef>
                <a:spcPts val="600"/>
              </a:spcBef>
              <a:buClr>
                <a:schemeClr val="accent4">
                  <a:lumMod val="40000"/>
                  <a:lumOff val="60000"/>
                </a:schemeClr>
              </a:buClr>
              <a:buSzPct val="192000"/>
            </a:pPr>
            <a:r>
              <a:rPr lang="fr-FR" sz="1400" b="1" i="1">
                <a:solidFill>
                  <a:schemeClr val="bg2">
                    <a:lumMod val="75000"/>
                  </a:schemeClr>
                </a:solidFill>
                <a:latin typeface="Arial"/>
                <a:cs typeface="Arial"/>
              </a:rPr>
              <a:t>La naissance des grandes structures ...</a:t>
            </a:r>
          </a:p>
        </p:txBody>
      </p:sp>
      <p:pic>
        <p:nvPicPr>
          <p:cNvPr id="19" name="Image 18"/>
          <p:cNvPicPr>
            <a:picLocks noChangeAspect="1"/>
          </p:cNvPicPr>
          <p:nvPr/>
        </p:nvPicPr>
        <p:blipFill>
          <a:blip r:embed="rId6"/>
          <a:stretch>
            <a:fillRect/>
          </a:stretch>
        </p:blipFill>
        <p:spPr>
          <a:xfrm>
            <a:off x="3000635" y="1812600"/>
            <a:ext cx="3942812" cy="2437607"/>
          </a:xfrm>
          <a:prstGeom prst="rect">
            <a:avLst/>
          </a:prstGeom>
        </p:spPr>
      </p:pic>
      <p:pic>
        <p:nvPicPr>
          <p:cNvPr id="22" name="Image 21"/>
          <p:cNvPicPr>
            <a:picLocks noChangeAspect="1"/>
          </p:cNvPicPr>
          <p:nvPr/>
        </p:nvPicPr>
        <p:blipFill>
          <a:blip r:embed="rId7"/>
          <a:stretch>
            <a:fillRect/>
          </a:stretch>
        </p:blipFill>
        <p:spPr>
          <a:xfrm rot="19528366">
            <a:off x="1121934" y="4725536"/>
            <a:ext cx="2139426" cy="3374315"/>
          </a:xfrm>
          <a:prstGeom prst="rect">
            <a:avLst/>
          </a:prstGeom>
        </p:spPr>
      </p:pic>
      <p:pic>
        <p:nvPicPr>
          <p:cNvPr id="23" name="Image 22"/>
          <p:cNvPicPr>
            <a:picLocks noChangeAspect="1"/>
          </p:cNvPicPr>
          <p:nvPr/>
        </p:nvPicPr>
        <p:blipFill>
          <a:blip r:embed="rId7"/>
          <a:stretch>
            <a:fillRect/>
          </a:stretch>
        </p:blipFill>
        <p:spPr>
          <a:xfrm rot="9176413">
            <a:off x="5091872" y="-1196863"/>
            <a:ext cx="1875958" cy="2958772"/>
          </a:xfrm>
          <a:prstGeom prst="rect">
            <a:avLst/>
          </a:prstGeom>
        </p:spPr>
      </p:pic>
    </p:spTree>
    <p:extLst>
      <p:ext uri="{BB962C8B-B14F-4D97-AF65-F5344CB8AC3E}">
        <p14:creationId xmlns:p14="http://schemas.microsoft.com/office/powerpoint/2010/main" val="22976931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rot="19139579">
            <a:off x="2485637" y="-83846"/>
            <a:ext cx="4202628" cy="6628409"/>
          </a:xfrm>
          <a:prstGeom prst="rect">
            <a:avLst/>
          </a:prstGeom>
        </p:spPr>
      </p:pic>
      <p:sp>
        <p:nvSpPr>
          <p:cNvPr id="27" name="Rogner un rectangle avec un coin diagonal 26"/>
          <p:cNvSpPr/>
          <p:nvPr/>
        </p:nvSpPr>
        <p:spPr>
          <a:xfrm>
            <a:off x="0" y="1"/>
            <a:ext cx="2967386" cy="1304898"/>
          </a:xfrm>
          <a:prstGeom prst="snip2DiagRect">
            <a:avLst>
              <a:gd name="adj1" fmla="val 0"/>
              <a:gd name="adj2" fmla="val 8288"/>
            </a:avLst>
          </a:prstGeom>
          <a:gradFill flip="none" rotWithShape="1">
            <a:gsLst>
              <a:gs pos="1000">
                <a:schemeClr val="bg2">
                  <a:lumMod val="75000"/>
                </a:schemeClr>
              </a:gs>
              <a:gs pos="100000">
                <a:schemeClr val="tx2">
                  <a:lumMod val="50000"/>
                </a:schemeClr>
              </a:gs>
            </a:gsLst>
            <a:lin ang="1242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1" name="Titre 1"/>
          <p:cNvSpPr txBox="1">
            <a:spLocks/>
          </p:cNvSpPr>
          <p:nvPr/>
        </p:nvSpPr>
        <p:spPr>
          <a:xfrm>
            <a:off x="145144" y="326573"/>
            <a:ext cx="2673048" cy="687739"/>
          </a:xfrm>
          <a:prstGeom prst="rect">
            <a:avLst/>
          </a:prstGeom>
        </p:spPr>
        <p:txBody>
          <a:bodyPr anchor="b" anchorCtr="0">
            <a:noAutofit/>
          </a:bodyPr>
          <a:lstStyle>
            <a:lvl1pPr indent="180000" algn="r" defTabSz="457200" rtl="0" eaLnBrk="1" latinLnBrk="0" hangingPunct="1">
              <a:spcBef>
                <a:spcPct val="0"/>
              </a:spcBef>
              <a:buNone/>
              <a:defRPr lang="fr-FR" sz="1600" b="1" i="0" kern="9400">
                <a:solidFill>
                  <a:schemeClr val="bg1"/>
                </a:solidFill>
                <a:latin typeface="Arial"/>
                <a:ea typeface="+mj-ea"/>
                <a:cs typeface="Arial"/>
              </a:defRPr>
            </a:lvl1pPr>
          </a:lstStyle>
          <a:p>
            <a:r>
              <a:rPr lang="fr-FR" sz="2000"/>
              <a:t>La mission Euclid</a:t>
            </a:r>
          </a:p>
        </p:txBody>
      </p:sp>
      <p:sp>
        <p:nvSpPr>
          <p:cNvPr id="12" name="Rectangle 11"/>
          <p:cNvSpPr/>
          <p:nvPr/>
        </p:nvSpPr>
        <p:spPr>
          <a:xfrm>
            <a:off x="3211182" y="595658"/>
            <a:ext cx="5512963" cy="595548"/>
          </a:xfrm>
          <a:prstGeom prst="rect">
            <a:avLst/>
          </a:prstGeom>
          <a:noFill/>
        </p:spPr>
        <p:txBody>
          <a:bodyPr wrap="square">
            <a:spAutoFit/>
          </a:bodyPr>
          <a:lstStyle/>
          <a:p>
            <a:pPr>
              <a:lnSpc>
                <a:spcPct val="90000"/>
              </a:lnSpc>
              <a:spcBef>
                <a:spcPts val="600"/>
              </a:spcBef>
              <a:buClr>
                <a:schemeClr val="accent4">
                  <a:lumMod val="40000"/>
                  <a:lumOff val="60000"/>
                </a:schemeClr>
              </a:buClr>
              <a:buSzPct val="192000"/>
            </a:pPr>
            <a:r>
              <a:rPr lang="fr-FR" b="1" dirty="0">
                <a:solidFill>
                  <a:schemeClr val="bg2">
                    <a:lumMod val="75000"/>
                  </a:schemeClr>
                </a:solidFill>
                <a:latin typeface="Arial"/>
                <a:cs typeface="Arial"/>
              </a:rPr>
              <a:t>Lancement prévu en 2021 depuis la base de Kourou, par une fusée Soyouz</a:t>
            </a:r>
          </a:p>
        </p:txBody>
      </p:sp>
      <p:sp>
        <p:nvSpPr>
          <p:cNvPr id="5" name="Rectangle 4"/>
          <p:cNvSpPr/>
          <p:nvPr/>
        </p:nvSpPr>
        <p:spPr>
          <a:xfrm>
            <a:off x="3634777" y="1218128"/>
            <a:ext cx="4712449" cy="535531"/>
          </a:xfrm>
          <a:prstGeom prst="rect">
            <a:avLst/>
          </a:prstGeom>
        </p:spPr>
        <p:txBody>
          <a:bodyPr wrap="square">
            <a:spAutoFit/>
          </a:bodyPr>
          <a:lstStyle/>
          <a:p>
            <a:pPr>
              <a:lnSpc>
                <a:spcPct val="80000"/>
              </a:lnSpc>
            </a:pPr>
            <a:r>
              <a:rPr lang="fr-FR" sz="1200" b="1" dirty="0">
                <a:solidFill>
                  <a:srgbClr val="FD9533"/>
                </a:solidFill>
                <a:latin typeface="Arial"/>
                <a:cs typeface="Arial"/>
              </a:rPr>
              <a:t>6 ans de </a:t>
            </a:r>
            <a:r>
              <a:rPr lang="fr-FR" sz="1200" b="1" dirty="0" smtClean="0">
                <a:solidFill>
                  <a:srgbClr val="FD9533"/>
                </a:solidFill>
                <a:latin typeface="Arial"/>
                <a:cs typeface="Arial"/>
              </a:rPr>
              <a:t>mission autour du point L2 Terre / Soleil,</a:t>
            </a:r>
          </a:p>
          <a:p>
            <a:pPr>
              <a:lnSpc>
                <a:spcPct val="80000"/>
              </a:lnSpc>
            </a:pPr>
            <a:r>
              <a:rPr lang="fr-FR" sz="1200" b="1" dirty="0" smtClean="0">
                <a:solidFill>
                  <a:srgbClr val="FD9533"/>
                </a:solidFill>
                <a:latin typeface="Arial"/>
                <a:cs typeface="Arial"/>
              </a:rPr>
              <a:t>6 </a:t>
            </a:r>
            <a:r>
              <a:rPr lang="fr-FR" sz="1200" b="1" dirty="0">
                <a:solidFill>
                  <a:srgbClr val="FD9533"/>
                </a:solidFill>
                <a:latin typeface="Arial"/>
                <a:cs typeface="Arial"/>
              </a:rPr>
              <a:t>mois de </a:t>
            </a:r>
            <a:r>
              <a:rPr lang="fr-FR" sz="1200" b="1" dirty="0" smtClean="0">
                <a:solidFill>
                  <a:srgbClr val="FD9533"/>
                </a:solidFill>
                <a:latin typeface="Arial"/>
                <a:cs typeface="Arial"/>
              </a:rPr>
              <a:t>recette en vol et de préparation à l’exploitation,</a:t>
            </a:r>
            <a:r>
              <a:rPr lang="fr-FR" sz="1200" b="1" dirty="0">
                <a:solidFill>
                  <a:srgbClr val="FD9533"/>
                </a:solidFill>
                <a:latin typeface="Arial"/>
                <a:cs typeface="Arial"/>
              </a:rPr>
              <a:t/>
            </a:r>
            <a:br>
              <a:rPr lang="fr-FR" sz="1200" b="1" dirty="0">
                <a:solidFill>
                  <a:srgbClr val="FD9533"/>
                </a:solidFill>
                <a:latin typeface="Arial"/>
                <a:cs typeface="Arial"/>
              </a:rPr>
            </a:br>
            <a:r>
              <a:rPr lang="fr-FR" sz="1200" b="1" dirty="0">
                <a:solidFill>
                  <a:srgbClr val="FD9533"/>
                </a:solidFill>
                <a:latin typeface="Arial"/>
                <a:cs typeface="Arial"/>
              </a:rPr>
              <a:t>une couverture du ciel de 15 000 deg</a:t>
            </a:r>
            <a:r>
              <a:rPr lang="fr-FR" sz="1200" b="1" baseline="30000" dirty="0">
                <a:solidFill>
                  <a:srgbClr val="FD9533"/>
                </a:solidFill>
                <a:latin typeface="Arial"/>
                <a:cs typeface="Arial"/>
              </a:rPr>
              <a:t>2</a:t>
            </a:r>
          </a:p>
        </p:txBody>
      </p:sp>
      <p:sp>
        <p:nvSpPr>
          <p:cNvPr id="28" name="Triangle isocèle 27"/>
          <p:cNvSpPr/>
          <p:nvPr/>
        </p:nvSpPr>
        <p:spPr>
          <a:xfrm rot="8447652">
            <a:off x="2915470" y="1176763"/>
            <a:ext cx="209561" cy="477152"/>
          </a:xfrm>
          <a:prstGeom prst="triangl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fr-FR">
              <a:ln>
                <a:solidFill>
                  <a:schemeClr val="bg1"/>
                </a:solidFill>
              </a:ln>
              <a:latin typeface="Arial"/>
            </a:endParaRPr>
          </a:p>
        </p:txBody>
      </p:sp>
      <p:pic>
        <p:nvPicPr>
          <p:cNvPr id="2" name="Image 1"/>
          <p:cNvPicPr>
            <a:picLocks noChangeAspect="1"/>
          </p:cNvPicPr>
          <p:nvPr/>
        </p:nvPicPr>
        <p:blipFill>
          <a:blip r:embed="rId3"/>
          <a:stretch>
            <a:fillRect/>
          </a:stretch>
        </p:blipFill>
        <p:spPr>
          <a:xfrm>
            <a:off x="5401659" y="1894417"/>
            <a:ext cx="3302316" cy="2184609"/>
          </a:xfrm>
          <a:prstGeom prst="rect">
            <a:avLst/>
          </a:prstGeom>
        </p:spPr>
      </p:pic>
      <p:sp>
        <p:nvSpPr>
          <p:cNvPr id="20" name="Rectangle 19"/>
          <p:cNvSpPr/>
          <p:nvPr/>
        </p:nvSpPr>
        <p:spPr>
          <a:xfrm>
            <a:off x="518679" y="4713227"/>
            <a:ext cx="3088759" cy="1455104"/>
          </a:xfrm>
          <a:prstGeom prst="rect">
            <a:avLst/>
          </a:prstGeom>
          <a:noFill/>
        </p:spPr>
        <p:txBody>
          <a:bodyPr wrap="square">
            <a:noAutofit/>
          </a:bodyPr>
          <a:lstStyle/>
          <a:p>
            <a:pPr>
              <a:lnSpc>
                <a:spcPct val="80000"/>
              </a:lnSpc>
              <a:spcAft>
                <a:spcPts val="600"/>
              </a:spcAft>
            </a:pPr>
            <a:r>
              <a:rPr lang="fr-FR" sz="1400" b="1" dirty="0">
                <a:solidFill>
                  <a:srgbClr val="5A85B6"/>
                </a:solidFill>
                <a:latin typeface="Arial"/>
                <a:cs typeface="Arial"/>
              </a:rPr>
              <a:t>Euclid</a:t>
            </a:r>
            <a:br>
              <a:rPr lang="fr-FR" sz="1400" b="1" dirty="0">
                <a:solidFill>
                  <a:srgbClr val="5A85B6"/>
                </a:solidFill>
                <a:latin typeface="Arial"/>
                <a:cs typeface="Arial"/>
              </a:rPr>
            </a:br>
            <a:r>
              <a:rPr lang="fr-FR" sz="1400" b="1" dirty="0">
                <a:solidFill>
                  <a:srgbClr val="5A85B6"/>
                </a:solidFill>
                <a:latin typeface="Arial"/>
                <a:cs typeface="Arial"/>
              </a:rPr>
              <a:t>est une mission</a:t>
            </a:r>
            <a:br>
              <a:rPr lang="fr-FR" sz="1400" b="1" dirty="0">
                <a:solidFill>
                  <a:srgbClr val="5A85B6"/>
                </a:solidFill>
                <a:latin typeface="Arial"/>
                <a:cs typeface="Arial"/>
              </a:rPr>
            </a:br>
            <a:r>
              <a:rPr lang="fr-FR" sz="1400" b="1" dirty="0">
                <a:solidFill>
                  <a:srgbClr val="5A85B6"/>
                </a:solidFill>
                <a:latin typeface="Arial"/>
                <a:cs typeface="Arial"/>
              </a:rPr>
              <a:t>de l'ESA</a:t>
            </a:r>
            <a:r>
              <a:rPr lang="fr-FR" sz="1200" dirty="0">
                <a:solidFill>
                  <a:srgbClr val="5A85B6"/>
                </a:solidFill>
                <a:latin typeface="Arial"/>
                <a:cs typeface="Arial"/>
              </a:rPr>
              <a:t/>
            </a:r>
            <a:br>
              <a:rPr lang="fr-FR" sz="1200" dirty="0">
                <a:solidFill>
                  <a:srgbClr val="5A85B6"/>
                </a:solidFill>
                <a:latin typeface="Arial"/>
                <a:cs typeface="Arial"/>
              </a:rPr>
            </a:br>
            <a:r>
              <a:rPr lang="fr-FR" sz="1000" dirty="0">
                <a:solidFill>
                  <a:srgbClr val="5A85B6"/>
                </a:solidFill>
                <a:latin typeface="Arial"/>
                <a:cs typeface="Arial"/>
              </a:rPr>
              <a:t>Agence Spatiale Européenne</a:t>
            </a:r>
          </a:p>
          <a:p>
            <a:pPr>
              <a:lnSpc>
                <a:spcPct val="80000"/>
              </a:lnSpc>
              <a:spcAft>
                <a:spcPts val="600"/>
              </a:spcAft>
            </a:pPr>
            <a:r>
              <a:rPr lang="fr-FR" sz="1100" b="1" dirty="0">
                <a:solidFill>
                  <a:srgbClr val="5A85B6"/>
                </a:solidFill>
                <a:latin typeface="Arial"/>
                <a:cs typeface="Arial"/>
              </a:rPr>
              <a:t>La France en a le leadership scientifique. </a:t>
            </a:r>
          </a:p>
          <a:p>
            <a:pPr>
              <a:lnSpc>
                <a:spcPct val="90000"/>
              </a:lnSpc>
            </a:pPr>
            <a:r>
              <a:rPr lang="fr-FR" sz="1100" b="1" dirty="0">
                <a:solidFill>
                  <a:srgbClr val="5A85B6"/>
                </a:solidFill>
                <a:latin typeface="Arial"/>
                <a:cs typeface="Arial"/>
              </a:rPr>
              <a:t>Elle regroupe plus de 15 Pays </a:t>
            </a:r>
            <a:br>
              <a:rPr lang="fr-FR" sz="1100" b="1" dirty="0">
                <a:solidFill>
                  <a:srgbClr val="5A85B6"/>
                </a:solidFill>
                <a:latin typeface="Arial"/>
                <a:cs typeface="Arial"/>
              </a:rPr>
            </a:br>
            <a:r>
              <a:rPr lang="fr-FR" sz="1100" b="1" dirty="0">
                <a:solidFill>
                  <a:srgbClr val="5A85B6"/>
                </a:solidFill>
                <a:latin typeface="Arial"/>
                <a:cs typeface="Arial"/>
              </a:rPr>
              <a:t>et plus de 1500 personnes.</a:t>
            </a:r>
          </a:p>
        </p:txBody>
      </p:sp>
      <p:sp>
        <p:nvSpPr>
          <p:cNvPr id="22" name="Espace réservé du texte 2"/>
          <p:cNvSpPr txBox="1">
            <a:spLocks/>
          </p:cNvSpPr>
          <p:nvPr/>
        </p:nvSpPr>
        <p:spPr>
          <a:xfrm>
            <a:off x="9337969" y="752621"/>
            <a:ext cx="2284810" cy="5597132"/>
          </a:xfrm>
          <a:prstGeom prst="rect">
            <a:avLst/>
          </a:prstGeom>
        </p:spPr>
        <p:txBody>
          <a:bodyPr vert="horz" lIns="91440" tIns="45720" rIns="91440" bIns="45720" rtlCol="0">
            <a:noAutofit/>
          </a:bodyPr>
          <a:lstStyle>
            <a:lvl1pPr marL="0" indent="216000" algn="l" defTabSz="457200" rtl="0" eaLnBrk="1" latinLnBrk="0" hangingPunct="1">
              <a:lnSpc>
                <a:spcPct val="85000"/>
              </a:lnSpc>
              <a:spcBef>
                <a:spcPts val="600"/>
              </a:spcBef>
              <a:buSzPct val="107000"/>
              <a:buFontTx/>
              <a:buBlip>
                <a:blip r:embed="rId4"/>
              </a:buBlip>
              <a:defRPr sz="2000" b="1" kern="1200">
                <a:solidFill>
                  <a:schemeClr val="tx1">
                    <a:lumMod val="65000"/>
                    <a:lumOff val="35000"/>
                  </a:schemeClr>
                </a:solidFill>
                <a:latin typeface="+mn-lt"/>
                <a:ea typeface="+mn-ea"/>
                <a:cs typeface="+mn-cs"/>
              </a:defRPr>
            </a:lvl1pPr>
            <a:lvl2pPr marL="0" indent="-285750" algn="l" defTabSz="457200" rtl="0" eaLnBrk="1" latinLnBrk="0" hangingPunct="1">
              <a:lnSpc>
                <a:spcPct val="98000"/>
              </a:lnSpc>
              <a:spcBef>
                <a:spcPts val="0"/>
              </a:spcBef>
              <a:spcAft>
                <a:spcPts val="0"/>
              </a:spcAft>
              <a:buSzPct val="96000"/>
              <a:buFont typeface="Lucida Grande"/>
              <a:buChar char="▶"/>
              <a:defRPr sz="1500" b="1" i="0" kern="1200">
                <a:solidFill>
                  <a:srgbClr val="A73F86"/>
                </a:solidFill>
                <a:latin typeface="+mn-lt"/>
                <a:ea typeface="+mn-ea"/>
                <a:cs typeface="+mn-cs"/>
              </a:defRPr>
            </a:lvl2pPr>
            <a:lvl3pPr marL="0" indent="176400" algn="l" defTabSz="457200" rtl="0" eaLnBrk="1" latinLnBrk="0" hangingPunct="1">
              <a:lnSpc>
                <a:spcPct val="100000"/>
              </a:lnSpc>
              <a:spcBef>
                <a:spcPts val="400"/>
              </a:spcBef>
              <a:spcAft>
                <a:spcPts val="0"/>
              </a:spcAft>
              <a:buSzPct val="100000"/>
              <a:buFontTx/>
              <a:buBlip>
                <a:blip r:embed="rId4"/>
              </a:buBlip>
              <a:defRPr sz="1200" b="1" i="0" kern="0" cap="none" spc="310" baseline="0">
                <a:solidFill>
                  <a:schemeClr val="tx1"/>
                </a:solidFill>
                <a:latin typeface="Arial"/>
                <a:ea typeface="+mn-ea"/>
                <a:cs typeface="Arial"/>
              </a:defRPr>
            </a:lvl3pPr>
            <a:lvl4pPr marL="0" indent="0" algn="l" defTabSz="457200" rtl="0" eaLnBrk="1" latinLnBrk="0" hangingPunct="1">
              <a:lnSpc>
                <a:spcPct val="100000"/>
              </a:lnSpc>
              <a:spcBef>
                <a:spcPct val="20000"/>
              </a:spcBef>
              <a:buSzPct val="100000"/>
              <a:buFontTx/>
              <a:buNone/>
              <a:defRPr sz="1200" b="0" i="0" kern="1200" baseline="0">
                <a:solidFill>
                  <a:schemeClr val="tx1"/>
                </a:solidFill>
                <a:latin typeface="+mn-lt"/>
                <a:ea typeface="+mn-ea"/>
                <a:cs typeface="+mn-cs"/>
              </a:defRPr>
            </a:lvl4pPr>
            <a:lvl5pPr marL="0" indent="0" algn="l" defTabSz="457200" rtl="0" eaLnBrk="1" latinLnBrk="0" hangingPunct="1">
              <a:lnSpc>
                <a:spcPct val="100000"/>
              </a:lnSpc>
              <a:spcBef>
                <a:spcPct val="20000"/>
              </a:spcBef>
              <a:buSzPct val="91000"/>
              <a:buFontTx/>
              <a:buNone/>
              <a:defRPr sz="1400" kern="1200">
                <a:solidFill>
                  <a:schemeClr val="tx1"/>
                </a:solidFill>
                <a:latin typeface="+mn-lt"/>
                <a:ea typeface="+mn-ea"/>
                <a:cs typeface="+mn-cs"/>
              </a:defRPr>
            </a:lvl5pPr>
            <a:lvl6pPr marL="0" indent="0" algn="l" defTabSz="457200" rtl="0" eaLnBrk="1" latinLnBrk="0" hangingPunct="1">
              <a:lnSpc>
                <a:spcPct val="100000"/>
              </a:lnSpc>
              <a:spcBef>
                <a:spcPct val="20000"/>
              </a:spcBef>
              <a:buFontTx/>
              <a:buNone/>
              <a:defRPr sz="1300" kern="1200" baseline="0">
                <a:solidFill>
                  <a:schemeClr val="tx1"/>
                </a:solidFill>
                <a:latin typeface="+mn-lt"/>
                <a:ea typeface="+mn-ea"/>
                <a:cs typeface="+mn-cs"/>
              </a:defRPr>
            </a:lvl6pPr>
            <a:lvl7pPr marL="0" indent="0" algn="l" defTabSz="457200" rtl="0" eaLnBrk="1" latinLnBrk="0" hangingPunct="1">
              <a:lnSpc>
                <a:spcPct val="100000"/>
              </a:lnSpc>
              <a:spcBef>
                <a:spcPct val="20000"/>
              </a:spcBef>
              <a:buFontTx/>
              <a:buNone/>
              <a:defRPr sz="1200" kern="1200">
                <a:solidFill>
                  <a:schemeClr val="tx1"/>
                </a:solidFill>
                <a:latin typeface="+mn-lt"/>
                <a:ea typeface="+mn-ea"/>
                <a:cs typeface="+mn-cs"/>
              </a:defRPr>
            </a:lvl7pPr>
            <a:lvl8pPr marL="0" indent="0" algn="l" defTabSz="457200" rtl="0" eaLnBrk="1" latinLnBrk="0" hangingPunct="1">
              <a:lnSpc>
                <a:spcPct val="100000"/>
              </a:lnSpc>
              <a:spcBef>
                <a:spcPct val="20000"/>
              </a:spcBef>
              <a:buFontTx/>
              <a:buNone/>
              <a:defRPr sz="1050" u="none" kern="1200" baseline="0">
                <a:solidFill>
                  <a:schemeClr val="tx1"/>
                </a:solidFill>
                <a:latin typeface="+mn-lt"/>
                <a:ea typeface="+mn-ea"/>
                <a:cs typeface="+mn-cs"/>
              </a:defRPr>
            </a:lvl8pPr>
            <a:lvl9pPr marL="0" indent="0" algn="l" defTabSz="457200" rtl="0" eaLnBrk="1" latinLnBrk="0" hangingPunct="1">
              <a:lnSpc>
                <a:spcPct val="100000"/>
              </a:lnSpc>
              <a:spcBef>
                <a:spcPct val="20000"/>
              </a:spcBef>
              <a:buFontTx/>
              <a:buNone/>
              <a:defRPr sz="900" b="1" i="1" kern="1200">
                <a:solidFill>
                  <a:schemeClr val="tx1"/>
                </a:solidFill>
                <a:latin typeface="+mn-lt"/>
                <a:ea typeface="+mn-ea"/>
                <a:cs typeface="+mn-cs"/>
              </a:defRPr>
            </a:lvl9pPr>
          </a:lstStyle>
          <a:p>
            <a:pPr indent="0" algn="r">
              <a:lnSpc>
                <a:spcPct val="90000"/>
              </a:lnSpc>
              <a:buNone/>
            </a:pPr>
            <a:r>
              <a:rPr lang="fr-FR" sz="1100" kern="9400">
                <a:solidFill>
                  <a:schemeClr val="bg1"/>
                </a:solidFill>
                <a:latin typeface="Arial"/>
                <a:ea typeface="+mj-ea"/>
                <a:cs typeface="Arial"/>
              </a:rPr>
              <a:t>La mission </a:t>
            </a:r>
            <a:br>
              <a:rPr lang="fr-FR" sz="1100" kern="9400">
                <a:solidFill>
                  <a:schemeClr val="bg1"/>
                </a:solidFill>
                <a:latin typeface="Arial"/>
                <a:ea typeface="+mj-ea"/>
                <a:cs typeface="Arial"/>
              </a:rPr>
            </a:br>
            <a:r>
              <a:rPr lang="fr-FR" sz="1100" kern="9400">
                <a:solidFill>
                  <a:schemeClr val="bg1"/>
                </a:solidFill>
                <a:latin typeface="Arial"/>
                <a:ea typeface="+mj-ea"/>
                <a:cs typeface="Arial"/>
              </a:rPr>
              <a:t>Euclid</a:t>
            </a:r>
            <a:endParaRPr lang="fr-FR" sz="1800" b="0">
              <a:solidFill>
                <a:srgbClr val="000000"/>
              </a:solidFill>
            </a:endParaRPr>
          </a:p>
          <a:p>
            <a:pPr algn="r">
              <a:lnSpc>
                <a:spcPct val="80000"/>
              </a:lnSpc>
            </a:pPr>
            <a:r>
              <a:rPr lang="fr-FR" kern="9400">
                <a:solidFill>
                  <a:schemeClr val="bg1"/>
                </a:solidFill>
                <a:latin typeface="Arial"/>
                <a:ea typeface="+mj-ea"/>
                <a:cs typeface="Arial"/>
              </a:rPr>
              <a:t>l’invisible</a:t>
            </a:r>
            <a:br>
              <a:rPr lang="fr-FR" kern="9400">
                <a:solidFill>
                  <a:schemeClr val="bg1"/>
                </a:solidFill>
                <a:latin typeface="Arial"/>
                <a:ea typeface="+mj-ea"/>
                <a:cs typeface="Arial"/>
              </a:rPr>
            </a:br>
            <a:r>
              <a:rPr lang="fr-FR" kern="9400">
                <a:solidFill>
                  <a:schemeClr val="bg1"/>
                </a:solidFill>
                <a:latin typeface="Arial"/>
                <a:ea typeface="+mj-ea"/>
                <a:cs typeface="Arial"/>
              </a:rPr>
              <a:t>et autre </a:t>
            </a:r>
          </a:p>
          <a:p>
            <a:pPr indent="0">
              <a:lnSpc>
                <a:spcPct val="90000"/>
              </a:lnSpc>
              <a:buClr>
                <a:schemeClr val="accent4">
                  <a:lumMod val="40000"/>
                  <a:lumOff val="60000"/>
                </a:schemeClr>
              </a:buClr>
              <a:buSzPct val="192000"/>
              <a:buNone/>
            </a:pPr>
            <a:r>
              <a:rPr lang="fr-FR" sz="1800">
                <a:solidFill>
                  <a:schemeClr val="bg2">
                    <a:lumMod val="75000"/>
                  </a:schemeClr>
                </a:solidFill>
                <a:latin typeface="Arial"/>
                <a:cs typeface="Arial"/>
              </a:rPr>
              <a:t>L'univers à 70% </a:t>
            </a:r>
            <a:br>
              <a:rPr lang="fr-FR" sz="1800">
                <a:solidFill>
                  <a:schemeClr val="bg2">
                    <a:lumMod val="75000"/>
                  </a:schemeClr>
                </a:solidFill>
                <a:latin typeface="Arial"/>
                <a:cs typeface="Arial"/>
              </a:rPr>
            </a:br>
            <a:r>
              <a:rPr lang="fr-FR" sz="1800">
                <a:solidFill>
                  <a:schemeClr val="bg2">
                    <a:lumMod val="75000"/>
                  </a:schemeClr>
                </a:solidFill>
                <a:latin typeface="Arial"/>
                <a:cs typeface="Arial"/>
              </a:rPr>
              <a:t>d’une énergie inconnue,</a:t>
            </a:r>
            <a:endParaRPr lang="fr-FR" sz="1200" b="0">
              <a:latin typeface="Arial"/>
              <a:cs typeface="Arial"/>
            </a:endParaRPr>
          </a:p>
          <a:p>
            <a:pPr indent="0">
              <a:lnSpc>
                <a:spcPct val="90000"/>
              </a:lnSpc>
              <a:buClr>
                <a:schemeClr val="accent4">
                  <a:lumMod val="40000"/>
                  <a:lumOff val="60000"/>
                </a:schemeClr>
              </a:buClr>
              <a:buSzPct val="192000"/>
              <a:buNone/>
            </a:pPr>
            <a:r>
              <a:rPr lang="fr-FR" sz="1200" b="0">
                <a:latin typeface="Arial"/>
                <a:cs typeface="Arial"/>
              </a:rPr>
              <a:t>En 1929 Edwin Hubble </a:t>
            </a:r>
            <a:br>
              <a:rPr lang="fr-FR" sz="1200" b="0">
                <a:latin typeface="Arial"/>
                <a:cs typeface="Arial"/>
              </a:rPr>
            </a:br>
            <a:r>
              <a:rPr lang="fr-FR" sz="1200" b="0">
                <a:latin typeface="Arial"/>
                <a:cs typeface="Arial"/>
              </a:rPr>
              <a:t>En 1998 est découverte</a:t>
            </a:r>
          </a:p>
          <a:p>
            <a:pPr indent="0">
              <a:lnSpc>
                <a:spcPct val="90000"/>
              </a:lnSpc>
              <a:buClr>
                <a:schemeClr val="accent4">
                  <a:lumMod val="40000"/>
                  <a:lumOff val="60000"/>
                </a:schemeClr>
              </a:buClr>
              <a:buSzPct val="192000"/>
              <a:buNone/>
            </a:pPr>
            <a:r>
              <a:rPr lang="fr-FR" sz="1600">
                <a:latin typeface="Arial"/>
                <a:cs typeface="Arial"/>
              </a:rPr>
              <a:t>Pour quelle raison ?	</a:t>
            </a:r>
          </a:p>
          <a:p>
            <a:pPr indent="0">
              <a:lnSpc>
                <a:spcPct val="90000"/>
              </a:lnSpc>
              <a:buClr>
                <a:schemeClr val="accent4">
                  <a:lumMod val="40000"/>
                  <a:lumOff val="60000"/>
                </a:schemeClr>
              </a:buClr>
              <a:buSzPct val="192000"/>
              <a:buNone/>
            </a:pPr>
            <a:r>
              <a:rPr lang="fr-FR" sz="1200" b="0">
                <a:latin typeface="Arial"/>
                <a:cs typeface="Arial"/>
              </a:rPr>
              <a:t>Une énergie inconnue</a:t>
            </a:r>
            <a:br>
              <a:rPr lang="fr-FR" sz="1200" b="0">
                <a:latin typeface="Arial"/>
                <a:cs typeface="Arial"/>
              </a:rPr>
            </a:br>
            <a:r>
              <a:rPr lang="fr-FR" sz="1200" b="0">
                <a:latin typeface="Arial"/>
                <a:cs typeface="Arial"/>
              </a:rPr>
              <a:t>en serait-elle la cause ? </a:t>
            </a:r>
            <a:br>
              <a:rPr lang="fr-FR" sz="1200" b="0">
                <a:latin typeface="Arial"/>
                <a:cs typeface="Arial"/>
              </a:rPr>
            </a:br>
            <a:r>
              <a:rPr lang="fr-FR" sz="1500">
                <a:latin typeface="Arial"/>
                <a:cs typeface="Arial"/>
              </a:rPr>
              <a:t>Pour expliquer cette </a:t>
            </a:r>
            <a:br>
              <a:rPr lang="fr-FR" sz="1500">
                <a:latin typeface="Arial"/>
                <a:cs typeface="Arial"/>
              </a:rPr>
            </a:br>
            <a:r>
              <a:rPr lang="fr-FR" sz="1500">
                <a:latin typeface="Arial"/>
                <a:cs typeface="Arial"/>
              </a:rPr>
              <a:t>accélération, plusieurs </a:t>
            </a:r>
            <a:br>
              <a:rPr lang="fr-FR" sz="1500">
                <a:latin typeface="Arial"/>
                <a:cs typeface="Arial"/>
              </a:rPr>
            </a:br>
            <a:r>
              <a:rPr lang="fr-FR" sz="1500">
                <a:latin typeface="Arial"/>
                <a:cs typeface="Arial"/>
              </a:rPr>
              <a:t>hypothèses furent élaborées :</a:t>
            </a:r>
          </a:p>
          <a:p>
            <a:pPr>
              <a:lnSpc>
                <a:spcPct val="90000"/>
              </a:lnSpc>
              <a:buClr>
                <a:schemeClr val="accent4">
                  <a:lumMod val="40000"/>
                  <a:lumOff val="60000"/>
                </a:schemeClr>
              </a:buClr>
              <a:buSzPct val="192000"/>
              <a:buFont typeface="Arial"/>
              <a:buChar char="•"/>
            </a:pPr>
            <a:r>
              <a:rPr lang="fr-FR" sz="1200" b="0">
                <a:latin typeface="Arial"/>
                <a:cs typeface="Arial"/>
              </a:rPr>
              <a:t>Notre univers  ne serait</a:t>
            </a:r>
          </a:p>
          <a:p>
            <a:pPr>
              <a:lnSpc>
                <a:spcPct val="90000"/>
              </a:lnSpc>
              <a:buClr>
                <a:schemeClr val="accent4">
                  <a:lumMod val="40000"/>
                  <a:lumOff val="60000"/>
                </a:schemeClr>
              </a:buClr>
              <a:buSzPct val="192000"/>
              <a:buFont typeface="Arial"/>
              <a:buChar char="•"/>
            </a:pPr>
            <a:r>
              <a:rPr lang="fr-FR" sz="1200" b="0">
                <a:latin typeface="Arial"/>
                <a:cs typeface="Arial"/>
              </a:rPr>
              <a:t>Les lois de la.</a:t>
            </a:r>
          </a:p>
          <a:p>
            <a:pPr>
              <a:lnSpc>
                <a:spcPct val="90000"/>
              </a:lnSpc>
              <a:buClr>
                <a:schemeClr val="accent4">
                  <a:lumMod val="40000"/>
                  <a:lumOff val="60000"/>
                </a:schemeClr>
              </a:buClr>
              <a:buSzPct val="192000"/>
              <a:buFont typeface="Arial"/>
              <a:buChar char="•"/>
            </a:pPr>
            <a:r>
              <a:rPr lang="fr-FR" sz="1200" b="0">
                <a:latin typeface="Arial"/>
                <a:cs typeface="Arial"/>
              </a:rPr>
              <a:t>Existerait-il une</a:t>
            </a:r>
          </a:p>
          <a:p>
            <a:pPr indent="0" algn="ctr">
              <a:lnSpc>
                <a:spcPct val="90000"/>
              </a:lnSpc>
              <a:buClr>
                <a:schemeClr val="accent4">
                  <a:lumMod val="40000"/>
                  <a:lumOff val="60000"/>
                </a:schemeClr>
              </a:buClr>
              <a:buSzPct val="192000"/>
              <a:buNone/>
            </a:pPr>
            <a:r>
              <a:rPr lang="fr-FR" sz="1400" b="0">
                <a:latin typeface="Arial"/>
                <a:cs typeface="Arial"/>
              </a:rPr>
              <a:t>Le modèle cosmologique qui prévaut actuellement chez les scientifiques</a:t>
            </a:r>
          </a:p>
          <a:p>
            <a:pPr indent="0">
              <a:lnSpc>
                <a:spcPct val="90000"/>
              </a:lnSpc>
              <a:buClr>
                <a:schemeClr val="accent4">
                  <a:lumMod val="40000"/>
                  <a:lumOff val="60000"/>
                </a:schemeClr>
              </a:buClr>
              <a:buSzPct val="192000"/>
              <a:buNone/>
            </a:pPr>
            <a:endParaRPr lang="fr-FR" sz="1200" b="0">
              <a:latin typeface="Arial"/>
              <a:cs typeface="Arial"/>
            </a:endParaRPr>
          </a:p>
        </p:txBody>
      </p:sp>
      <p:pic>
        <p:nvPicPr>
          <p:cNvPr id="23" name="Image 22"/>
          <p:cNvPicPr>
            <a:picLocks noChangeAspect="1"/>
          </p:cNvPicPr>
          <p:nvPr/>
        </p:nvPicPr>
        <p:blipFill>
          <a:blip r:embed="rId5"/>
          <a:stretch>
            <a:fillRect/>
          </a:stretch>
        </p:blipFill>
        <p:spPr>
          <a:xfrm>
            <a:off x="9359465" y="5633860"/>
            <a:ext cx="936000" cy="936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sp>
        <p:nvSpPr>
          <p:cNvPr id="24" name="Arrondir un rectangle avec un coin du même côté 23"/>
          <p:cNvSpPr/>
          <p:nvPr/>
        </p:nvSpPr>
        <p:spPr>
          <a:xfrm rot="16200000">
            <a:off x="10740598" y="5538865"/>
            <a:ext cx="274037" cy="999380"/>
          </a:xfrm>
          <a:prstGeom prst="round2SameRect">
            <a:avLst>
              <a:gd name="adj1" fmla="val 50000"/>
              <a:gd name="adj2" fmla="val 0"/>
            </a:avLst>
          </a:prstGeom>
          <a:gradFill flip="none" rotWithShape="1">
            <a:gsLst>
              <a:gs pos="1000">
                <a:schemeClr val="bg2">
                  <a:lumMod val="75000"/>
                </a:schemeClr>
              </a:gs>
              <a:gs pos="100000">
                <a:schemeClr val="tx2">
                  <a:lumMod val="5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6" name="Ellipse 25"/>
          <p:cNvSpPr/>
          <p:nvPr/>
        </p:nvSpPr>
        <p:spPr>
          <a:xfrm>
            <a:off x="-3832088" y="5488608"/>
            <a:ext cx="1369392" cy="1369392"/>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32" name="Grouper 31"/>
          <p:cNvGrpSpPr/>
          <p:nvPr/>
        </p:nvGrpSpPr>
        <p:grpSpPr>
          <a:xfrm>
            <a:off x="927651" y="1943860"/>
            <a:ext cx="1380436" cy="1612140"/>
            <a:chOff x="-2219740" y="850556"/>
            <a:chExt cx="1380436" cy="1612140"/>
          </a:xfrm>
        </p:grpSpPr>
        <p:sp>
          <p:nvSpPr>
            <p:cNvPr id="33" name="Ellipse 32"/>
            <p:cNvSpPr/>
            <p:nvPr/>
          </p:nvSpPr>
          <p:spPr>
            <a:xfrm>
              <a:off x="-2219740" y="1093304"/>
              <a:ext cx="1369392" cy="1369392"/>
            </a:xfrm>
            <a:prstGeom prst="ellipse">
              <a:avLst/>
            </a:prstGeom>
            <a:gradFill flip="none" rotWithShape="1">
              <a:gsLst>
                <a:gs pos="0">
                  <a:schemeClr val="bg2">
                    <a:lumMod val="20000"/>
                    <a:lumOff val="80000"/>
                  </a:schemeClr>
                </a:gs>
                <a:gs pos="100000">
                  <a:schemeClr val="tx2">
                    <a:lumMod val="60000"/>
                    <a:lumOff val="40000"/>
                  </a:schemeClr>
                </a:gs>
              </a:gsLst>
              <a:path path="circle">
                <a:fillToRect l="50000" t="50000" r="50000" b="50000"/>
              </a:path>
              <a:tileRect/>
            </a:gra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4" name="ZoneTexte 33"/>
            <p:cNvSpPr txBox="1"/>
            <p:nvPr/>
          </p:nvSpPr>
          <p:spPr>
            <a:xfrm>
              <a:off x="-2181456" y="2142852"/>
              <a:ext cx="220583" cy="212007"/>
            </a:xfrm>
            <a:prstGeom prst="ellipse">
              <a:avLst/>
            </a:prstGeom>
            <a:solidFill>
              <a:srgbClr val="FDA247"/>
            </a:solidFill>
          </p:spPr>
          <p:txBody>
            <a:bodyPr wrap="square" lIns="0" tIns="0" rIns="0" bIns="0" rtlCol="0" anchor="ctr" anchorCtr="1">
              <a:noAutofit/>
            </a:bodyPr>
            <a:lstStyle>
              <a:defPPr>
                <a:defRPr lang="fr-FR"/>
              </a:defPPr>
              <a:lvl1pPr>
                <a:defRPr sz="1600">
                  <a:latin typeface="Arial"/>
                </a:defRPr>
              </a:lvl1pPr>
            </a:lstStyle>
            <a:p>
              <a:pPr algn="ctr"/>
              <a:r>
                <a:rPr lang="fr-FR" sz="600" b="1"/>
                <a:t>1</a:t>
              </a:r>
            </a:p>
          </p:txBody>
        </p:sp>
        <p:pic>
          <p:nvPicPr>
            <p:cNvPr id="35" name="Image 34"/>
            <p:cNvPicPr>
              <a:picLocks noChangeAspect="1"/>
            </p:cNvPicPr>
            <p:nvPr/>
          </p:nvPicPr>
          <p:blipFill>
            <a:blip r:embed="rId6"/>
            <a:stretch>
              <a:fillRect/>
            </a:stretch>
          </p:blipFill>
          <p:spPr>
            <a:xfrm>
              <a:off x="-1884178" y="850556"/>
              <a:ext cx="1044874" cy="1377755"/>
            </a:xfrm>
            <a:prstGeom prst="rect">
              <a:avLst/>
            </a:prstGeom>
            <a:noFill/>
            <a:ln>
              <a:noFill/>
            </a:ln>
          </p:spPr>
        </p:pic>
      </p:grpSp>
      <p:grpSp>
        <p:nvGrpSpPr>
          <p:cNvPr id="51" name="Grouper 50"/>
          <p:cNvGrpSpPr/>
          <p:nvPr/>
        </p:nvGrpSpPr>
        <p:grpSpPr>
          <a:xfrm>
            <a:off x="-2540001" y="641468"/>
            <a:ext cx="1369392" cy="1663811"/>
            <a:chOff x="-2540001" y="641468"/>
            <a:chExt cx="1369392" cy="1663811"/>
          </a:xfrm>
        </p:grpSpPr>
        <p:sp>
          <p:nvSpPr>
            <p:cNvPr id="37" name="Ellipse 36"/>
            <p:cNvSpPr/>
            <p:nvPr/>
          </p:nvSpPr>
          <p:spPr>
            <a:xfrm>
              <a:off x="-2540001" y="828260"/>
              <a:ext cx="1369392" cy="1369392"/>
            </a:xfrm>
            <a:prstGeom prst="ellipse">
              <a:avLst/>
            </a:prstGeom>
            <a:gradFill flip="none" rotWithShape="1">
              <a:gsLst>
                <a:gs pos="0">
                  <a:schemeClr val="bg2">
                    <a:lumMod val="20000"/>
                    <a:lumOff val="80000"/>
                  </a:schemeClr>
                </a:gs>
                <a:gs pos="100000">
                  <a:schemeClr val="tx2">
                    <a:lumMod val="60000"/>
                    <a:lumOff val="40000"/>
                  </a:schemeClr>
                </a:gs>
              </a:gsLst>
              <a:path path="circle">
                <a:fillToRect l="50000" t="50000" r="50000" b="50000"/>
              </a:path>
              <a:tileRect/>
            </a:gra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8" name="ZoneTexte 37"/>
            <p:cNvSpPr txBox="1"/>
            <p:nvPr/>
          </p:nvSpPr>
          <p:spPr>
            <a:xfrm>
              <a:off x="-2014114" y="2093272"/>
              <a:ext cx="220583" cy="212007"/>
            </a:xfrm>
            <a:prstGeom prst="ellipse">
              <a:avLst/>
            </a:prstGeom>
            <a:solidFill>
              <a:srgbClr val="FDA247"/>
            </a:solidFill>
          </p:spPr>
          <p:txBody>
            <a:bodyPr wrap="square" lIns="0" tIns="0" rIns="0" bIns="0" rtlCol="0" anchor="ctr" anchorCtr="1">
              <a:noAutofit/>
            </a:bodyPr>
            <a:lstStyle>
              <a:defPPr>
                <a:defRPr lang="fr-FR"/>
              </a:defPPr>
              <a:lvl1pPr>
                <a:defRPr sz="1600">
                  <a:latin typeface="Arial"/>
                </a:defRPr>
              </a:lvl1pPr>
            </a:lstStyle>
            <a:p>
              <a:pPr algn="ctr"/>
              <a:r>
                <a:rPr lang="fr-FR" sz="600" b="1"/>
                <a:t>1</a:t>
              </a:r>
            </a:p>
          </p:txBody>
        </p:sp>
        <p:pic>
          <p:nvPicPr>
            <p:cNvPr id="39" name="Image 38"/>
            <p:cNvPicPr>
              <a:picLocks noChangeAspect="1"/>
            </p:cNvPicPr>
            <p:nvPr/>
          </p:nvPicPr>
          <p:blipFill>
            <a:blip r:embed="rId6"/>
            <a:stretch>
              <a:fillRect/>
            </a:stretch>
          </p:blipFill>
          <p:spPr>
            <a:xfrm>
              <a:off x="-2279267" y="641468"/>
              <a:ext cx="1077265" cy="1420465"/>
            </a:xfrm>
            <a:prstGeom prst="rect">
              <a:avLst/>
            </a:prstGeom>
            <a:noFill/>
            <a:ln>
              <a:noFill/>
            </a:ln>
          </p:spPr>
        </p:pic>
      </p:grpSp>
      <p:pic>
        <p:nvPicPr>
          <p:cNvPr id="40" name="Image 39"/>
          <p:cNvPicPr>
            <a:picLocks noChangeAspect="1"/>
          </p:cNvPicPr>
          <p:nvPr/>
        </p:nvPicPr>
        <p:blipFill rotWithShape="1">
          <a:blip r:embed="rId7"/>
          <a:srcRect l="18019" t="300" r="31665" b="3609"/>
          <a:stretch/>
        </p:blipFill>
        <p:spPr>
          <a:xfrm>
            <a:off x="3348335" y="1866348"/>
            <a:ext cx="1945227" cy="1976782"/>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grpSp>
        <p:nvGrpSpPr>
          <p:cNvPr id="57" name="Grouper 56"/>
          <p:cNvGrpSpPr/>
          <p:nvPr/>
        </p:nvGrpSpPr>
        <p:grpSpPr>
          <a:xfrm>
            <a:off x="1987266" y="3292412"/>
            <a:ext cx="1369392" cy="1636677"/>
            <a:chOff x="-2219740" y="2419215"/>
            <a:chExt cx="1369392" cy="1636677"/>
          </a:xfrm>
        </p:grpSpPr>
        <p:sp>
          <p:nvSpPr>
            <p:cNvPr id="58" name="Ellipse 57"/>
            <p:cNvSpPr/>
            <p:nvPr/>
          </p:nvSpPr>
          <p:spPr>
            <a:xfrm>
              <a:off x="-2219740" y="2617304"/>
              <a:ext cx="1369392" cy="1369392"/>
            </a:xfrm>
            <a:prstGeom prst="ellipse">
              <a:avLst/>
            </a:prstGeom>
            <a:gradFill flip="none" rotWithShape="1">
              <a:gsLst>
                <a:gs pos="0">
                  <a:schemeClr val="tx1">
                    <a:lumMod val="75000"/>
                    <a:lumOff val="25000"/>
                  </a:schemeClr>
                </a:gs>
                <a:gs pos="100000">
                  <a:srgbClr val="000000"/>
                </a:gs>
              </a:gsLst>
              <a:path path="circle">
                <a:fillToRect l="50000" t="50000" r="50000" b="50000"/>
              </a:path>
              <a:tileRect/>
            </a:gra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59" name="ZoneTexte 58"/>
            <p:cNvSpPr txBox="1"/>
            <p:nvPr/>
          </p:nvSpPr>
          <p:spPr>
            <a:xfrm>
              <a:off x="-1693853" y="3843885"/>
              <a:ext cx="220583" cy="212007"/>
            </a:xfrm>
            <a:prstGeom prst="ellipse">
              <a:avLst/>
            </a:prstGeom>
            <a:solidFill>
              <a:srgbClr val="FDA247"/>
            </a:solidFill>
          </p:spPr>
          <p:txBody>
            <a:bodyPr wrap="square" lIns="0" tIns="0" rIns="0" bIns="0" rtlCol="0" anchor="ctr" anchorCtr="1">
              <a:noAutofit/>
            </a:bodyPr>
            <a:lstStyle>
              <a:defPPr>
                <a:defRPr lang="fr-FR"/>
              </a:defPPr>
              <a:lvl1pPr>
                <a:defRPr sz="1600">
                  <a:latin typeface="Arial"/>
                </a:defRPr>
              </a:lvl1pPr>
            </a:lstStyle>
            <a:p>
              <a:pPr algn="ctr"/>
              <a:r>
                <a:rPr lang="fr-FR" sz="600" b="1"/>
                <a:t>2</a:t>
              </a:r>
            </a:p>
          </p:txBody>
        </p:sp>
        <p:pic>
          <p:nvPicPr>
            <p:cNvPr id="60" name="Image 59"/>
            <p:cNvPicPr>
              <a:picLocks noChangeAspect="1"/>
            </p:cNvPicPr>
            <p:nvPr/>
          </p:nvPicPr>
          <p:blipFill>
            <a:blip r:embed="rId8"/>
            <a:stretch>
              <a:fillRect/>
            </a:stretch>
          </p:blipFill>
          <p:spPr>
            <a:xfrm rot="929800">
              <a:off x="-1938386" y="2419215"/>
              <a:ext cx="915540" cy="1262780"/>
            </a:xfrm>
            <a:prstGeom prst="rect">
              <a:avLst/>
            </a:prstGeom>
          </p:spPr>
        </p:pic>
      </p:grpSp>
      <p:grpSp>
        <p:nvGrpSpPr>
          <p:cNvPr id="61" name="Grouper 60"/>
          <p:cNvGrpSpPr/>
          <p:nvPr/>
        </p:nvGrpSpPr>
        <p:grpSpPr>
          <a:xfrm>
            <a:off x="3416927" y="4216275"/>
            <a:ext cx="1674572" cy="1438588"/>
            <a:chOff x="-1969401" y="4454420"/>
            <a:chExt cx="1674572" cy="1438588"/>
          </a:xfrm>
        </p:grpSpPr>
        <p:sp>
          <p:nvSpPr>
            <p:cNvPr id="62" name="Ellipse 61"/>
            <p:cNvSpPr/>
            <p:nvPr/>
          </p:nvSpPr>
          <p:spPr>
            <a:xfrm>
              <a:off x="-1879552" y="4454420"/>
              <a:ext cx="1369392" cy="1369392"/>
            </a:xfrm>
            <a:prstGeom prst="ellipse">
              <a:avLst/>
            </a:prstGeom>
            <a:gradFill flip="none" rotWithShape="1">
              <a:gsLst>
                <a:gs pos="0">
                  <a:schemeClr val="tx1">
                    <a:lumMod val="75000"/>
                    <a:lumOff val="25000"/>
                  </a:schemeClr>
                </a:gs>
                <a:gs pos="100000">
                  <a:srgbClr val="000000"/>
                </a:gs>
              </a:gsLst>
              <a:path path="circle">
                <a:fillToRect l="50000" t="50000" r="50000" b="50000"/>
              </a:path>
              <a:tileRect/>
            </a:gra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pic>
          <p:nvPicPr>
            <p:cNvPr id="63" name="Image 62"/>
            <p:cNvPicPr>
              <a:picLocks noChangeAspect="1"/>
            </p:cNvPicPr>
            <p:nvPr/>
          </p:nvPicPr>
          <p:blipFill>
            <a:blip r:embed="rId9"/>
            <a:stretch>
              <a:fillRect/>
            </a:stretch>
          </p:blipFill>
          <p:spPr>
            <a:xfrm>
              <a:off x="-1969401" y="4512043"/>
              <a:ext cx="1674572" cy="1183586"/>
            </a:xfrm>
            <a:prstGeom prst="rect">
              <a:avLst/>
            </a:prstGeom>
          </p:spPr>
        </p:pic>
        <p:sp>
          <p:nvSpPr>
            <p:cNvPr id="64" name="ZoneTexte 63"/>
            <p:cNvSpPr txBox="1"/>
            <p:nvPr/>
          </p:nvSpPr>
          <p:spPr>
            <a:xfrm>
              <a:off x="-1353665" y="5681001"/>
              <a:ext cx="220583" cy="212007"/>
            </a:xfrm>
            <a:prstGeom prst="ellipse">
              <a:avLst/>
            </a:prstGeom>
            <a:solidFill>
              <a:srgbClr val="FDA247"/>
            </a:solidFill>
          </p:spPr>
          <p:txBody>
            <a:bodyPr wrap="square" lIns="0" tIns="0" rIns="0" bIns="0" rtlCol="0" anchor="ctr" anchorCtr="1">
              <a:noAutofit/>
            </a:bodyPr>
            <a:lstStyle>
              <a:defPPr>
                <a:defRPr lang="fr-FR"/>
              </a:defPPr>
              <a:lvl1pPr>
                <a:defRPr sz="1600">
                  <a:latin typeface="Arial"/>
                </a:defRPr>
              </a:lvl1pPr>
            </a:lstStyle>
            <a:p>
              <a:pPr algn="ctr"/>
              <a:r>
                <a:rPr lang="fr-FR" sz="600" b="1"/>
                <a:t>3</a:t>
              </a:r>
            </a:p>
          </p:txBody>
        </p:sp>
      </p:grpSp>
      <p:grpSp>
        <p:nvGrpSpPr>
          <p:cNvPr id="65" name="Grouper 64"/>
          <p:cNvGrpSpPr/>
          <p:nvPr/>
        </p:nvGrpSpPr>
        <p:grpSpPr>
          <a:xfrm>
            <a:off x="5190754" y="4274623"/>
            <a:ext cx="1368000" cy="1504982"/>
            <a:chOff x="-3177897" y="3219983"/>
            <a:chExt cx="1368000" cy="1504982"/>
          </a:xfrm>
        </p:grpSpPr>
        <p:pic>
          <p:nvPicPr>
            <p:cNvPr id="66" name="Image 65"/>
            <p:cNvPicPr>
              <a:picLocks noChangeAspect="1"/>
            </p:cNvPicPr>
            <p:nvPr/>
          </p:nvPicPr>
          <p:blipFill>
            <a:blip r:embed="rId10"/>
            <a:stretch>
              <a:fillRect/>
            </a:stretch>
          </p:blipFill>
          <p:spPr>
            <a:xfrm flipH="1">
              <a:off x="-3177897" y="3219983"/>
              <a:ext cx="1368000" cy="1368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sp>
          <p:nvSpPr>
            <p:cNvPr id="67" name="ZoneTexte 66"/>
            <p:cNvSpPr txBox="1"/>
            <p:nvPr/>
          </p:nvSpPr>
          <p:spPr>
            <a:xfrm>
              <a:off x="-2647265" y="4512958"/>
              <a:ext cx="220583" cy="212007"/>
            </a:xfrm>
            <a:prstGeom prst="ellipse">
              <a:avLst/>
            </a:prstGeom>
            <a:solidFill>
              <a:srgbClr val="FDA247"/>
            </a:solidFill>
          </p:spPr>
          <p:txBody>
            <a:bodyPr wrap="square" lIns="0" tIns="0" rIns="0" bIns="0" rtlCol="0" anchor="ctr" anchorCtr="1">
              <a:noAutofit/>
            </a:bodyPr>
            <a:lstStyle>
              <a:defPPr>
                <a:defRPr lang="fr-FR"/>
              </a:defPPr>
              <a:lvl1pPr>
                <a:defRPr sz="1600">
                  <a:latin typeface="Arial"/>
                </a:defRPr>
              </a:lvl1pPr>
            </a:lstStyle>
            <a:p>
              <a:pPr algn="ctr"/>
              <a:r>
                <a:rPr lang="fr-FR" sz="600" b="1"/>
                <a:t>4</a:t>
              </a:r>
            </a:p>
          </p:txBody>
        </p:sp>
      </p:grpSp>
      <p:grpSp>
        <p:nvGrpSpPr>
          <p:cNvPr id="68" name="Grouper 67"/>
          <p:cNvGrpSpPr/>
          <p:nvPr/>
        </p:nvGrpSpPr>
        <p:grpSpPr>
          <a:xfrm>
            <a:off x="6806464" y="4132303"/>
            <a:ext cx="1368000" cy="1488539"/>
            <a:chOff x="-768414" y="3179725"/>
            <a:chExt cx="1368000" cy="1488539"/>
          </a:xfrm>
        </p:grpSpPr>
        <p:pic>
          <p:nvPicPr>
            <p:cNvPr id="69" name="Image 68"/>
            <p:cNvPicPr>
              <a:picLocks/>
            </p:cNvPicPr>
            <p:nvPr/>
          </p:nvPicPr>
          <p:blipFill rotWithShape="1">
            <a:blip r:embed="rId11"/>
            <a:srcRect/>
            <a:stretch/>
          </p:blipFill>
          <p:spPr>
            <a:xfrm>
              <a:off x="-768414" y="3179725"/>
              <a:ext cx="1368000" cy="1368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sp>
          <p:nvSpPr>
            <p:cNvPr id="70" name="ZoneTexte 69"/>
            <p:cNvSpPr txBox="1"/>
            <p:nvPr/>
          </p:nvSpPr>
          <p:spPr>
            <a:xfrm>
              <a:off x="-220583" y="4456257"/>
              <a:ext cx="220583" cy="212007"/>
            </a:xfrm>
            <a:prstGeom prst="ellipse">
              <a:avLst/>
            </a:prstGeom>
            <a:solidFill>
              <a:srgbClr val="FDA247"/>
            </a:solidFill>
          </p:spPr>
          <p:txBody>
            <a:bodyPr wrap="square" lIns="0" tIns="0" rIns="0" bIns="0" rtlCol="0" anchor="ctr" anchorCtr="1">
              <a:noAutofit/>
            </a:bodyPr>
            <a:lstStyle>
              <a:defPPr>
                <a:defRPr lang="fr-FR"/>
              </a:defPPr>
              <a:lvl1pPr>
                <a:defRPr sz="1600">
                  <a:latin typeface="Arial"/>
                </a:defRPr>
              </a:lvl1pPr>
            </a:lstStyle>
            <a:p>
              <a:pPr algn="ctr"/>
              <a:r>
                <a:rPr lang="fr-FR" sz="600" b="1"/>
                <a:t>5</a:t>
              </a:r>
            </a:p>
          </p:txBody>
        </p:sp>
      </p:grpSp>
    </p:spTree>
    <p:extLst>
      <p:ext uri="{BB962C8B-B14F-4D97-AF65-F5344CB8AC3E}">
        <p14:creationId xmlns:p14="http://schemas.microsoft.com/office/powerpoint/2010/main" val="353525058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à coins arrondis 79"/>
          <p:cNvSpPr/>
          <p:nvPr/>
        </p:nvSpPr>
        <p:spPr>
          <a:xfrm>
            <a:off x="4921400" y="2433181"/>
            <a:ext cx="3329942" cy="1728841"/>
          </a:xfrm>
          <a:prstGeom prst="round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latin typeface="Arial"/>
              <a:cs typeface="Arial"/>
            </a:endParaRPr>
          </a:p>
        </p:txBody>
      </p:sp>
      <p:sp>
        <p:nvSpPr>
          <p:cNvPr id="70" name="Rectangle à coins arrondis 69"/>
          <p:cNvSpPr/>
          <p:nvPr/>
        </p:nvSpPr>
        <p:spPr>
          <a:xfrm>
            <a:off x="780318" y="2433181"/>
            <a:ext cx="2251980" cy="1728841"/>
          </a:xfrm>
          <a:prstGeom prst="round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latin typeface="Arial"/>
              <a:cs typeface="Arial"/>
            </a:endParaRPr>
          </a:p>
        </p:txBody>
      </p:sp>
      <p:sp>
        <p:nvSpPr>
          <p:cNvPr id="253" name="Rogner un rectangle avec un coin diagonal 252"/>
          <p:cNvSpPr/>
          <p:nvPr/>
        </p:nvSpPr>
        <p:spPr>
          <a:xfrm>
            <a:off x="0" y="1"/>
            <a:ext cx="2967386" cy="1304898"/>
          </a:xfrm>
          <a:prstGeom prst="snip2DiagRect">
            <a:avLst>
              <a:gd name="adj1" fmla="val 0"/>
              <a:gd name="adj2" fmla="val 8288"/>
            </a:avLst>
          </a:prstGeom>
          <a:gradFill flip="none" rotWithShape="1">
            <a:gsLst>
              <a:gs pos="1000">
                <a:schemeClr val="bg2">
                  <a:lumMod val="75000"/>
                </a:schemeClr>
              </a:gs>
              <a:gs pos="100000">
                <a:schemeClr val="tx2">
                  <a:lumMod val="50000"/>
                </a:schemeClr>
              </a:gs>
            </a:gsLst>
            <a:lin ang="1242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249" name="Connecteur droit 248"/>
          <p:cNvCxnSpPr/>
          <p:nvPr/>
        </p:nvCxnSpPr>
        <p:spPr>
          <a:xfrm flipV="1">
            <a:off x="3979108" y="2067580"/>
            <a:ext cx="1233714" cy="774097"/>
          </a:xfrm>
          <a:prstGeom prst="line">
            <a:avLst/>
          </a:prstGeom>
          <a:ln w="19050" cmpd="sng">
            <a:solidFill>
              <a:schemeClr val="bg2">
                <a:lumMod val="40000"/>
                <a:lumOff val="60000"/>
              </a:schemeClr>
            </a:solidFill>
          </a:ln>
        </p:spPr>
        <p:style>
          <a:lnRef idx="1">
            <a:schemeClr val="accent2"/>
          </a:lnRef>
          <a:fillRef idx="0">
            <a:schemeClr val="accent2"/>
          </a:fillRef>
          <a:effectRef idx="0">
            <a:schemeClr val="accent2"/>
          </a:effectRef>
          <a:fontRef idx="minor">
            <a:schemeClr val="tx1"/>
          </a:fontRef>
        </p:style>
      </p:cxnSp>
      <p:cxnSp>
        <p:nvCxnSpPr>
          <p:cNvPr id="240" name="Connecteur droit 239"/>
          <p:cNvCxnSpPr>
            <a:stCxn id="70" idx="3"/>
            <a:endCxn id="80" idx="1"/>
          </p:cNvCxnSpPr>
          <p:nvPr/>
        </p:nvCxnSpPr>
        <p:spPr>
          <a:xfrm>
            <a:off x="3032298" y="3297602"/>
            <a:ext cx="1889102" cy="0"/>
          </a:xfrm>
          <a:prstGeom prst="line">
            <a:avLst/>
          </a:prstGeom>
          <a:ln w="19050" cmpd="sng">
            <a:solidFill>
              <a:schemeClr val="bg2">
                <a:lumMod val="40000"/>
                <a:lumOff val="60000"/>
              </a:schemeClr>
            </a:solidFill>
          </a:ln>
        </p:spPr>
        <p:style>
          <a:lnRef idx="1">
            <a:schemeClr val="accent2"/>
          </a:lnRef>
          <a:fillRef idx="0">
            <a:schemeClr val="accent2"/>
          </a:fillRef>
          <a:effectRef idx="0">
            <a:schemeClr val="accent2"/>
          </a:effectRef>
          <a:fontRef idx="minor">
            <a:schemeClr val="tx1"/>
          </a:fontRef>
        </p:style>
      </p:cxnSp>
      <p:cxnSp>
        <p:nvCxnSpPr>
          <p:cNvPr id="237" name="Connecteur droit 236"/>
          <p:cNvCxnSpPr/>
          <p:nvPr/>
        </p:nvCxnSpPr>
        <p:spPr>
          <a:xfrm>
            <a:off x="1676841" y="4492849"/>
            <a:ext cx="6061985" cy="30064"/>
          </a:xfrm>
          <a:prstGeom prst="line">
            <a:avLst/>
          </a:prstGeom>
          <a:ln w="19050" cmpd="sng">
            <a:solidFill>
              <a:schemeClr val="bg2">
                <a:lumMod val="40000"/>
                <a:lumOff val="60000"/>
              </a:schemeClr>
            </a:solidFill>
          </a:ln>
        </p:spPr>
        <p:style>
          <a:lnRef idx="1">
            <a:schemeClr val="accent2"/>
          </a:lnRef>
          <a:fillRef idx="0">
            <a:schemeClr val="accent2"/>
          </a:fillRef>
          <a:effectRef idx="0">
            <a:schemeClr val="accent2"/>
          </a:effectRef>
          <a:fontRef idx="minor">
            <a:schemeClr val="tx1"/>
          </a:fontRef>
        </p:style>
      </p:cxnSp>
      <p:sp>
        <p:nvSpPr>
          <p:cNvPr id="11" name="Titre 1"/>
          <p:cNvSpPr txBox="1">
            <a:spLocks/>
          </p:cNvSpPr>
          <p:nvPr/>
        </p:nvSpPr>
        <p:spPr>
          <a:xfrm>
            <a:off x="145144" y="326573"/>
            <a:ext cx="2673048" cy="687739"/>
          </a:xfrm>
          <a:prstGeom prst="rect">
            <a:avLst/>
          </a:prstGeom>
        </p:spPr>
        <p:txBody>
          <a:bodyPr anchor="b" anchorCtr="0">
            <a:noAutofit/>
          </a:bodyPr>
          <a:lstStyle>
            <a:lvl1pPr indent="180000" algn="r" defTabSz="457200" rtl="0" eaLnBrk="1" latinLnBrk="0" hangingPunct="1">
              <a:spcBef>
                <a:spcPct val="0"/>
              </a:spcBef>
              <a:buNone/>
              <a:defRPr lang="fr-FR" sz="1600" b="1" i="0" kern="9400">
                <a:solidFill>
                  <a:schemeClr val="bg1"/>
                </a:solidFill>
                <a:latin typeface="Arial"/>
                <a:ea typeface="+mj-ea"/>
                <a:cs typeface="Arial"/>
              </a:defRPr>
            </a:lvl1pPr>
          </a:lstStyle>
          <a:p>
            <a:pPr>
              <a:lnSpc>
                <a:spcPct val="90000"/>
              </a:lnSpc>
            </a:pPr>
            <a:r>
              <a:rPr lang="fr-FR" sz="2000"/>
              <a:t>Organisation du consortium Euclid</a:t>
            </a:r>
          </a:p>
        </p:txBody>
      </p:sp>
      <p:sp>
        <p:nvSpPr>
          <p:cNvPr id="12" name="Rectangle 11"/>
          <p:cNvSpPr/>
          <p:nvPr/>
        </p:nvSpPr>
        <p:spPr>
          <a:xfrm>
            <a:off x="9616133" y="893870"/>
            <a:ext cx="5512963" cy="494494"/>
          </a:xfrm>
          <a:prstGeom prst="rect">
            <a:avLst/>
          </a:prstGeom>
          <a:noFill/>
        </p:spPr>
        <p:txBody>
          <a:bodyPr wrap="square">
            <a:spAutoFit/>
          </a:bodyPr>
          <a:lstStyle/>
          <a:p>
            <a:pPr>
              <a:lnSpc>
                <a:spcPct val="80000"/>
              </a:lnSpc>
            </a:pPr>
            <a:r>
              <a:rPr lang="fr-FR" sz="1600">
                <a:solidFill>
                  <a:srgbClr val="5A85B6"/>
                </a:solidFill>
                <a:latin typeface="Arial"/>
                <a:cs typeface="Arial"/>
              </a:rPr>
              <a:t>Lancement prévu en 2021 depuis la base de Kourou, </a:t>
            </a:r>
          </a:p>
          <a:p>
            <a:pPr>
              <a:lnSpc>
                <a:spcPct val="80000"/>
              </a:lnSpc>
            </a:pPr>
            <a:r>
              <a:rPr lang="fr-FR" sz="1600">
                <a:solidFill>
                  <a:srgbClr val="5A85B6"/>
                </a:solidFill>
                <a:latin typeface="Arial"/>
                <a:cs typeface="Arial"/>
              </a:rPr>
              <a:t>par une fusée Soyouz</a:t>
            </a:r>
          </a:p>
        </p:txBody>
      </p:sp>
      <p:sp>
        <p:nvSpPr>
          <p:cNvPr id="21" name="Rectangle 20"/>
          <p:cNvSpPr/>
          <p:nvPr/>
        </p:nvSpPr>
        <p:spPr>
          <a:xfrm>
            <a:off x="-2657440" y="3748012"/>
            <a:ext cx="2345888" cy="3109991"/>
          </a:xfrm>
          <a:prstGeom prst="rect">
            <a:avLst/>
          </a:prstGeom>
          <a:noFill/>
        </p:spPr>
        <p:txBody>
          <a:bodyPr wrap="square">
            <a:noAutofit/>
          </a:bodyPr>
          <a:lstStyle/>
          <a:p>
            <a:pPr>
              <a:lnSpc>
                <a:spcPts val="900"/>
              </a:lnSpc>
              <a:spcBef>
                <a:spcPts val="300"/>
              </a:spcBef>
            </a:pPr>
            <a:r>
              <a:rPr lang="fr-FR" sz="900">
                <a:latin typeface="Arial"/>
                <a:cs typeface="Arial"/>
              </a:rPr>
              <a:t>Big Bang ! Des oscillations de pression circulent dans un plasma ultra-dense et ultra-chaud.</a:t>
            </a:r>
          </a:p>
          <a:p>
            <a:pPr>
              <a:lnSpc>
                <a:spcPts val="900"/>
              </a:lnSpc>
              <a:spcBef>
                <a:spcPts val="300"/>
              </a:spcBef>
            </a:pPr>
            <a:r>
              <a:rPr lang="fr-FR" sz="900">
                <a:latin typeface="Arial"/>
                <a:cs typeface="Arial"/>
              </a:rPr>
              <a:t>Age de l'univers 10-35s : c'est l'inflation. L’espace se dilate 1030 à 10100 fois en 10-32 s.</a:t>
            </a:r>
          </a:p>
          <a:p>
            <a:pPr>
              <a:lnSpc>
                <a:spcPts val="900"/>
              </a:lnSpc>
              <a:spcBef>
                <a:spcPts val="300"/>
              </a:spcBef>
            </a:pPr>
            <a:r>
              <a:rPr lang="fr-FR" sz="900">
                <a:latin typeface="Arial"/>
                <a:cs typeface="Arial"/>
              </a:rPr>
              <a:t>Les particules et la matière sont synthétisées durant l'expansion vertigineuse. Les oscillations se propagent dans la soupe primordiale de matière ordinaire, de lumière et de matière noire. Quand l'univers atteint 3000 degrés, la lumière s'échappe (c'est le fameux fond cosmologique de Planck) et la matière peut se condenser sous l'effet de la gravitation.</a:t>
            </a:r>
          </a:p>
          <a:p>
            <a:pPr>
              <a:lnSpc>
                <a:spcPts val="900"/>
              </a:lnSpc>
              <a:spcBef>
                <a:spcPts val="300"/>
              </a:spcBef>
            </a:pPr>
            <a:r>
              <a:rPr lang="fr-FR" sz="900">
                <a:latin typeface="Arial"/>
                <a:cs typeface="Arial"/>
              </a:rPr>
              <a:t>Les oscillations ne se propagent plus. Leur empreinte reste imprimée dans la carte de la matière baryonique (les atomes) et va guider la formation des grandes structures visibles.</a:t>
            </a:r>
          </a:p>
          <a:p>
            <a:pPr>
              <a:lnSpc>
                <a:spcPts val="900"/>
              </a:lnSpc>
              <a:spcBef>
                <a:spcPts val="300"/>
              </a:spcBef>
            </a:pPr>
            <a:r>
              <a:rPr lang="fr-FR" sz="900">
                <a:latin typeface="Arial"/>
                <a:cs typeface="Arial"/>
              </a:rPr>
              <a:t>Puis l’univers va s'étendre avec les grandes structures le composant, en même temps que celles-ci évoluent et se rassemblent en amas.</a:t>
            </a:r>
          </a:p>
        </p:txBody>
      </p:sp>
      <p:sp>
        <p:nvSpPr>
          <p:cNvPr id="3" name="Rectangle 2"/>
          <p:cNvSpPr/>
          <p:nvPr/>
        </p:nvSpPr>
        <p:spPr>
          <a:xfrm>
            <a:off x="-2626256" y="3300063"/>
            <a:ext cx="2065443" cy="644815"/>
          </a:xfrm>
          <a:prstGeom prst="rect">
            <a:avLst/>
          </a:prstGeom>
        </p:spPr>
        <p:txBody>
          <a:bodyPr wrap="square">
            <a:noAutofit/>
          </a:bodyPr>
          <a:lstStyle/>
          <a:p>
            <a:pPr>
              <a:lnSpc>
                <a:spcPts val="1380"/>
              </a:lnSpc>
            </a:pPr>
            <a:r>
              <a:rPr lang="fr-FR" sz="1400">
                <a:solidFill>
                  <a:srgbClr val="5A85B6"/>
                </a:solidFill>
                <a:latin typeface="Arial"/>
                <a:cs typeface="Arial"/>
              </a:rPr>
              <a:t>La naissance des grandes structures ....</a:t>
            </a:r>
          </a:p>
        </p:txBody>
      </p:sp>
      <p:sp>
        <p:nvSpPr>
          <p:cNvPr id="13" name="Rectangle 12"/>
          <p:cNvSpPr/>
          <p:nvPr/>
        </p:nvSpPr>
        <p:spPr>
          <a:xfrm>
            <a:off x="9144000" y="2572931"/>
            <a:ext cx="2801354" cy="768448"/>
          </a:xfrm>
          <a:prstGeom prst="rect">
            <a:avLst/>
          </a:prstGeom>
        </p:spPr>
        <p:txBody>
          <a:bodyPr wrap="square">
            <a:noAutofit/>
          </a:bodyPr>
          <a:lstStyle/>
          <a:p>
            <a:pPr>
              <a:lnSpc>
                <a:spcPts val="1380"/>
              </a:lnSpc>
            </a:pPr>
            <a:r>
              <a:rPr lang="fr-FR" sz="1400">
                <a:solidFill>
                  <a:srgbClr val="5A85B6"/>
                </a:solidFill>
                <a:latin typeface="Arial"/>
                <a:cs typeface="Arial"/>
              </a:rPr>
              <a:t>Mesurer la lumière des galaxies : le décalage spectral..</a:t>
            </a:r>
          </a:p>
        </p:txBody>
      </p:sp>
      <p:sp>
        <p:nvSpPr>
          <p:cNvPr id="14" name="Rectangle 13"/>
          <p:cNvSpPr/>
          <p:nvPr/>
        </p:nvSpPr>
        <p:spPr>
          <a:xfrm>
            <a:off x="9245382" y="3590033"/>
            <a:ext cx="2345888" cy="1376944"/>
          </a:xfrm>
          <a:prstGeom prst="rect">
            <a:avLst/>
          </a:prstGeom>
          <a:noFill/>
        </p:spPr>
        <p:txBody>
          <a:bodyPr wrap="square">
            <a:noAutofit/>
          </a:bodyPr>
          <a:lstStyle/>
          <a:p>
            <a:pPr>
              <a:lnSpc>
                <a:spcPts val="900"/>
              </a:lnSpc>
              <a:spcBef>
                <a:spcPts val="300"/>
              </a:spcBef>
            </a:pPr>
            <a:r>
              <a:rPr lang="fr-FR" sz="900">
                <a:latin typeface="Arial"/>
                <a:cs typeface="Arial"/>
              </a:rPr>
              <a:t>Lorsque les galaxies s'éloignent, leur spectre lumineux se décale vers le rouge, c'est ce décalage qui nous apporte la preuve de l'expansion de l'univers.</a:t>
            </a:r>
          </a:p>
          <a:p>
            <a:pPr>
              <a:lnSpc>
                <a:spcPts val="900"/>
              </a:lnSpc>
              <a:spcBef>
                <a:spcPts val="300"/>
              </a:spcBef>
            </a:pPr>
            <a:r>
              <a:rPr lang="fr-FR" sz="900">
                <a:latin typeface="Arial"/>
                <a:cs typeface="Arial"/>
              </a:rPr>
              <a:t>Cette mesure effectuée sur un très grand nombre de galaxies sur le ciel et sur une grande  "profondeur" nous montrera l’évolution "géométrique" des grandes structures, donc l’effet et la répartition de l’énergie noire.</a:t>
            </a:r>
          </a:p>
        </p:txBody>
      </p:sp>
      <p:sp>
        <p:nvSpPr>
          <p:cNvPr id="5" name="Rectangle 4"/>
          <p:cNvSpPr/>
          <p:nvPr/>
        </p:nvSpPr>
        <p:spPr>
          <a:xfrm>
            <a:off x="10339378" y="1397939"/>
            <a:ext cx="4572000" cy="393954"/>
          </a:xfrm>
          <a:prstGeom prst="rect">
            <a:avLst/>
          </a:prstGeom>
        </p:spPr>
        <p:txBody>
          <a:bodyPr>
            <a:spAutoFit/>
          </a:bodyPr>
          <a:lstStyle/>
          <a:p>
            <a:pPr>
              <a:lnSpc>
                <a:spcPct val="80000"/>
              </a:lnSpc>
            </a:pPr>
            <a:r>
              <a:rPr lang="fr-FR" sz="1200">
                <a:solidFill>
                  <a:srgbClr val="FD9533"/>
                </a:solidFill>
                <a:latin typeface="Arial"/>
                <a:cs typeface="Arial"/>
              </a:rPr>
              <a:t>6 ans de mission, dont 6 mois de commisioning,</a:t>
            </a:r>
            <a:br>
              <a:rPr lang="fr-FR" sz="1200">
                <a:solidFill>
                  <a:srgbClr val="FD9533"/>
                </a:solidFill>
                <a:latin typeface="Arial"/>
                <a:cs typeface="Arial"/>
              </a:rPr>
            </a:br>
            <a:r>
              <a:rPr lang="fr-FR" sz="1200">
                <a:solidFill>
                  <a:srgbClr val="FD9533"/>
                </a:solidFill>
                <a:latin typeface="Arial"/>
                <a:cs typeface="Arial"/>
              </a:rPr>
              <a:t>une couverture du ciel 15 000 deg</a:t>
            </a:r>
            <a:r>
              <a:rPr lang="fr-FR" sz="1200" baseline="30000">
                <a:solidFill>
                  <a:srgbClr val="FD9533"/>
                </a:solidFill>
                <a:latin typeface="Arial"/>
                <a:cs typeface="Arial"/>
              </a:rPr>
              <a:t>2</a:t>
            </a:r>
          </a:p>
        </p:txBody>
      </p:sp>
      <p:sp>
        <p:nvSpPr>
          <p:cNvPr id="57" name="ZoneTexte 56"/>
          <p:cNvSpPr txBox="1"/>
          <p:nvPr/>
        </p:nvSpPr>
        <p:spPr>
          <a:xfrm>
            <a:off x="334397" y="1376093"/>
            <a:ext cx="1854847" cy="1147750"/>
          </a:xfrm>
          <a:prstGeom prst="rect">
            <a:avLst/>
          </a:prstGeom>
          <a:noFill/>
          <a:ln w="38100">
            <a:noFill/>
          </a:ln>
        </p:spPr>
        <p:txBody>
          <a:bodyPr wrap="square" rtlCol="0">
            <a:spAutoFit/>
          </a:bodyPr>
          <a:lstStyle/>
          <a:p>
            <a:pPr algn="r">
              <a:lnSpc>
                <a:spcPct val="90000"/>
              </a:lnSpc>
            </a:pPr>
            <a:r>
              <a:rPr lang="fr-FR" sz="1100" b="1" dirty="0" smtClean="0">
                <a:solidFill>
                  <a:srgbClr val="000000"/>
                </a:solidFill>
                <a:latin typeface="Arial"/>
                <a:cs typeface="Arial"/>
              </a:rPr>
              <a:t>16 pays</a:t>
            </a:r>
          </a:p>
          <a:p>
            <a:pPr algn="r">
              <a:lnSpc>
                <a:spcPct val="90000"/>
              </a:lnSpc>
            </a:pPr>
            <a:r>
              <a:rPr lang="fr-FR" sz="1100" b="1" dirty="0" smtClean="0">
                <a:solidFill>
                  <a:srgbClr val="000000"/>
                </a:solidFill>
                <a:latin typeface="Arial"/>
                <a:cs typeface="Arial"/>
              </a:rPr>
              <a:t>225 laboratoires</a:t>
            </a:r>
          </a:p>
          <a:p>
            <a:pPr algn="r">
              <a:lnSpc>
                <a:spcPct val="90000"/>
              </a:lnSpc>
            </a:pPr>
            <a:r>
              <a:rPr lang="fr-FR" sz="1100" b="1" dirty="0" smtClean="0">
                <a:solidFill>
                  <a:srgbClr val="000000"/>
                </a:solidFill>
                <a:latin typeface="Arial"/>
                <a:cs typeface="Arial"/>
              </a:rPr>
              <a:t>1487 membres</a:t>
            </a:r>
          </a:p>
          <a:p>
            <a:pPr algn="r">
              <a:lnSpc>
                <a:spcPct val="90000"/>
              </a:lnSpc>
            </a:pPr>
            <a:r>
              <a:rPr lang="fr-FR" sz="1100" b="1" dirty="0" smtClean="0">
                <a:solidFill>
                  <a:srgbClr val="000000"/>
                </a:solidFill>
                <a:latin typeface="Arial"/>
                <a:cs typeface="Arial"/>
              </a:rPr>
              <a:t>78 membres “at large“</a:t>
            </a:r>
          </a:p>
          <a:p>
            <a:pPr algn="r">
              <a:lnSpc>
                <a:spcPct val="90000"/>
              </a:lnSpc>
            </a:pPr>
            <a:r>
              <a:rPr lang="fr-FR" sz="1100" b="1" dirty="0" smtClean="0">
                <a:solidFill>
                  <a:srgbClr val="000000"/>
                </a:solidFill>
                <a:latin typeface="Arial"/>
                <a:cs typeface="Arial"/>
              </a:rPr>
              <a:t>200 </a:t>
            </a:r>
            <a:r>
              <a:rPr lang="fr-FR" sz="1100" b="1" dirty="0" err="1" smtClean="0">
                <a:solidFill>
                  <a:srgbClr val="000000"/>
                </a:solidFill>
                <a:latin typeface="Arial"/>
                <a:cs typeface="Arial"/>
              </a:rPr>
              <a:t>Alumni</a:t>
            </a:r>
          </a:p>
          <a:p>
            <a:pPr algn="r">
              <a:lnSpc>
                <a:spcPct val="90000"/>
              </a:lnSpc>
            </a:pPr>
            <a:r>
              <a:rPr lang="fr-FR" sz="1000" i="1" dirty="0" err="1">
                <a:solidFill>
                  <a:srgbClr val="000000"/>
                </a:solidFill>
                <a:latin typeface="Arial"/>
                <a:cs typeface="Arial"/>
              </a:rPr>
              <a:t>(novembre 2017)</a:t>
            </a:r>
            <a:endParaRPr lang="fr-FR" sz="1000" i="1" dirty="0" smtClean="0">
              <a:solidFill>
                <a:srgbClr val="000000"/>
              </a:solidFill>
              <a:latin typeface="Arial"/>
              <a:cs typeface="Arial"/>
            </a:endParaRPr>
          </a:p>
          <a:p>
            <a:pPr marL="171450" indent="-171450">
              <a:lnSpc>
                <a:spcPct val="90000"/>
              </a:lnSpc>
              <a:buFont typeface="Arial" panose="020B0604020202020204" pitchFamily="34" charset="0"/>
              <a:buChar char="•"/>
            </a:pPr>
            <a:endParaRPr lang="fr-FR" sz="1100" b="1" i="1" dirty="0">
              <a:solidFill>
                <a:srgbClr val="000000"/>
              </a:solidFill>
            </a:endParaRPr>
          </a:p>
        </p:txBody>
      </p:sp>
      <p:sp>
        <p:nvSpPr>
          <p:cNvPr id="66" name="Text Box 5"/>
          <p:cNvSpPr txBox="1">
            <a:spLocks noChangeArrowheads="1"/>
          </p:cNvSpPr>
          <p:nvPr/>
        </p:nvSpPr>
        <p:spPr bwMode="auto">
          <a:xfrm>
            <a:off x="5905157" y="388447"/>
            <a:ext cx="2704512" cy="835998"/>
          </a:xfrm>
          <a:prstGeom prst="rect">
            <a:avLst/>
          </a:prstGeom>
          <a:noFill/>
          <a:ln w="38100">
            <a:noFill/>
            <a:miter lim="800000"/>
            <a:headEnd/>
            <a:tailEnd/>
          </a:ln>
          <a:effectLs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lnSpc>
                <a:spcPct val="90000"/>
              </a:lnSpc>
            </a:pPr>
            <a:r>
              <a:rPr lang="fr-FR" sz="1100" b="1" dirty="0">
                <a:solidFill>
                  <a:srgbClr val="002060"/>
                </a:solidFill>
              </a:rPr>
              <a:t>Part </a:t>
            </a:r>
            <a:r>
              <a:rPr lang="fr-FR" sz="1100" b="1" dirty="0" smtClean="0">
                <a:solidFill>
                  <a:srgbClr val="002060"/>
                </a:solidFill>
              </a:rPr>
              <a:t>Française : </a:t>
            </a:r>
            <a:br>
              <a:rPr lang="fr-FR" sz="1100" b="1" dirty="0" smtClean="0">
                <a:solidFill>
                  <a:srgbClr val="002060"/>
                </a:solidFill>
              </a:rPr>
            </a:br>
            <a:r>
              <a:rPr lang="fr-FR" sz="1100" b="1" dirty="0" smtClean="0">
                <a:solidFill>
                  <a:srgbClr val="002060"/>
                </a:solidFill>
              </a:rPr>
              <a:t>30</a:t>
            </a:r>
            <a:r>
              <a:rPr lang="fr-FR" sz="1100" b="1" dirty="0">
                <a:solidFill>
                  <a:srgbClr val="002060"/>
                </a:solidFill>
              </a:rPr>
              <a:t>% à égalité avec l’Italie</a:t>
            </a:r>
          </a:p>
          <a:p>
            <a:pPr algn="r" eaLnBrk="1" hangingPunct="1">
              <a:lnSpc>
                <a:spcPct val="90000"/>
              </a:lnSpc>
            </a:pPr>
            <a:r>
              <a:rPr lang="fr-FR" sz="1050" dirty="0">
                <a:solidFill>
                  <a:srgbClr val="002060"/>
                </a:solidFill>
              </a:rPr>
              <a:t>Les autres gros contributeurs sont Allemagne </a:t>
            </a:r>
            <a:r>
              <a:rPr lang="fr-FR" sz="1050" dirty="0" smtClean="0">
                <a:solidFill>
                  <a:srgbClr val="002060"/>
                </a:solidFill>
              </a:rPr>
              <a:t>&amp; Royaume-Uni </a:t>
            </a:r>
            <a:r>
              <a:rPr lang="fr-FR" sz="1050" dirty="0">
                <a:solidFill>
                  <a:srgbClr val="002060"/>
                </a:solidFill>
              </a:rPr>
              <a:t>(~10</a:t>
            </a:r>
            <a:r>
              <a:rPr lang="fr-FR" sz="1050" dirty="0" smtClean="0">
                <a:solidFill>
                  <a:srgbClr val="002060"/>
                </a:solidFill>
              </a:rPr>
              <a:t>%), NASA, Japon (Subaru), Canada (CFHT)</a:t>
            </a:r>
            <a:endParaRPr lang="fr-FR" sz="1050" dirty="0">
              <a:solidFill>
                <a:srgbClr val="002060"/>
              </a:solidFill>
            </a:endParaRPr>
          </a:p>
        </p:txBody>
      </p:sp>
      <p:cxnSp>
        <p:nvCxnSpPr>
          <p:cNvPr id="19" name="Connecteur droit 18"/>
          <p:cNvCxnSpPr/>
          <p:nvPr/>
        </p:nvCxnSpPr>
        <p:spPr>
          <a:xfrm>
            <a:off x="3995561" y="1934529"/>
            <a:ext cx="0" cy="2611680"/>
          </a:xfrm>
          <a:prstGeom prst="line">
            <a:avLst/>
          </a:prstGeom>
          <a:ln w="19050" cmpd="sng">
            <a:solidFill>
              <a:schemeClr val="bg2">
                <a:lumMod val="40000"/>
                <a:lumOff val="60000"/>
              </a:schemeClr>
            </a:solidFill>
          </a:ln>
        </p:spPr>
        <p:style>
          <a:lnRef idx="1">
            <a:schemeClr val="accent2"/>
          </a:lnRef>
          <a:fillRef idx="0">
            <a:schemeClr val="accent2"/>
          </a:fillRef>
          <a:effectRef idx="0">
            <a:schemeClr val="accent2"/>
          </a:effectRef>
          <a:fontRef idx="minor">
            <a:schemeClr val="tx1"/>
          </a:fontRef>
        </p:style>
      </p:cxnSp>
      <p:sp>
        <p:nvSpPr>
          <p:cNvPr id="58" name="ZoneTexte 57"/>
          <p:cNvSpPr txBox="1"/>
          <p:nvPr/>
        </p:nvSpPr>
        <p:spPr>
          <a:xfrm>
            <a:off x="956986" y="2757977"/>
            <a:ext cx="1776587" cy="1384996"/>
          </a:xfrm>
          <a:prstGeom prst="rect">
            <a:avLst/>
          </a:prstGeom>
          <a:noFill/>
          <a:ln w="38100">
            <a:noFill/>
          </a:ln>
        </p:spPr>
        <p:txBody>
          <a:bodyPr wrap="square" rtlCol="0">
            <a:spAutoFit/>
          </a:bodyPr>
          <a:lstStyle/>
          <a:p>
            <a:pPr marL="171450" indent="-171450">
              <a:buFont typeface="Arial" panose="020B0604020202020204" pitchFamily="34" charset="0"/>
              <a:buChar char="•"/>
            </a:pPr>
            <a:r>
              <a:rPr lang="fr-FR" sz="700" b="1" i="1" dirty="0" smtClean="0">
                <a:solidFill>
                  <a:srgbClr val="000000"/>
                </a:solidFill>
              </a:rPr>
              <a:t>Support Office</a:t>
            </a:r>
          </a:p>
          <a:p>
            <a:pPr marL="171450" indent="-171450">
              <a:buFont typeface="Arial" panose="020B0604020202020204" pitchFamily="34" charset="0"/>
              <a:buChar char="•"/>
            </a:pPr>
            <a:r>
              <a:rPr lang="fr-FR" sz="700" b="1" i="1" dirty="0" smtClean="0">
                <a:solidFill>
                  <a:srgbClr val="000000"/>
                </a:solidFill>
              </a:rPr>
              <a:t>Coordination support</a:t>
            </a:r>
          </a:p>
          <a:p>
            <a:pPr marL="171450" indent="-171450">
              <a:buFont typeface="Arial" panose="020B0604020202020204" pitchFamily="34" charset="0"/>
              <a:buChar char="•"/>
            </a:pPr>
            <a:r>
              <a:rPr lang="fr-FR" sz="700" b="1" i="1" dirty="0" smtClean="0">
                <a:solidFill>
                  <a:srgbClr val="000000"/>
                </a:solidFill>
              </a:rPr>
              <a:t>Mission System</a:t>
            </a:r>
          </a:p>
          <a:p>
            <a:pPr marL="171450" indent="-171450">
              <a:buFont typeface="Arial" panose="020B0604020202020204" pitchFamily="34" charset="0"/>
              <a:buChar char="•"/>
            </a:pPr>
            <a:r>
              <a:rPr lang="fr-FR" sz="700" b="1" i="1" dirty="0" smtClean="0">
                <a:solidFill>
                  <a:srgbClr val="000000"/>
                </a:solidFill>
              </a:rPr>
              <a:t>Mission </a:t>
            </a:r>
            <a:r>
              <a:rPr lang="fr-FR" sz="700" b="1" i="1" dirty="0" err="1" smtClean="0">
                <a:solidFill>
                  <a:srgbClr val="000000"/>
                </a:solidFill>
              </a:rPr>
              <a:t>survey</a:t>
            </a:r>
            <a:r>
              <a:rPr lang="fr-FR" sz="700" b="1" i="1" dirty="0" smtClean="0">
                <a:solidFill>
                  <a:srgbClr val="000000"/>
                </a:solidFill>
              </a:rPr>
              <a:t> WG</a:t>
            </a:r>
          </a:p>
          <a:p>
            <a:pPr marL="171450" indent="-171450">
              <a:buFont typeface="Arial" panose="020B0604020202020204" pitchFamily="34" charset="0"/>
              <a:buChar char="•"/>
            </a:pPr>
            <a:r>
              <a:rPr lang="fr-FR" sz="700" b="1" i="1" dirty="0" smtClean="0">
                <a:solidFill>
                  <a:srgbClr val="000000"/>
                </a:solidFill>
              </a:rPr>
              <a:t>Calibration WG</a:t>
            </a:r>
          </a:p>
          <a:p>
            <a:pPr marL="171450" indent="-171450">
              <a:buFont typeface="Arial" panose="020B0604020202020204" pitchFamily="34" charset="0"/>
              <a:buChar char="•"/>
            </a:pPr>
            <a:r>
              <a:rPr lang="fr-FR" sz="700" b="1" i="1" dirty="0" smtClean="0">
                <a:solidFill>
                  <a:srgbClr val="000000"/>
                </a:solidFill>
              </a:rPr>
              <a:t>Science Performance </a:t>
            </a:r>
            <a:r>
              <a:rPr lang="fr-FR" sz="700" b="1" i="1" dirty="0" err="1" smtClean="0">
                <a:solidFill>
                  <a:srgbClr val="000000"/>
                </a:solidFill>
              </a:rPr>
              <a:t>Verification</a:t>
            </a:r>
            <a:endParaRPr lang="fr-FR" sz="700" b="1" i="1" dirty="0" smtClean="0">
              <a:solidFill>
                <a:srgbClr val="000000"/>
              </a:solidFill>
            </a:endParaRPr>
          </a:p>
          <a:p>
            <a:pPr marL="171450" indent="-171450">
              <a:buFont typeface="Arial" panose="020B0604020202020204" pitchFamily="34" charset="0"/>
              <a:buChar char="•"/>
            </a:pPr>
            <a:r>
              <a:rPr lang="fr-FR" sz="700" b="1" i="1" dirty="0" err="1" smtClean="0">
                <a:solidFill>
                  <a:srgbClr val="000000"/>
                </a:solidFill>
              </a:rPr>
              <a:t>Tracking</a:t>
            </a:r>
            <a:r>
              <a:rPr lang="fr-FR" sz="700" b="1" i="1" dirty="0" smtClean="0">
                <a:solidFill>
                  <a:srgbClr val="000000"/>
                </a:solidFill>
              </a:rPr>
              <a:t> Team</a:t>
            </a:r>
          </a:p>
          <a:p>
            <a:pPr marL="171450" indent="-171450">
              <a:buFont typeface="Arial" panose="020B0604020202020204" pitchFamily="34" charset="0"/>
              <a:buChar char="•"/>
            </a:pPr>
            <a:r>
              <a:rPr lang="fr-FR" sz="700" b="1" i="1" dirty="0" smtClean="0">
                <a:solidFill>
                  <a:srgbClr val="000000"/>
                </a:solidFill>
              </a:rPr>
              <a:t>Communication</a:t>
            </a:r>
          </a:p>
          <a:p>
            <a:pPr marL="171450" indent="-171450">
              <a:buFont typeface="Arial" panose="020B0604020202020204" pitchFamily="34" charset="0"/>
              <a:buChar char="•"/>
            </a:pPr>
            <a:r>
              <a:rPr lang="fr-FR" sz="700" b="1" i="1" dirty="0" err="1" smtClean="0">
                <a:solidFill>
                  <a:srgbClr val="000000"/>
                </a:solidFill>
              </a:rPr>
              <a:t>Complementary</a:t>
            </a:r>
            <a:r>
              <a:rPr lang="fr-FR" sz="700" b="1" i="1" dirty="0" smtClean="0">
                <a:solidFill>
                  <a:srgbClr val="000000"/>
                </a:solidFill>
              </a:rPr>
              <a:t> data group</a:t>
            </a:r>
          </a:p>
          <a:p>
            <a:pPr marL="171450" indent="-171450">
              <a:buFont typeface="Arial" panose="020B0604020202020204" pitchFamily="34" charset="0"/>
              <a:buChar char="•"/>
            </a:pPr>
            <a:r>
              <a:rPr lang="fr-FR" sz="700" b="1" i="1" dirty="0" smtClean="0">
                <a:solidFill>
                  <a:srgbClr val="000000"/>
                </a:solidFill>
              </a:rPr>
              <a:t>Coordination Group</a:t>
            </a:r>
          </a:p>
          <a:p>
            <a:pPr marL="171450" indent="-171450">
              <a:buFont typeface="Arial" panose="020B0604020202020204" pitchFamily="34" charset="0"/>
              <a:buChar char="•"/>
            </a:pPr>
            <a:r>
              <a:rPr lang="fr-FR" sz="700" b="1" i="1" dirty="0" smtClean="0">
                <a:solidFill>
                  <a:srgbClr val="000000"/>
                </a:solidFill>
              </a:rPr>
              <a:t>Editorial </a:t>
            </a:r>
            <a:r>
              <a:rPr lang="fr-FR" sz="700" b="1" i="1" dirty="0" err="1" smtClean="0">
                <a:solidFill>
                  <a:srgbClr val="000000"/>
                </a:solidFill>
              </a:rPr>
              <a:t>Board</a:t>
            </a:r>
            <a:endParaRPr lang="fr-FR" sz="700" b="1" i="1" dirty="0">
              <a:solidFill>
                <a:srgbClr val="000000"/>
              </a:solidFill>
            </a:endParaRPr>
          </a:p>
        </p:txBody>
      </p:sp>
      <p:sp>
        <p:nvSpPr>
          <p:cNvPr id="73" name="ZoneTexte 72"/>
          <p:cNvSpPr txBox="1"/>
          <p:nvPr/>
        </p:nvSpPr>
        <p:spPr>
          <a:xfrm>
            <a:off x="4890371" y="2501120"/>
            <a:ext cx="3181051" cy="261610"/>
          </a:xfrm>
          <a:prstGeom prst="rect">
            <a:avLst/>
          </a:prstGeom>
          <a:noFill/>
          <a:ln w="38100">
            <a:noFill/>
          </a:ln>
        </p:spPr>
        <p:txBody>
          <a:bodyPr wrap="square" rtlCol="0">
            <a:spAutoFit/>
          </a:bodyPr>
          <a:lstStyle/>
          <a:p>
            <a:pPr algn="ctr"/>
            <a:r>
              <a:rPr lang="en-US" sz="1100" b="1" i="1" dirty="0">
                <a:solidFill>
                  <a:schemeClr val="bg1"/>
                </a:solidFill>
              </a:rPr>
              <a:t>SWG (Science Working Groups)</a:t>
            </a:r>
          </a:p>
        </p:txBody>
      </p:sp>
      <p:sp>
        <p:nvSpPr>
          <p:cNvPr id="74" name="ZoneTexte 73"/>
          <p:cNvSpPr txBox="1"/>
          <p:nvPr/>
        </p:nvSpPr>
        <p:spPr>
          <a:xfrm>
            <a:off x="5034361" y="2914535"/>
            <a:ext cx="1324402" cy="1061829"/>
          </a:xfrm>
          <a:prstGeom prst="rect">
            <a:avLst/>
          </a:prstGeom>
          <a:noFill/>
          <a:ln w="38100">
            <a:noFill/>
          </a:ln>
        </p:spPr>
        <p:txBody>
          <a:bodyPr wrap="none" rtlCol="0">
            <a:spAutoFit/>
          </a:bodyPr>
          <a:lstStyle/>
          <a:p>
            <a:r>
              <a:rPr lang="fr-FR" sz="700" b="1" i="1" dirty="0" err="1" smtClean="0">
                <a:solidFill>
                  <a:srgbClr val="000000"/>
                </a:solidFill>
              </a:rPr>
              <a:t>Cosmology</a:t>
            </a:r>
            <a:br>
              <a:rPr lang="fr-FR" sz="700" b="1" i="1" dirty="0" err="1" smtClean="0">
                <a:solidFill>
                  <a:srgbClr val="000000"/>
                </a:solidFill>
              </a:rPr>
            </a:br>
            <a:endParaRPr lang="fr-FR" sz="700" b="1" i="1" dirty="0" smtClean="0">
              <a:solidFill>
                <a:srgbClr val="000000"/>
              </a:solidFill>
            </a:endParaRPr>
          </a:p>
          <a:p>
            <a:pPr marL="171450" indent="-171450">
              <a:buFont typeface="Arial" panose="020B0604020202020204" pitchFamily="34" charset="0"/>
              <a:buChar char="•"/>
            </a:pPr>
            <a:r>
              <a:rPr lang="fr-FR" sz="700" b="1" i="1" dirty="0" err="1" smtClean="0">
                <a:solidFill>
                  <a:srgbClr val="000000"/>
                </a:solidFill>
              </a:rPr>
              <a:t>Weak</a:t>
            </a:r>
            <a:r>
              <a:rPr lang="fr-FR" sz="700" b="1" i="1" dirty="0" smtClean="0">
                <a:solidFill>
                  <a:srgbClr val="000000"/>
                </a:solidFill>
              </a:rPr>
              <a:t> </a:t>
            </a:r>
            <a:r>
              <a:rPr lang="fr-FR" sz="700" b="1" i="1" dirty="0" err="1" smtClean="0">
                <a:solidFill>
                  <a:srgbClr val="000000"/>
                </a:solidFill>
              </a:rPr>
              <a:t>Lensing</a:t>
            </a:r>
            <a:endParaRPr lang="fr-FR" sz="700" b="1" i="1" dirty="0" smtClean="0">
              <a:solidFill>
                <a:srgbClr val="000000"/>
              </a:solidFill>
            </a:endParaRPr>
          </a:p>
          <a:p>
            <a:pPr marL="171450" indent="-171450">
              <a:buFont typeface="Arial" panose="020B0604020202020204" pitchFamily="34" charset="0"/>
              <a:buChar char="•"/>
            </a:pPr>
            <a:r>
              <a:rPr lang="fr-FR" sz="700" b="1" i="1" dirty="0" err="1" smtClean="0">
                <a:solidFill>
                  <a:srgbClr val="000000"/>
                </a:solidFill>
              </a:rPr>
              <a:t>Galaxy</a:t>
            </a:r>
            <a:r>
              <a:rPr lang="fr-FR" sz="700" b="1" i="1" dirty="0" smtClean="0">
                <a:solidFill>
                  <a:srgbClr val="000000"/>
                </a:solidFill>
              </a:rPr>
              <a:t> </a:t>
            </a:r>
            <a:r>
              <a:rPr lang="fr-FR" sz="700" b="1" i="1" dirty="0" err="1" smtClean="0">
                <a:solidFill>
                  <a:srgbClr val="000000"/>
                </a:solidFill>
              </a:rPr>
              <a:t>Clustering</a:t>
            </a:r>
            <a:endParaRPr lang="fr-FR" sz="700" b="1" i="1" dirty="0" smtClean="0">
              <a:solidFill>
                <a:srgbClr val="000000"/>
              </a:solidFill>
            </a:endParaRPr>
          </a:p>
          <a:p>
            <a:pPr marL="171450" indent="-171450">
              <a:buFont typeface="Arial" panose="020B0604020202020204" pitchFamily="34" charset="0"/>
              <a:buChar char="•"/>
            </a:pPr>
            <a:r>
              <a:rPr lang="fr-FR" sz="700" b="1" i="1" dirty="0" smtClean="0">
                <a:solidFill>
                  <a:srgbClr val="000000"/>
                </a:solidFill>
              </a:rPr>
              <a:t>Clusters</a:t>
            </a:r>
          </a:p>
          <a:p>
            <a:pPr marL="171450" indent="-171450">
              <a:buFont typeface="Arial" panose="020B0604020202020204" pitchFamily="34" charset="0"/>
              <a:buChar char="•"/>
            </a:pPr>
            <a:r>
              <a:rPr lang="fr-FR" sz="700" b="1" i="1" dirty="0" smtClean="0">
                <a:solidFill>
                  <a:srgbClr val="000000"/>
                </a:solidFill>
              </a:rPr>
              <a:t>CMB Cross </a:t>
            </a:r>
            <a:r>
              <a:rPr lang="fr-FR" sz="700" b="1" i="1" dirty="0" err="1" smtClean="0">
                <a:solidFill>
                  <a:srgbClr val="000000"/>
                </a:solidFill>
              </a:rPr>
              <a:t>Correlation</a:t>
            </a:r>
            <a:endParaRPr lang="fr-FR" sz="700" b="1" i="1" dirty="0" smtClean="0">
              <a:solidFill>
                <a:srgbClr val="000000"/>
              </a:solidFill>
            </a:endParaRPr>
          </a:p>
          <a:p>
            <a:pPr marL="171450" indent="-171450">
              <a:buFont typeface="Arial" panose="020B0604020202020204" pitchFamily="34" charset="0"/>
              <a:buChar char="•"/>
            </a:pPr>
            <a:r>
              <a:rPr lang="fr-FR" sz="700" b="1" i="1" dirty="0" err="1" smtClean="0">
                <a:solidFill>
                  <a:srgbClr val="000000"/>
                </a:solidFill>
              </a:rPr>
              <a:t>Strong</a:t>
            </a:r>
            <a:r>
              <a:rPr lang="fr-FR" sz="700" b="1" i="1" dirty="0" smtClean="0">
                <a:solidFill>
                  <a:srgbClr val="000000"/>
                </a:solidFill>
              </a:rPr>
              <a:t> </a:t>
            </a:r>
            <a:r>
              <a:rPr lang="fr-FR" sz="700" b="1" i="1" dirty="0" err="1" smtClean="0">
                <a:solidFill>
                  <a:srgbClr val="000000"/>
                </a:solidFill>
              </a:rPr>
              <a:t>Lensing</a:t>
            </a:r>
            <a:endParaRPr lang="fr-FR" sz="700" b="1" i="1" dirty="0" smtClean="0">
              <a:solidFill>
                <a:srgbClr val="000000"/>
              </a:solidFill>
            </a:endParaRPr>
          </a:p>
          <a:p>
            <a:pPr marL="171450" indent="-171450">
              <a:buFont typeface="Arial" panose="020B0604020202020204" pitchFamily="34" charset="0"/>
              <a:buChar char="•"/>
            </a:pPr>
            <a:r>
              <a:rPr lang="fr-FR" sz="700" b="1" i="1" dirty="0" err="1" smtClean="0">
                <a:solidFill>
                  <a:srgbClr val="000000"/>
                </a:solidFill>
              </a:rPr>
              <a:t>Cosmology</a:t>
            </a:r>
            <a:r>
              <a:rPr lang="fr-FR" sz="700" b="1" i="1" dirty="0" smtClean="0">
                <a:solidFill>
                  <a:srgbClr val="000000"/>
                </a:solidFill>
              </a:rPr>
              <a:t> </a:t>
            </a:r>
            <a:r>
              <a:rPr lang="fr-FR" sz="700" b="1" i="1" dirty="0" err="1" smtClean="0">
                <a:solidFill>
                  <a:srgbClr val="000000"/>
                </a:solidFill>
              </a:rPr>
              <a:t>theory</a:t>
            </a:r>
            <a:endParaRPr lang="fr-FR" sz="700" b="1" i="1" dirty="0" smtClean="0">
              <a:solidFill>
                <a:srgbClr val="000000"/>
              </a:solidFill>
            </a:endParaRPr>
          </a:p>
          <a:p>
            <a:pPr marL="171450" indent="-171450">
              <a:buFont typeface="Arial" panose="020B0604020202020204" pitchFamily="34" charset="0"/>
              <a:buChar char="•"/>
            </a:pPr>
            <a:r>
              <a:rPr lang="fr-FR" sz="700" b="1" i="1" dirty="0" err="1" smtClean="0">
                <a:solidFill>
                  <a:srgbClr val="000000"/>
                </a:solidFill>
              </a:rPr>
              <a:t>Cosmological</a:t>
            </a:r>
            <a:r>
              <a:rPr lang="fr-FR" sz="700" b="1" i="1" dirty="0" smtClean="0">
                <a:solidFill>
                  <a:srgbClr val="000000"/>
                </a:solidFill>
              </a:rPr>
              <a:t> simulations</a:t>
            </a:r>
            <a:endParaRPr lang="fr-FR" sz="700" b="1" i="1" dirty="0">
              <a:solidFill>
                <a:srgbClr val="000000"/>
              </a:solidFill>
            </a:endParaRPr>
          </a:p>
        </p:txBody>
      </p:sp>
      <p:sp>
        <p:nvSpPr>
          <p:cNvPr id="75" name="ZoneTexte 74"/>
          <p:cNvSpPr txBox="1"/>
          <p:nvPr/>
        </p:nvSpPr>
        <p:spPr>
          <a:xfrm>
            <a:off x="6563878" y="2914536"/>
            <a:ext cx="1657958" cy="1277273"/>
          </a:xfrm>
          <a:prstGeom prst="rect">
            <a:avLst/>
          </a:prstGeom>
          <a:noFill/>
          <a:ln w="38100">
            <a:noFill/>
          </a:ln>
        </p:spPr>
        <p:txBody>
          <a:bodyPr wrap="square" rtlCol="0">
            <a:spAutoFit/>
          </a:bodyPr>
          <a:lstStyle/>
          <a:p>
            <a:r>
              <a:rPr lang="fr-FR" sz="700" b="1" i="1" dirty="0" err="1" smtClean="0">
                <a:solidFill>
                  <a:srgbClr val="000000"/>
                </a:solidFill>
              </a:rPr>
              <a:t>Legacy</a:t>
            </a:r>
            <a:br>
              <a:rPr lang="fr-FR" sz="700" b="1" i="1" dirty="0" err="1" smtClean="0">
                <a:solidFill>
                  <a:srgbClr val="000000"/>
                </a:solidFill>
              </a:rPr>
            </a:br>
            <a:endParaRPr lang="fr-FR" sz="700" b="1" i="1" dirty="0" smtClean="0">
              <a:solidFill>
                <a:srgbClr val="000000"/>
              </a:solidFill>
            </a:endParaRPr>
          </a:p>
          <a:p>
            <a:pPr marL="171450" indent="-171450">
              <a:buFont typeface="Arial" panose="020B0604020202020204" pitchFamily="34" charset="0"/>
              <a:buChar char="•"/>
            </a:pPr>
            <a:r>
              <a:rPr lang="fr-FR" sz="700" b="1" i="1" dirty="0" err="1" smtClean="0">
                <a:solidFill>
                  <a:srgbClr val="000000"/>
                </a:solidFill>
              </a:rPr>
              <a:t>Primeval</a:t>
            </a:r>
            <a:r>
              <a:rPr lang="fr-FR" sz="700" b="1" i="1" dirty="0" smtClean="0">
                <a:solidFill>
                  <a:srgbClr val="000000"/>
                </a:solidFill>
              </a:rPr>
              <a:t> </a:t>
            </a:r>
            <a:r>
              <a:rPr lang="fr-FR" sz="700" b="1" i="1" dirty="0" err="1" smtClean="0">
                <a:solidFill>
                  <a:srgbClr val="000000"/>
                </a:solidFill>
              </a:rPr>
              <a:t>Universe</a:t>
            </a:r>
            <a:endParaRPr lang="fr-FR" sz="700" b="1" i="1" dirty="0" smtClean="0">
              <a:solidFill>
                <a:srgbClr val="000000"/>
              </a:solidFill>
            </a:endParaRPr>
          </a:p>
          <a:p>
            <a:pPr marL="171450" indent="-171450">
              <a:buFont typeface="Arial" panose="020B0604020202020204" pitchFamily="34" charset="0"/>
              <a:buChar char="•"/>
            </a:pPr>
            <a:r>
              <a:rPr lang="fr-FR" sz="700" b="1" i="1" dirty="0" err="1" smtClean="0">
                <a:solidFill>
                  <a:srgbClr val="000000"/>
                </a:solidFill>
              </a:rPr>
              <a:t>Galaxy</a:t>
            </a:r>
            <a:r>
              <a:rPr lang="fr-FR" sz="700" b="1" i="1" dirty="0" smtClean="0">
                <a:solidFill>
                  <a:srgbClr val="000000"/>
                </a:solidFill>
              </a:rPr>
              <a:t> &amp; AGN </a:t>
            </a:r>
            <a:r>
              <a:rPr lang="fr-FR" sz="700" b="1" i="1" dirty="0" err="1" smtClean="0">
                <a:solidFill>
                  <a:srgbClr val="000000"/>
                </a:solidFill>
              </a:rPr>
              <a:t>evolution</a:t>
            </a:r>
            <a:endParaRPr lang="fr-FR" sz="700" b="1" i="1" dirty="0" smtClean="0">
              <a:solidFill>
                <a:srgbClr val="000000"/>
              </a:solidFill>
            </a:endParaRPr>
          </a:p>
          <a:p>
            <a:pPr marL="171450" indent="-171450">
              <a:buFont typeface="Arial" panose="020B0604020202020204" pitchFamily="34" charset="0"/>
              <a:buChar char="•"/>
            </a:pPr>
            <a:r>
              <a:rPr lang="fr-FR" sz="700" b="1" i="1" dirty="0" smtClean="0">
                <a:solidFill>
                  <a:srgbClr val="000000"/>
                </a:solidFill>
              </a:rPr>
              <a:t>Local </a:t>
            </a:r>
            <a:r>
              <a:rPr lang="fr-FR" sz="700" b="1" i="1" dirty="0" err="1" smtClean="0">
                <a:solidFill>
                  <a:srgbClr val="000000"/>
                </a:solidFill>
              </a:rPr>
              <a:t>Universe</a:t>
            </a:r>
            <a:endParaRPr lang="fr-FR" sz="700" b="1" i="1" dirty="0" smtClean="0">
              <a:solidFill>
                <a:srgbClr val="000000"/>
              </a:solidFill>
            </a:endParaRPr>
          </a:p>
          <a:p>
            <a:pPr marL="171450" indent="-171450">
              <a:buFont typeface="Arial" panose="020B0604020202020204" pitchFamily="34" charset="0"/>
              <a:buChar char="•"/>
            </a:pPr>
            <a:r>
              <a:rPr lang="fr-FR" sz="700" b="1" i="1" dirty="0" err="1" smtClean="0">
                <a:solidFill>
                  <a:srgbClr val="000000"/>
                </a:solidFill>
              </a:rPr>
              <a:t>Planets</a:t>
            </a:r>
            <a:endParaRPr lang="fr-FR" sz="700" b="1" i="1" dirty="0" smtClean="0">
              <a:solidFill>
                <a:srgbClr val="000000"/>
              </a:solidFill>
            </a:endParaRPr>
          </a:p>
          <a:p>
            <a:pPr marL="171450" indent="-171450">
              <a:buFont typeface="Arial" panose="020B0604020202020204" pitchFamily="34" charset="0"/>
              <a:buChar char="•"/>
            </a:pPr>
            <a:r>
              <a:rPr lang="fr-FR" sz="700" b="1" i="1" dirty="0" smtClean="0">
                <a:solidFill>
                  <a:srgbClr val="000000"/>
                </a:solidFill>
              </a:rPr>
              <a:t>Super </a:t>
            </a:r>
            <a:r>
              <a:rPr lang="fr-FR" sz="700" b="1" i="1" dirty="0" err="1" smtClean="0">
                <a:solidFill>
                  <a:srgbClr val="000000"/>
                </a:solidFill>
              </a:rPr>
              <a:t>Novae</a:t>
            </a:r>
            <a:r>
              <a:rPr lang="fr-FR" sz="700" b="1" i="1" dirty="0" smtClean="0">
                <a:solidFill>
                  <a:srgbClr val="000000"/>
                </a:solidFill>
              </a:rPr>
              <a:t> &amp; </a:t>
            </a:r>
            <a:r>
              <a:rPr lang="fr-FR" sz="700" b="1" i="1" dirty="0" err="1" smtClean="0">
                <a:solidFill>
                  <a:srgbClr val="000000"/>
                </a:solidFill>
              </a:rPr>
              <a:t>transients</a:t>
            </a:r>
            <a:endParaRPr lang="fr-FR" sz="700" b="1" i="1" dirty="0" smtClean="0">
              <a:solidFill>
                <a:srgbClr val="000000"/>
              </a:solidFill>
            </a:endParaRPr>
          </a:p>
          <a:p>
            <a:pPr marL="171450" indent="-171450">
              <a:buFont typeface="Arial" panose="020B0604020202020204" pitchFamily="34" charset="0"/>
              <a:buChar char="•"/>
            </a:pPr>
            <a:r>
              <a:rPr lang="fr-FR" sz="700" b="1" i="1" dirty="0" err="1" smtClean="0">
                <a:solidFill>
                  <a:srgbClr val="000000"/>
                </a:solidFill>
              </a:rPr>
              <a:t>Solar</a:t>
            </a:r>
            <a:r>
              <a:rPr lang="fr-FR" sz="700" b="1" i="1" dirty="0" smtClean="0">
                <a:solidFill>
                  <a:srgbClr val="000000"/>
                </a:solidFill>
              </a:rPr>
              <a:t> System </a:t>
            </a:r>
            <a:r>
              <a:rPr lang="fr-FR" sz="700" b="1" i="1" dirty="0" err="1" smtClean="0">
                <a:solidFill>
                  <a:srgbClr val="000000"/>
                </a:solidFill>
              </a:rPr>
              <a:t>Objects</a:t>
            </a:r>
          </a:p>
          <a:p>
            <a:pPr marL="171450" indent="-171450">
              <a:buFont typeface="Arial" panose="020B0604020202020204" pitchFamily="34" charset="0"/>
              <a:buChar char="•"/>
            </a:pPr>
            <a:r>
              <a:rPr lang="fr-FR" sz="700" b="1" i="1" dirty="0" err="1">
                <a:solidFill>
                  <a:srgbClr val="000000"/>
                </a:solidFill>
              </a:rPr>
              <a:t>Milky</a:t>
            </a:r>
            <a:r>
              <a:rPr lang="fr-FR" sz="700" b="1" i="1" dirty="0">
                <a:solidFill>
                  <a:srgbClr val="000000"/>
                </a:solidFill>
              </a:rPr>
              <a:t> </a:t>
            </a:r>
            <a:r>
              <a:rPr lang="fr-FR" sz="700" b="1" i="1" dirty="0" err="1">
                <a:solidFill>
                  <a:srgbClr val="000000"/>
                </a:solidFill>
              </a:rPr>
              <a:t>Way</a:t>
            </a:r>
            <a:r>
              <a:rPr lang="fr-FR" sz="700" b="1" i="1" dirty="0">
                <a:solidFill>
                  <a:srgbClr val="000000"/>
                </a:solidFill>
              </a:rPr>
              <a:t> &amp; </a:t>
            </a:r>
            <a:r>
              <a:rPr lang="fr-FR" sz="700" b="1" i="1" dirty="0" err="1">
                <a:solidFill>
                  <a:srgbClr val="000000"/>
                </a:solidFill>
              </a:rPr>
              <a:t>resolved</a:t>
            </a:r>
            <a:r>
              <a:rPr lang="fr-FR" sz="700" b="1" i="1" dirty="0">
                <a:solidFill>
                  <a:srgbClr val="000000"/>
                </a:solidFill>
              </a:rPr>
              <a:t> </a:t>
            </a:r>
            <a:br>
              <a:rPr lang="fr-FR" sz="700" b="1" i="1" dirty="0">
                <a:solidFill>
                  <a:srgbClr val="000000"/>
                </a:solidFill>
              </a:rPr>
            </a:br>
            <a:r>
              <a:rPr lang="fr-FR" sz="700" b="1" i="1" dirty="0" err="1">
                <a:solidFill>
                  <a:srgbClr val="000000"/>
                </a:solidFill>
              </a:rPr>
              <a:t>stellar</a:t>
            </a:r>
            <a:r>
              <a:rPr lang="fr-FR" sz="700" b="1" i="1" dirty="0">
                <a:solidFill>
                  <a:srgbClr val="000000"/>
                </a:solidFill>
              </a:rPr>
              <a:t> population</a:t>
            </a:r>
          </a:p>
          <a:p>
            <a:endParaRPr lang="fr-FR" sz="700" b="1" i="1" dirty="0">
              <a:solidFill>
                <a:srgbClr val="000000"/>
              </a:solidFill>
            </a:endParaRPr>
          </a:p>
        </p:txBody>
      </p:sp>
      <p:grpSp>
        <p:nvGrpSpPr>
          <p:cNvPr id="175" name="Grouper 174"/>
          <p:cNvGrpSpPr/>
          <p:nvPr/>
        </p:nvGrpSpPr>
        <p:grpSpPr>
          <a:xfrm>
            <a:off x="-2445052" y="440875"/>
            <a:ext cx="2090890" cy="563033"/>
            <a:chOff x="-2445052" y="440872"/>
            <a:chExt cx="2090890" cy="563033"/>
          </a:xfrm>
        </p:grpSpPr>
        <p:sp>
          <p:nvSpPr>
            <p:cNvPr id="160" name="Rogner un rectangle avec un coin diagonal 159"/>
            <p:cNvSpPr/>
            <p:nvPr/>
          </p:nvSpPr>
          <p:spPr>
            <a:xfrm>
              <a:off x="-2445052" y="440872"/>
              <a:ext cx="2090890" cy="563033"/>
            </a:xfrm>
            <a:prstGeom prst="snip2DiagRect">
              <a:avLst>
                <a:gd name="adj1" fmla="val 0"/>
                <a:gd name="adj2" fmla="val 7942"/>
              </a:avLst>
            </a:prstGeom>
            <a:solidFill>
              <a:schemeClr val="bg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endParaRPr>
            </a:p>
          </p:txBody>
        </p:sp>
        <p:sp>
          <p:nvSpPr>
            <p:cNvPr id="162" name="ZoneTexte 161"/>
            <p:cNvSpPr txBox="1"/>
            <p:nvPr/>
          </p:nvSpPr>
          <p:spPr>
            <a:xfrm>
              <a:off x="-2344853" y="475464"/>
              <a:ext cx="1890493" cy="430887"/>
            </a:xfrm>
            <a:prstGeom prst="rect">
              <a:avLst/>
            </a:prstGeom>
            <a:noFill/>
            <a:ln w="38100">
              <a:noFill/>
            </a:ln>
          </p:spPr>
          <p:txBody>
            <a:bodyPr wrap="square" rtlCol="0">
              <a:spAutoFit/>
            </a:bodyPr>
            <a:lstStyle/>
            <a:p>
              <a:pPr algn="ctr"/>
              <a:r>
                <a:rPr lang="mr-IN" sz="1100" b="1" i="1" dirty="0">
                  <a:solidFill>
                    <a:schemeClr val="bg1"/>
                  </a:solidFill>
                  <a:latin typeface="Arial"/>
                  <a:cs typeface="Arial"/>
                </a:rPr>
                <a:t>ECL</a:t>
              </a:r>
            </a:p>
            <a:p>
              <a:pPr algn="ctr"/>
              <a:r>
                <a:rPr lang="mr-IN" sz="1100" b="1" i="1" dirty="0">
                  <a:solidFill>
                    <a:schemeClr val="bg1"/>
                  </a:solidFill>
                  <a:latin typeface="Arial"/>
                  <a:cs typeface="Arial"/>
                </a:rPr>
                <a:t>Y</a:t>
              </a:r>
              <a:r>
                <a:rPr lang="fr-FR" sz="1100" b="1" i="1" dirty="0">
                  <a:solidFill>
                    <a:schemeClr val="bg1"/>
                  </a:solidFill>
                  <a:latin typeface="Arial"/>
                  <a:cs typeface="Arial"/>
                </a:rPr>
                <a:t>annick</a:t>
              </a:r>
              <a:r>
                <a:rPr lang="mr-IN" sz="1100" b="1" i="1" dirty="0">
                  <a:solidFill>
                    <a:schemeClr val="bg1"/>
                  </a:solidFill>
                  <a:latin typeface="Arial"/>
                  <a:cs typeface="Arial"/>
                </a:rPr>
                <a:t>. Mellier</a:t>
              </a:r>
              <a:r>
                <a:rPr lang="fr-FR" sz="1100" b="1" i="1" dirty="0">
                  <a:solidFill>
                    <a:schemeClr val="bg1"/>
                  </a:solidFill>
                  <a:latin typeface="Arial"/>
                  <a:cs typeface="Arial"/>
                </a:rPr>
                <a:t> </a:t>
              </a:r>
              <a:r>
                <a:rPr lang="mr-IN" sz="1100" b="1" i="1" dirty="0">
                  <a:solidFill>
                    <a:schemeClr val="bg1"/>
                  </a:solidFill>
                  <a:latin typeface="Arial"/>
                  <a:cs typeface="Arial"/>
                </a:rPr>
                <a:t>(IAP)</a:t>
              </a:r>
            </a:p>
          </p:txBody>
        </p:sp>
      </p:grpSp>
      <p:pic>
        <p:nvPicPr>
          <p:cNvPr id="166" name="Image 16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8530" y="205620"/>
            <a:ext cx="1083007" cy="1083007"/>
          </a:xfrm>
          <a:prstGeom prst="rect">
            <a:avLst/>
          </a:prstGeom>
        </p:spPr>
      </p:pic>
      <p:sp>
        <p:nvSpPr>
          <p:cNvPr id="183" name="Ellipse 182"/>
          <p:cNvSpPr/>
          <p:nvPr/>
        </p:nvSpPr>
        <p:spPr>
          <a:xfrm>
            <a:off x="3417718" y="2753986"/>
            <a:ext cx="1159932" cy="1159932"/>
          </a:xfrm>
          <a:prstGeom prst="ellipse">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latin typeface="Arial"/>
              <a:cs typeface="Arial"/>
            </a:endParaRPr>
          </a:p>
        </p:txBody>
      </p:sp>
      <p:pic>
        <p:nvPicPr>
          <p:cNvPr id="179" name="Image 17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4235" y="2394755"/>
            <a:ext cx="888878" cy="888878"/>
          </a:xfrm>
          <a:prstGeom prst="rect">
            <a:avLst/>
          </a:prstGeom>
        </p:spPr>
      </p:pic>
      <p:sp>
        <p:nvSpPr>
          <p:cNvPr id="178" name="ZoneTexte 177"/>
          <p:cNvSpPr txBox="1"/>
          <p:nvPr/>
        </p:nvSpPr>
        <p:spPr>
          <a:xfrm>
            <a:off x="3413485" y="3272390"/>
            <a:ext cx="1159932" cy="461665"/>
          </a:xfrm>
          <a:prstGeom prst="rect">
            <a:avLst/>
          </a:prstGeom>
          <a:noFill/>
          <a:ln w="38100">
            <a:noFill/>
          </a:ln>
        </p:spPr>
        <p:txBody>
          <a:bodyPr wrap="square" rtlCol="0">
            <a:spAutoFit/>
          </a:bodyPr>
          <a:lstStyle/>
          <a:p>
            <a:pPr algn="ctr"/>
            <a:r>
              <a:rPr lang="mr-IN" sz="800" b="1" i="1" dirty="0">
                <a:solidFill>
                  <a:srgbClr val="5A85B6"/>
                </a:solidFill>
                <a:latin typeface="Arial"/>
                <a:cs typeface="Arial"/>
              </a:rPr>
              <a:t>ECL</a:t>
            </a:r>
          </a:p>
          <a:p>
            <a:pPr algn="ctr"/>
            <a:r>
              <a:rPr lang="mr-IN" sz="800" b="1" i="1" dirty="0">
                <a:solidFill>
                  <a:srgbClr val="5A85B6"/>
                </a:solidFill>
                <a:latin typeface="Arial"/>
                <a:cs typeface="Arial"/>
              </a:rPr>
              <a:t>Y</a:t>
            </a:r>
            <a:r>
              <a:rPr lang="fr-FR" sz="800" b="1" i="1" dirty="0">
                <a:solidFill>
                  <a:srgbClr val="5A85B6"/>
                </a:solidFill>
                <a:latin typeface="Arial"/>
                <a:cs typeface="Arial"/>
              </a:rPr>
              <a:t>annick </a:t>
            </a:r>
            <a:r>
              <a:rPr lang="mr-IN" sz="800" b="1" i="1" dirty="0">
                <a:solidFill>
                  <a:srgbClr val="5A85B6"/>
                </a:solidFill>
                <a:latin typeface="Arial"/>
                <a:cs typeface="Arial"/>
              </a:rPr>
              <a:t>Mellier</a:t>
            </a:r>
            <a:r>
              <a:rPr lang="fr-FR" sz="800" b="1" i="1" dirty="0">
                <a:solidFill>
                  <a:srgbClr val="5A85B6"/>
                </a:solidFill>
                <a:latin typeface="Arial"/>
                <a:cs typeface="Arial"/>
              </a:rPr>
              <a:t> </a:t>
            </a:r>
            <a:br>
              <a:rPr lang="fr-FR" sz="800" b="1" i="1" dirty="0">
                <a:solidFill>
                  <a:srgbClr val="5A85B6"/>
                </a:solidFill>
                <a:latin typeface="Arial"/>
                <a:cs typeface="Arial"/>
              </a:rPr>
            </a:br>
            <a:r>
              <a:rPr lang="mr-IN" sz="800" b="1" i="1" dirty="0">
                <a:solidFill>
                  <a:srgbClr val="5A85B6"/>
                </a:solidFill>
                <a:latin typeface="Arial"/>
                <a:cs typeface="Arial"/>
              </a:rPr>
              <a:t>(IAP)</a:t>
            </a:r>
          </a:p>
        </p:txBody>
      </p:sp>
      <p:sp>
        <p:nvSpPr>
          <p:cNvPr id="186" name="Ellipse 185"/>
          <p:cNvSpPr/>
          <p:nvPr/>
        </p:nvSpPr>
        <p:spPr>
          <a:xfrm>
            <a:off x="3160989" y="382712"/>
            <a:ext cx="1669144" cy="1669144"/>
          </a:xfrm>
          <a:prstGeom prst="ellipse">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latin typeface="Arial"/>
              <a:cs typeface="Arial"/>
            </a:endParaRPr>
          </a:p>
        </p:txBody>
      </p:sp>
      <p:pic>
        <p:nvPicPr>
          <p:cNvPr id="171" name="Image 170"/>
          <p:cNvPicPr>
            <a:picLocks noChangeAspect="1"/>
          </p:cNvPicPr>
          <p:nvPr/>
        </p:nvPicPr>
        <p:blipFill>
          <a:blip r:embed="rId3"/>
          <a:stretch>
            <a:fillRect/>
          </a:stretch>
        </p:blipFill>
        <p:spPr>
          <a:xfrm>
            <a:off x="3551028" y="884314"/>
            <a:ext cx="865242" cy="315041"/>
          </a:xfrm>
          <a:prstGeom prst="rect">
            <a:avLst/>
          </a:prstGeom>
        </p:spPr>
      </p:pic>
      <p:sp>
        <p:nvSpPr>
          <p:cNvPr id="169" name="ZoneTexte 168"/>
          <p:cNvSpPr txBox="1"/>
          <p:nvPr/>
        </p:nvSpPr>
        <p:spPr>
          <a:xfrm>
            <a:off x="3253128" y="1223937"/>
            <a:ext cx="1433676" cy="535819"/>
          </a:xfrm>
          <a:prstGeom prst="rect">
            <a:avLst/>
          </a:prstGeom>
          <a:noFill/>
          <a:ln w="38100">
            <a:noFill/>
          </a:ln>
        </p:spPr>
        <p:txBody>
          <a:bodyPr wrap="square" rtlCol="0" anchor="ctr" anchorCtr="0">
            <a:noAutofit/>
          </a:bodyPr>
          <a:lstStyle/>
          <a:p>
            <a:pPr algn="ctr">
              <a:lnSpc>
                <a:spcPct val="90000"/>
              </a:lnSpc>
            </a:pPr>
            <a:r>
              <a:rPr lang="en-US" sz="900" b="1" i="1" dirty="0" smtClean="0">
                <a:solidFill>
                  <a:srgbClr val="5A85B6"/>
                </a:solidFill>
                <a:latin typeface="Arial"/>
                <a:cs typeface="Arial"/>
              </a:rPr>
              <a:t>EST</a:t>
            </a:r>
            <a:endParaRPr lang="en-US" sz="900" b="1" i="1" dirty="0">
              <a:solidFill>
                <a:srgbClr val="5A85B6"/>
              </a:solidFill>
              <a:latin typeface="Arial"/>
              <a:cs typeface="Arial"/>
            </a:endParaRPr>
          </a:p>
          <a:p>
            <a:pPr algn="ctr">
              <a:lnSpc>
                <a:spcPct val="90000"/>
              </a:lnSpc>
            </a:pPr>
            <a:r>
              <a:rPr lang="en-US" sz="900" b="1" i="1" dirty="0">
                <a:solidFill>
                  <a:srgbClr val="5A85B6"/>
                </a:solidFill>
                <a:latin typeface="Arial"/>
                <a:cs typeface="Arial"/>
              </a:rPr>
              <a:t>Euclid Science Team</a:t>
            </a:r>
            <a:br>
              <a:rPr lang="en-US" sz="900" b="1" i="1" dirty="0">
                <a:solidFill>
                  <a:srgbClr val="5A85B6"/>
                </a:solidFill>
                <a:latin typeface="Arial"/>
                <a:cs typeface="Arial"/>
              </a:rPr>
            </a:br>
            <a:r>
              <a:rPr lang="en-US" sz="800" i="1" dirty="0">
                <a:solidFill>
                  <a:srgbClr val="5A85B6"/>
                </a:solidFill>
                <a:latin typeface="Arial"/>
                <a:cs typeface="Arial"/>
              </a:rPr>
              <a:t>10 </a:t>
            </a:r>
            <a:r>
              <a:rPr lang="en-US" sz="800" i="1" dirty="0" err="1" smtClean="0">
                <a:solidFill>
                  <a:srgbClr val="5A85B6"/>
                </a:solidFill>
                <a:latin typeface="Arial"/>
                <a:cs typeface="Arial"/>
              </a:rPr>
              <a:t>membres</a:t>
            </a:r>
            <a:endParaRPr lang="en-US" sz="800" i="1" dirty="0">
              <a:solidFill>
                <a:srgbClr val="5A85B6"/>
              </a:solidFill>
              <a:latin typeface="Arial"/>
              <a:cs typeface="Arial"/>
            </a:endParaRPr>
          </a:p>
        </p:txBody>
      </p:sp>
      <p:grpSp>
        <p:nvGrpSpPr>
          <p:cNvPr id="260" name="Grouper 259"/>
          <p:cNvGrpSpPr/>
          <p:nvPr/>
        </p:nvGrpSpPr>
        <p:grpSpPr>
          <a:xfrm>
            <a:off x="6999939" y="4368121"/>
            <a:ext cx="1118228" cy="1436886"/>
            <a:chOff x="6941461" y="4453497"/>
            <a:chExt cx="1118228" cy="1436886"/>
          </a:xfrm>
        </p:grpSpPr>
        <p:grpSp>
          <p:nvGrpSpPr>
            <p:cNvPr id="202" name="Groupe 4120"/>
            <p:cNvGrpSpPr/>
            <p:nvPr/>
          </p:nvGrpSpPr>
          <p:grpSpPr>
            <a:xfrm>
              <a:off x="6941461" y="4760896"/>
              <a:ext cx="1118228" cy="1129487"/>
              <a:chOff x="6759300" y="5066134"/>
              <a:chExt cx="1211934" cy="1224136"/>
            </a:xfrm>
          </p:grpSpPr>
          <p:pic>
            <p:nvPicPr>
              <p:cNvPr id="203" name="Image 20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9300" y="5066134"/>
                <a:ext cx="602376" cy="615072"/>
              </a:xfrm>
              <a:prstGeom prst="roundRect">
                <a:avLst>
                  <a:gd name="adj" fmla="val 8594"/>
                </a:avLst>
              </a:prstGeom>
              <a:solidFill>
                <a:srgbClr val="FFFFFF">
                  <a:shade val="85000"/>
                </a:srgbClr>
              </a:solidFill>
              <a:ln>
                <a:noFill/>
              </a:ln>
              <a:effectLst/>
            </p:spPr>
          </p:pic>
          <p:pic>
            <p:nvPicPr>
              <p:cNvPr id="204" name="Image 20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8684" y="5066134"/>
                <a:ext cx="612550" cy="615072"/>
              </a:xfrm>
              <a:prstGeom prst="roundRect">
                <a:avLst>
                  <a:gd name="adj" fmla="val 8594"/>
                </a:avLst>
              </a:prstGeom>
              <a:solidFill>
                <a:srgbClr val="FFFFFF">
                  <a:shade val="85000"/>
                </a:srgbClr>
              </a:solidFill>
              <a:ln>
                <a:noFill/>
              </a:ln>
              <a:effectLst/>
            </p:spPr>
          </p:pic>
          <p:pic>
            <p:nvPicPr>
              <p:cNvPr id="205" name="Image 20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9300" y="5680364"/>
                <a:ext cx="607405" cy="609906"/>
              </a:xfrm>
              <a:prstGeom prst="roundRect">
                <a:avLst>
                  <a:gd name="adj" fmla="val 8594"/>
                </a:avLst>
              </a:prstGeom>
              <a:solidFill>
                <a:srgbClr val="FFFFFF">
                  <a:shade val="85000"/>
                </a:srgbClr>
              </a:solidFill>
              <a:ln>
                <a:noFill/>
              </a:ln>
              <a:effectLst/>
            </p:spPr>
          </p:pic>
          <p:pic>
            <p:nvPicPr>
              <p:cNvPr id="206" name="Image 20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1676" y="5681206"/>
                <a:ext cx="606567" cy="609064"/>
              </a:xfrm>
              <a:prstGeom prst="roundRect">
                <a:avLst>
                  <a:gd name="adj" fmla="val 8594"/>
                </a:avLst>
              </a:prstGeom>
              <a:solidFill>
                <a:srgbClr val="FFFFFF">
                  <a:shade val="85000"/>
                </a:srgbClr>
              </a:solidFill>
              <a:ln>
                <a:noFill/>
              </a:ln>
              <a:effectLst/>
            </p:spPr>
          </p:pic>
        </p:grpSp>
        <p:grpSp>
          <p:nvGrpSpPr>
            <p:cNvPr id="221" name="Grouper 220"/>
            <p:cNvGrpSpPr/>
            <p:nvPr/>
          </p:nvGrpSpPr>
          <p:grpSpPr>
            <a:xfrm>
              <a:off x="7068456" y="4453497"/>
              <a:ext cx="826108" cy="270025"/>
              <a:chOff x="7116222" y="4610113"/>
              <a:chExt cx="826108" cy="270025"/>
            </a:xfrm>
          </p:grpSpPr>
          <p:sp>
            <p:nvSpPr>
              <p:cNvPr id="215" name="Rectangle à coins arrondis 214"/>
              <p:cNvSpPr/>
              <p:nvPr/>
            </p:nvSpPr>
            <p:spPr>
              <a:xfrm>
                <a:off x="7167034" y="4627048"/>
                <a:ext cx="732974" cy="253090"/>
              </a:xfrm>
              <a:prstGeom prst="roundRect">
                <a:avLst>
                  <a:gd name="adj" fmla="val 50000"/>
                </a:avLst>
              </a:prstGeom>
              <a:solidFill>
                <a:srgbClr val="C0E4F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16" name="ZoneTexte 215"/>
              <p:cNvSpPr txBox="1"/>
              <p:nvPr/>
            </p:nvSpPr>
            <p:spPr>
              <a:xfrm>
                <a:off x="7116222" y="4610113"/>
                <a:ext cx="826108" cy="266701"/>
              </a:xfrm>
              <a:prstGeom prst="rect">
                <a:avLst/>
              </a:prstGeom>
              <a:noFill/>
              <a:ln w="38100">
                <a:noFill/>
              </a:ln>
            </p:spPr>
            <p:txBody>
              <a:bodyPr wrap="square" rtlCol="0">
                <a:noAutofit/>
              </a:bodyPr>
              <a:lstStyle/>
              <a:p>
                <a:pPr algn="ctr"/>
                <a:r>
                  <a:rPr lang="fr-FR" sz="1200" b="1" i="1" dirty="0">
                    <a:solidFill>
                      <a:srgbClr val="5A85B6"/>
                    </a:solidFill>
                    <a:latin typeface="Arial"/>
                    <a:cs typeface="Arial"/>
                  </a:rPr>
                  <a:t>OBS</a:t>
                </a:r>
                <a:endParaRPr lang="mr-IN" sz="1200" b="1" i="1" dirty="0">
                  <a:solidFill>
                    <a:srgbClr val="5A85B6"/>
                  </a:solidFill>
                  <a:latin typeface="Arial"/>
                  <a:cs typeface="Arial"/>
                </a:endParaRPr>
              </a:p>
            </p:txBody>
          </p:sp>
        </p:grpSp>
      </p:grpSp>
      <p:pic>
        <p:nvPicPr>
          <p:cNvPr id="201" name="Image 200"/>
          <p:cNvPicPr>
            <a:picLocks noChangeAspect="1"/>
          </p:cNvPicPr>
          <p:nvPr/>
        </p:nvPicPr>
        <p:blipFill rotWithShape="1">
          <a:blip r:embed="rId8">
            <a:extLst>
              <a:ext uri="{28A0092B-C50C-407E-A947-70E740481C1C}">
                <a14:useLocalDpi xmlns:a14="http://schemas.microsoft.com/office/drawing/2010/main" val="0"/>
              </a:ext>
            </a:extLst>
          </a:blip>
          <a:srcRect l="8090" r="8788"/>
          <a:stretch/>
        </p:blipFill>
        <p:spPr>
          <a:xfrm>
            <a:off x="5173758" y="4680151"/>
            <a:ext cx="1316690" cy="1052287"/>
          </a:xfrm>
          <a:prstGeom prst="roundRect">
            <a:avLst>
              <a:gd name="adj" fmla="val 8594"/>
            </a:avLst>
          </a:prstGeom>
          <a:solidFill>
            <a:srgbClr val="FFFFFF">
              <a:shade val="85000"/>
            </a:srgbClr>
          </a:solidFill>
          <a:ln>
            <a:noFill/>
          </a:ln>
          <a:effectLst/>
        </p:spPr>
      </p:pic>
      <p:grpSp>
        <p:nvGrpSpPr>
          <p:cNvPr id="223" name="Grouper 222"/>
          <p:cNvGrpSpPr/>
          <p:nvPr/>
        </p:nvGrpSpPr>
        <p:grpSpPr>
          <a:xfrm>
            <a:off x="5391851" y="4368121"/>
            <a:ext cx="826108" cy="270025"/>
            <a:chOff x="7097172" y="4610113"/>
            <a:chExt cx="826108" cy="270025"/>
          </a:xfrm>
        </p:grpSpPr>
        <p:sp>
          <p:nvSpPr>
            <p:cNvPr id="224" name="Rectangle à coins arrondis 223"/>
            <p:cNvSpPr/>
            <p:nvPr/>
          </p:nvSpPr>
          <p:spPr>
            <a:xfrm>
              <a:off x="7167034" y="4627048"/>
              <a:ext cx="732974" cy="253090"/>
            </a:xfrm>
            <a:prstGeom prst="roundRect">
              <a:avLst>
                <a:gd name="adj" fmla="val 50000"/>
              </a:avLst>
            </a:prstGeom>
            <a:solidFill>
              <a:srgbClr val="C0E4F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25" name="ZoneTexte 224"/>
            <p:cNvSpPr txBox="1"/>
            <p:nvPr/>
          </p:nvSpPr>
          <p:spPr>
            <a:xfrm>
              <a:off x="7097172" y="4610113"/>
              <a:ext cx="826108" cy="266701"/>
            </a:xfrm>
            <a:prstGeom prst="rect">
              <a:avLst/>
            </a:prstGeom>
            <a:noFill/>
            <a:ln w="38100">
              <a:noFill/>
            </a:ln>
          </p:spPr>
          <p:txBody>
            <a:bodyPr wrap="square" rtlCol="0">
              <a:noAutofit/>
            </a:bodyPr>
            <a:lstStyle/>
            <a:p>
              <a:pPr algn="ctr"/>
              <a:r>
                <a:rPr lang="fr-FR" sz="1200" b="1" i="1" dirty="0">
                  <a:solidFill>
                    <a:srgbClr val="5A85B6"/>
                  </a:solidFill>
                  <a:latin typeface="Arial"/>
                  <a:cs typeface="Arial"/>
                </a:rPr>
                <a:t>SGS</a:t>
              </a:r>
              <a:endParaRPr lang="mr-IN" sz="1200" b="1" i="1" dirty="0">
                <a:solidFill>
                  <a:srgbClr val="5A85B6"/>
                </a:solidFill>
                <a:latin typeface="Arial"/>
                <a:cs typeface="Arial"/>
              </a:endParaRPr>
            </a:p>
          </p:txBody>
        </p:sp>
      </p:grpSp>
      <p:grpSp>
        <p:nvGrpSpPr>
          <p:cNvPr id="258" name="Grouper 257"/>
          <p:cNvGrpSpPr/>
          <p:nvPr/>
        </p:nvGrpSpPr>
        <p:grpSpPr>
          <a:xfrm>
            <a:off x="3268163" y="4368121"/>
            <a:ext cx="1454809" cy="1412206"/>
            <a:chOff x="3256293" y="4453497"/>
            <a:chExt cx="1454809" cy="1412206"/>
          </a:xfrm>
        </p:grpSpPr>
        <p:pic>
          <p:nvPicPr>
            <p:cNvPr id="200" name="Image 19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56293" y="4774596"/>
              <a:ext cx="1454809" cy="1091107"/>
            </a:xfrm>
            <a:prstGeom prst="roundRect">
              <a:avLst>
                <a:gd name="adj" fmla="val 8594"/>
              </a:avLst>
            </a:prstGeom>
            <a:solidFill>
              <a:srgbClr val="FFFFFF">
                <a:shade val="85000"/>
              </a:srgbClr>
            </a:solidFill>
            <a:ln>
              <a:noFill/>
            </a:ln>
            <a:effectLst/>
          </p:spPr>
        </p:pic>
        <p:grpSp>
          <p:nvGrpSpPr>
            <p:cNvPr id="226" name="Grouper 225"/>
            <p:cNvGrpSpPr/>
            <p:nvPr/>
          </p:nvGrpSpPr>
          <p:grpSpPr>
            <a:xfrm>
              <a:off x="3560236" y="4453497"/>
              <a:ext cx="826108" cy="270025"/>
              <a:chOff x="7116222" y="4610113"/>
              <a:chExt cx="826108" cy="270025"/>
            </a:xfrm>
          </p:grpSpPr>
          <p:sp>
            <p:nvSpPr>
              <p:cNvPr id="227" name="Rectangle à coins arrondis 226"/>
              <p:cNvSpPr/>
              <p:nvPr/>
            </p:nvSpPr>
            <p:spPr>
              <a:xfrm>
                <a:off x="7167034" y="4627048"/>
                <a:ext cx="732974" cy="253090"/>
              </a:xfrm>
              <a:prstGeom prst="roundRect">
                <a:avLst>
                  <a:gd name="adj" fmla="val 50000"/>
                </a:avLst>
              </a:prstGeom>
              <a:solidFill>
                <a:srgbClr val="C0E4F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28" name="ZoneTexte 227"/>
              <p:cNvSpPr txBox="1"/>
              <p:nvPr/>
            </p:nvSpPr>
            <p:spPr>
              <a:xfrm>
                <a:off x="7116222" y="4610113"/>
                <a:ext cx="826108" cy="266701"/>
              </a:xfrm>
              <a:prstGeom prst="rect">
                <a:avLst/>
              </a:prstGeom>
              <a:noFill/>
              <a:ln w="38100">
                <a:noFill/>
              </a:ln>
            </p:spPr>
            <p:txBody>
              <a:bodyPr wrap="square" rtlCol="0">
                <a:noAutofit/>
              </a:bodyPr>
              <a:lstStyle/>
              <a:p>
                <a:pPr algn="ctr"/>
                <a:r>
                  <a:rPr lang="fr-FR" sz="1200" b="1" i="1" dirty="0">
                    <a:solidFill>
                      <a:srgbClr val="5A85B6"/>
                    </a:solidFill>
                    <a:latin typeface="Arial"/>
                    <a:cs typeface="Arial"/>
                  </a:rPr>
                  <a:t>NISP</a:t>
                </a:r>
                <a:endParaRPr lang="mr-IN" sz="1200" b="1" i="1" dirty="0">
                  <a:solidFill>
                    <a:srgbClr val="5A85B6"/>
                  </a:solidFill>
                  <a:latin typeface="Arial"/>
                  <a:cs typeface="Arial"/>
                </a:endParaRPr>
              </a:p>
            </p:txBody>
          </p:sp>
        </p:grpSp>
      </p:grpSp>
      <p:pic>
        <p:nvPicPr>
          <p:cNvPr id="145"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3899" y="4683824"/>
            <a:ext cx="1454684" cy="1086215"/>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nvGrpSpPr>
          <p:cNvPr id="229" name="Grouper 228"/>
          <p:cNvGrpSpPr/>
          <p:nvPr/>
        </p:nvGrpSpPr>
        <p:grpSpPr>
          <a:xfrm>
            <a:off x="1441446" y="4368121"/>
            <a:ext cx="826108" cy="270025"/>
            <a:chOff x="7116222" y="4610113"/>
            <a:chExt cx="826108" cy="270025"/>
          </a:xfrm>
        </p:grpSpPr>
        <p:sp>
          <p:nvSpPr>
            <p:cNvPr id="230" name="Rectangle à coins arrondis 229"/>
            <p:cNvSpPr/>
            <p:nvPr/>
          </p:nvSpPr>
          <p:spPr>
            <a:xfrm>
              <a:off x="7167034" y="4627048"/>
              <a:ext cx="732974" cy="253090"/>
            </a:xfrm>
            <a:prstGeom prst="roundRect">
              <a:avLst>
                <a:gd name="adj" fmla="val 50000"/>
              </a:avLst>
            </a:prstGeom>
            <a:solidFill>
              <a:srgbClr val="C0E4F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31" name="ZoneTexte 230"/>
            <p:cNvSpPr txBox="1"/>
            <p:nvPr/>
          </p:nvSpPr>
          <p:spPr>
            <a:xfrm>
              <a:off x="7116222" y="4610113"/>
              <a:ext cx="826108" cy="266701"/>
            </a:xfrm>
            <a:prstGeom prst="rect">
              <a:avLst/>
            </a:prstGeom>
            <a:noFill/>
            <a:ln w="38100">
              <a:noFill/>
            </a:ln>
          </p:spPr>
          <p:txBody>
            <a:bodyPr wrap="square" rtlCol="0">
              <a:noAutofit/>
            </a:bodyPr>
            <a:lstStyle/>
            <a:p>
              <a:pPr algn="ctr"/>
              <a:r>
                <a:rPr lang="fr-FR" sz="1200" b="1" i="1" dirty="0">
                  <a:solidFill>
                    <a:srgbClr val="5A85B6"/>
                  </a:solidFill>
                  <a:latin typeface="Arial"/>
                  <a:cs typeface="Arial"/>
                </a:rPr>
                <a:t>VIS</a:t>
              </a:r>
              <a:endParaRPr lang="mr-IN" sz="1200" b="1" i="1" dirty="0">
                <a:solidFill>
                  <a:srgbClr val="5A85B6"/>
                </a:solidFill>
                <a:latin typeface="Arial"/>
                <a:cs typeface="Arial"/>
              </a:endParaRPr>
            </a:p>
          </p:txBody>
        </p:sp>
      </p:grpSp>
      <p:sp>
        <p:nvSpPr>
          <p:cNvPr id="254" name="Triangle isocèle 253"/>
          <p:cNvSpPr/>
          <p:nvPr/>
        </p:nvSpPr>
        <p:spPr>
          <a:xfrm rot="9584084">
            <a:off x="2695065" y="1241312"/>
            <a:ext cx="209561" cy="477152"/>
          </a:xfrm>
          <a:prstGeom prst="triangl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fr-FR">
              <a:ln>
                <a:solidFill>
                  <a:schemeClr val="bg1"/>
                </a:solidFill>
              </a:ln>
              <a:latin typeface="Arial"/>
            </a:endParaRPr>
          </a:p>
        </p:txBody>
      </p:sp>
      <p:pic>
        <p:nvPicPr>
          <p:cNvPr id="64" name="Picture 54"/>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53177" y="5818086"/>
            <a:ext cx="247741" cy="15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 1"/>
          <p:cNvPicPr>
            <a:picLocks noChangeAspect="1"/>
          </p:cNvPicPr>
          <p:nvPr/>
        </p:nvPicPr>
        <p:blipFill>
          <a:blip r:embed="rId12"/>
          <a:stretch>
            <a:fillRect/>
          </a:stretch>
        </p:blipFill>
        <p:spPr>
          <a:xfrm>
            <a:off x="3867327" y="5826473"/>
            <a:ext cx="235683" cy="146451"/>
          </a:xfrm>
          <a:prstGeom prst="rect">
            <a:avLst/>
          </a:prstGeom>
        </p:spPr>
      </p:pic>
      <p:pic>
        <p:nvPicPr>
          <p:cNvPr id="4" name="Image 3"/>
          <p:cNvPicPr>
            <a:picLocks noChangeAspect="1"/>
          </p:cNvPicPr>
          <p:nvPr/>
        </p:nvPicPr>
        <p:blipFill>
          <a:blip r:embed="rId13"/>
          <a:stretch>
            <a:fillRect/>
          </a:stretch>
        </p:blipFill>
        <p:spPr>
          <a:xfrm>
            <a:off x="1739099" y="5826473"/>
            <a:ext cx="235683" cy="146451"/>
          </a:xfrm>
          <a:prstGeom prst="rect">
            <a:avLst/>
          </a:prstGeom>
        </p:spPr>
      </p:pic>
      <p:sp>
        <p:nvSpPr>
          <p:cNvPr id="67" name="Rectangle à coins arrondis 66"/>
          <p:cNvSpPr/>
          <p:nvPr/>
        </p:nvSpPr>
        <p:spPr>
          <a:xfrm>
            <a:off x="4878711" y="1652102"/>
            <a:ext cx="2593510" cy="578314"/>
          </a:xfrm>
          <a:prstGeom prst="roundRect">
            <a:avLst>
              <a:gd name="adj" fmla="val 24163"/>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latin typeface="Arial"/>
              <a:cs typeface="Arial"/>
            </a:endParaRPr>
          </a:p>
        </p:txBody>
      </p:sp>
      <p:sp>
        <p:nvSpPr>
          <p:cNvPr id="69" name="ZoneTexte 68"/>
          <p:cNvSpPr txBox="1"/>
          <p:nvPr/>
        </p:nvSpPr>
        <p:spPr>
          <a:xfrm>
            <a:off x="4934633" y="1732659"/>
            <a:ext cx="2552095" cy="430888"/>
          </a:xfrm>
          <a:prstGeom prst="rect">
            <a:avLst/>
          </a:prstGeom>
          <a:noFill/>
          <a:ln w="38100">
            <a:noFill/>
          </a:ln>
        </p:spPr>
        <p:txBody>
          <a:bodyPr wrap="square" rtlCol="0">
            <a:noAutofit/>
          </a:bodyPr>
          <a:lstStyle/>
          <a:p>
            <a:pPr algn="ctr"/>
            <a:r>
              <a:rPr lang="fr-FR" sz="1100" b="1" i="1" dirty="0" smtClean="0">
                <a:solidFill>
                  <a:schemeClr val="bg1"/>
                </a:solidFill>
                <a:latin typeface="Arial"/>
                <a:cs typeface="Arial"/>
              </a:rPr>
              <a:t>Euclid Consortium </a:t>
            </a:r>
            <a:r>
              <a:rPr lang="fr-FR" sz="1100" b="1" i="1" dirty="0" err="1" smtClean="0">
                <a:solidFill>
                  <a:schemeClr val="bg1"/>
                </a:solidFill>
                <a:latin typeface="Arial"/>
                <a:cs typeface="Arial"/>
              </a:rPr>
              <a:t>Board</a:t>
            </a:r>
            <a:r>
              <a:rPr lang="fr-FR" sz="1100" b="1" i="1" dirty="0" smtClean="0">
                <a:solidFill>
                  <a:schemeClr val="bg1"/>
                </a:solidFill>
                <a:latin typeface="Arial"/>
                <a:cs typeface="Arial"/>
              </a:rPr>
              <a:t> (ECB)</a:t>
            </a:r>
          </a:p>
          <a:p>
            <a:pPr algn="ctr"/>
            <a:r>
              <a:rPr lang="fr-FR" sz="1100" b="1" i="1" dirty="0" smtClean="0">
                <a:solidFill>
                  <a:schemeClr val="bg1"/>
                </a:solidFill>
                <a:latin typeface="Arial"/>
                <a:cs typeface="Arial"/>
              </a:rPr>
              <a:t>22 membres</a:t>
            </a:r>
            <a:endParaRPr lang="fr-FR" sz="1100" b="1" i="1" dirty="0">
              <a:solidFill>
                <a:schemeClr val="bg1"/>
              </a:solidFill>
              <a:latin typeface="Arial"/>
              <a:cs typeface="Arial"/>
            </a:endParaRPr>
          </a:p>
        </p:txBody>
      </p:sp>
      <p:sp>
        <p:nvSpPr>
          <p:cNvPr id="77" name="Rectangle à coins arrondis 76"/>
          <p:cNvSpPr/>
          <p:nvPr/>
        </p:nvSpPr>
        <p:spPr>
          <a:xfrm>
            <a:off x="-2505421" y="1638509"/>
            <a:ext cx="1257905" cy="1560287"/>
          </a:xfrm>
          <a:prstGeom prst="round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latin typeface="Arial"/>
              <a:cs typeface="Arial"/>
            </a:endParaRPr>
          </a:p>
        </p:txBody>
      </p:sp>
      <p:sp>
        <p:nvSpPr>
          <p:cNvPr id="79" name="ZoneTexte 78"/>
          <p:cNvSpPr txBox="1"/>
          <p:nvPr/>
        </p:nvSpPr>
        <p:spPr>
          <a:xfrm>
            <a:off x="1150730" y="2501120"/>
            <a:ext cx="1470740" cy="259996"/>
          </a:xfrm>
          <a:prstGeom prst="rect">
            <a:avLst/>
          </a:prstGeom>
          <a:noFill/>
          <a:ln w="38100">
            <a:noFill/>
          </a:ln>
        </p:spPr>
        <p:txBody>
          <a:bodyPr wrap="square" rtlCol="0">
            <a:spAutoFit/>
          </a:bodyPr>
          <a:lstStyle/>
          <a:p>
            <a:pPr algn="ctr"/>
            <a:r>
              <a:rPr lang="en-US" sz="1100" b="1" i="1" dirty="0">
                <a:solidFill>
                  <a:schemeClr val="bg1"/>
                </a:solidFill>
              </a:rPr>
              <a:t>ECL Support</a:t>
            </a:r>
          </a:p>
        </p:txBody>
      </p:sp>
      <p:pic>
        <p:nvPicPr>
          <p:cNvPr id="62" name="Image 61"/>
          <p:cNvPicPr>
            <a:picLocks noChangeAspect="1"/>
          </p:cNvPicPr>
          <p:nvPr/>
        </p:nvPicPr>
        <p:blipFill>
          <a:blip r:embed="rId14"/>
          <a:stretch>
            <a:fillRect/>
          </a:stretch>
        </p:blipFill>
        <p:spPr>
          <a:xfrm rot="611786">
            <a:off x="394988" y="4399490"/>
            <a:ext cx="1661159" cy="2619989"/>
          </a:xfrm>
          <a:prstGeom prst="rect">
            <a:avLst/>
          </a:prstGeom>
        </p:spPr>
      </p:pic>
      <p:pic>
        <p:nvPicPr>
          <p:cNvPr id="63" name="Image 62"/>
          <p:cNvPicPr>
            <a:picLocks noChangeAspect="1"/>
          </p:cNvPicPr>
          <p:nvPr/>
        </p:nvPicPr>
        <p:blipFill>
          <a:blip r:embed="rId14"/>
          <a:stretch>
            <a:fillRect/>
          </a:stretch>
        </p:blipFill>
        <p:spPr>
          <a:xfrm rot="11635745">
            <a:off x="7193919" y="-939408"/>
            <a:ext cx="1764173" cy="2782464"/>
          </a:xfrm>
          <a:prstGeom prst="rect">
            <a:avLst/>
          </a:prstGeom>
        </p:spPr>
      </p:pic>
    </p:spTree>
    <p:extLst>
      <p:ext uri="{BB962C8B-B14F-4D97-AF65-F5344CB8AC3E}">
        <p14:creationId xmlns:p14="http://schemas.microsoft.com/office/powerpoint/2010/main" val="51376635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9" name="Connecteur droit 248"/>
          <p:cNvCxnSpPr/>
          <p:nvPr/>
        </p:nvCxnSpPr>
        <p:spPr>
          <a:xfrm flipV="1">
            <a:off x="3979108" y="2145043"/>
            <a:ext cx="1038348" cy="696637"/>
          </a:xfrm>
          <a:prstGeom prst="line">
            <a:avLst/>
          </a:prstGeom>
          <a:ln w="38100" cmpd="sng">
            <a:solidFill>
              <a:schemeClr val="bg2">
                <a:lumMod val="40000"/>
                <a:lumOff val="60000"/>
              </a:schemeClr>
            </a:solidFill>
          </a:ln>
        </p:spPr>
        <p:style>
          <a:lnRef idx="1">
            <a:schemeClr val="accent2"/>
          </a:lnRef>
          <a:fillRef idx="0">
            <a:schemeClr val="accent2"/>
          </a:fillRef>
          <a:effectRef idx="0">
            <a:schemeClr val="accent2"/>
          </a:effectRef>
          <a:fontRef idx="minor">
            <a:schemeClr val="tx1"/>
          </a:fontRef>
        </p:style>
      </p:cxnSp>
      <p:sp>
        <p:nvSpPr>
          <p:cNvPr id="80" name="Rectangle à coins arrondis 79"/>
          <p:cNvSpPr/>
          <p:nvPr/>
        </p:nvSpPr>
        <p:spPr>
          <a:xfrm>
            <a:off x="4964093" y="1728840"/>
            <a:ext cx="2059867" cy="469564"/>
          </a:xfrm>
          <a:prstGeom prst="roundRect">
            <a:avLst/>
          </a:prstGeom>
          <a:solidFill>
            <a:srgbClr val="FFFFFF"/>
          </a:solidFill>
          <a:ln w="3810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endParaRPr>
          </a:p>
        </p:txBody>
      </p:sp>
      <p:cxnSp>
        <p:nvCxnSpPr>
          <p:cNvPr id="95" name="Connecteur droit 94"/>
          <p:cNvCxnSpPr/>
          <p:nvPr/>
        </p:nvCxnSpPr>
        <p:spPr>
          <a:xfrm>
            <a:off x="2413271" y="4684942"/>
            <a:ext cx="4664053" cy="0"/>
          </a:xfrm>
          <a:prstGeom prst="line">
            <a:avLst/>
          </a:prstGeom>
          <a:ln w="38100" cmpd="sng">
            <a:solidFill>
              <a:schemeClr val="bg2">
                <a:lumMod val="40000"/>
                <a:lumOff val="60000"/>
              </a:schemeClr>
            </a:solidFill>
          </a:ln>
        </p:spPr>
        <p:style>
          <a:lnRef idx="1">
            <a:schemeClr val="accent2"/>
          </a:lnRef>
          <a:fillRef idx="0">
            <a:schemeClr val="accent2"/>
          </a:fillRef>
          <a:effectRef idx="0">
            <a:schemeClr val="accent2"/>
          </a:effectRef>
          <a:fontRef idx="minor">
            <a:schemeClr val="tx1"/>
          </a:fontRef>
        </p:style>
      </p:cxnSp>
      <p:sp>
        <p:nvSpPr>
          <p:cNvPr id="117" name="Rogner un rectangle avec un coin diagonal 116"/>
          <p:cNvSpPr/>
          <p:nvPr/>
        </p:nvSpPr>
        <p:spPr>
          <a:xfrm>
            <a:off x="0" y="1"/>
            <a:ext cx="2967386" cy="1304898"/>
          </a:xfrm>
          <a:prstGeom prst="snip2DiagRect">
            <a:avLst>
              <a:gd name="adj1" fmla="val 0"/>
              <a:gd name="adj2" fmla="val 8288"/>
            </a:avLst>
          </a:prstGeom>
          <a:gradFill flip="none" rotWithShape="1">
            <a:gsLst>
              <a:gs pos="1000">
                <a:schemeClr val="bg2">
                  <a:lumMod val="75000"/>
                </a:schemeClr>
              </a:gs>
              <a:gs pos="100000">
                <a:schemeClr val="tx2">
                  <a:lumMod val="50000"/>
                </a:schemeClr>
              </a:gs>
            </a:gsLst>
            <a:lin ang="1242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240" name="Connecteur droit 239"/>
          <p:cNvCxnSpPr/>
          <p:nvPr/>
        </p:nvCxnSpPr>
        <p:spPr>
          <a:xfrm flipV="1">
            <a:off x="2882070" y="3281946"/>
            <a:ext cx="1967894" cy="21167"/>
          </a:xfrm>
          <a:prstGeom prst="line">
            <a:avLst/>
          </a:prstGeom>
          <a:ln w="38100" cmpd="sng">
            <a:solidFill>
              <a:schemeClr val="bg2">
                <a:lumMod val="40000"/>
                <a:lumOff val="60000"/>
              </a:schemeClr>
            </a:solidFill>
          </a:ln>
        </p:spPr>
        <p:style>
          <a:lnRef idx="1">
            <a:schemeClr val="accent2"/>
          </a:lnRef>
          <a:fillRef idx="0">
            <a:schemeClr val="accent2"/>
          </a:fillRef>
          <a:effectRef idx="0">
            <a:schemeClr val="accent2"/>
          </a:effectRef>
          <a:fontRef idx="minor">
            <a:schemeClr val="tx1"/>
          </a:fontRef>
        </p:style>
      </p:cxnSp>
      <p:sp>
        <p:nvSpPr>
          <p:cNvPr id="11" name="Titre 1"/>
          <p:cNvSpPr txBox="1">
            <a:spLocks/>
          </p:cNvSpPr>
          <p:nvPr/>
        </p:nvSpPr>
        <p:spPr>
          <a:xfrm>
            <a:off x="145144" y="326573"/>
            <a:ext cx="2673048" cy="687739"/>
          </a:xfrm>
          <a:prstGeom prst="rect">
            <a:avLst/>
          </a:prstGeom>
        </p:spPr>
        <p:txBody>
          <a:bodyPr anchor="b" anchorCtr="0">
            <a:noAutofit/>
          </a:bodyPr>
          <a:lstStyle>
            <a:lvl1pPr indent="180000" algn="r" defTabSz="457200" rtl="0" eaLnBrk="1" latinLnBrk="0" hangingPunct="1">
              <a:spcBef>
                <a:spcPct val="0"/>
              </a:spcBef>
              <a:buNone/>
              <a:defRPr lang="fr-FR" sz="1600" b="1" i="0" kern="9400">
                <a:solidFill>
                  <a:schemeClr val="bg1"/>
                </a:solidFill>
                <a:latin typeface="Arial"/>
                <a:ea typeface="+mj-ea"/>
                <a:cs typeface="Arial"/>
              </a:defRPr>
            </a:lvl1pPr>
          </a:lstStyle>
          <a:p>
            <a:pPr>
              <a:lnSpc>
                <a:spcPct val="90000"/>
              </a:lnSpc>
            </a:pPr>
            <a:r>
              <a:rPr lang="fr-FR" sz="2000"/>
              <a:t>Euclid en France</a:t>
            </a:r>
          </a:p>
        </p:txBody>
      </p:sp>
      <p:sp>
        <p:nvSpPr>
          <p:cNvPr id="57" name="ZoneTexte 56"/>
          <p:cNvSpPr txBox="1"/>
          <p:nvPr/>
        </p:nvSpPr>
        <p:spPr>
          <a:xfrm>
            <a:off x="334397" y="1376092"/>
            <a:ext cx="1854847" cy="538096"/>
          </a:xfrm>
          <a:prstGeom prst="rect">
            <a:avLst/>
          </a:prstGeom>
          <a:noFill/>
          <a:ln w="38100">
            <a:noFill/>
          </a:ln>
        </p:spPr>
        <p:txBody>
          <a:bodyPr wrap="square" rtlCol="0">
            <a:spAutoFit/>
          </a:bodyPr>
          <a:lstStyle/>
          <a:p>
            <a:pPr algn="r">
              <a:lnSpc>
                <a:spcPct val="90000"/>
              </a:lnSpc>
            </a:pPr>
            <a:r>
              <a:rPr lang="fr-FR" sz="1100" b="1" dirty="0" smtClean="0">
                <a:solidFill>
                  <a:srgbClr val="000000"/>
                </a:solidFill>
                <a:latin typeface="Arial"/>
                <a:cs typeface="Arial"/>
              </a:rPr>
              <a:t>35 Laboratoires</a:t>
            </a:r>
          </a:p>
          <a:p>
            <a:pPr algn="r">
              <a:lnSpc>
                <a:spcPct val="90000"/>
              </a:lnSpc>
            </a:pPr>
            <a:r>
              <a:rPr lang="fr-FR" sz="1100" b="1" dirty="0">
                <a:solidFill>
                  <a:srgbClr val="000000"/>
                </a:solidFill>
                <a:latin typeface="Arial"/>
                <a:cs typeface="Arial"/>
              </a:rPr>
              <a:t>425 Membres</a:t>
            </a:r>
            <a:endParaRPr lang="fr-FR" sz="1100" b="1" dirty="0" err="1" smtClean="0">
              <a:solidFill>
                <a:srgbClr val="000000"/>
              </a:solidFill>
              <a:latin typeface="Arial"/>
              <a:cs typeface="Arial"/>
            </a:endParaRPr>
          </a:p>
          <a:p>
            <a:pPr algn="r">
              <a:lnSpc>
                <a:spcPct val="90000"/>
              </a:lnSpc>
            </a:pPr>
            <a:r>
              <a:rPr lang="fr-FR" sz="1000" i="1" dirty="0" err="1">
                <a:solidFill>
                  <a:srgbClr val="000000"/>
                </a:solidFill>
                <a:latin typeface="Arial"/>
                <a:cs typeface="Arial"/>
              </a:rPr>
              <a:t>(novembre 2017)</a:t>
            </a:r>
            <a:endParaRPr lang="fr-FR" sz="1000" i="1" dirty="0" smtClean="0">
              <a:solidFill>
                <a:srgbClr val="000000"/>
              </a:solidFill>
              <a:latin typeface="Arial"/>
              <a:cs typeface="Arial"/>
            </a:endParaRPr>
          </a:p>
        </p:txBody>
      </p:sp>
      <p:cxnSp>
        <p:nvCxnSpPr>
          <p:cNvPr id="19" name="Connecteur droit 18"/>
          <p:cNvCxnSpPr>
            <a:stCxn id="186" idx="4"/>
          </p:cNvCxnSpPr>
          <p:nvPr/>
        </p:nvCxnSpPr>
        <p:spPr>
          <a:xfrm>
            <a:off x="3995561" y="2051856"/>
            <a:ext cx="0" cy="2494353"/>
          </a:xfrm>
          <a:prstGeom prst="line">
            <a:avLst/>
          </a:prstGeom>
          <a:solidFill>
            <a:srgbClr val="FFFFFF"/>
          </a:solidFill>
          <a:ln w="3810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cxnSp>
      <p:sp>
        <p:nvSpPr>
          <p:cNvPr id="73" name="ZoneTexte 72"/>
          <p:cNvSpPr txBox="1"/>
          <p:nvPr/>
        </p:nvSpPr>
        <p:spPr>
          <a:xfrm>
            <a:off x="4910440" y="2574471"/>
            <a:ext cx="3181051" cy="261610"/>
          </a:xfrm>
          <a:prstGeom prst="rect">
            <a:avLst/>
          </a:prstGeom>
          <a:noFill/>
          <a:ln w="38100">
            <a:noFill/>
          </a:ln>
        </p:spPr>
        <p:txBody>
          <a:bodyPr wrap="square" rtlCol="0">
            <a:spAutoFit/>
          </a:bodyPr>
          <a:lstStyle/>
          <a:p>
            <a:pPr algn="ctr"/>
            <a:r>
              <a:rPr lang="en-US" sz="1100" b="1" i="1" dirty="0">
                <a:solidFill>
                  <a:srgbClr val="5A85B6"/>
                </a:solidFill>
              </a:rPr>
              <a:t>SWG (Science Working Groups)</a:t>
            </a:r>
          </a:p>
        </p:txBody>
      </p:sp>
      <p:sp>
        <p:nvSpPr>
          <p:cNvPr id="74" name="ZoneTexte 73"/>
          <p:cNvSpPr txBox="1"/>
          <p:nvPr/>
        </p:nvSpPr>
        <p:spPr>
          <a:xfrm>
            <a:off x="4985699" y="2850503"/>
            <a:ext cx="1324402" cy="1061829"/>
          </a:xfrm>
          <a:prstGeom prst="rect">
            <a:avLst/>
          </a:prstGeom>
          <a:noFill/>
          <a:ln w="38100">
            <a:noFill/>
          </a:ln>
        </p:spPr>
        <p:txBody>
          <a:bodyPr wrap="none" rtlCol="0">
            <a:spAutoFit/>
          </a:bodyPr>
          <a:lstStyle/>
          <a:p>
            <a:r>
              <a:rPr lang="fr-FR" sz="700" b="1" i="1" dirty="0" err="1" smtClean="0">
                <a:solidFill>
                  <a:srgbClr val="000000"/>
                </a:solidFill>
              </a:rPr>
              <a:t>Cosmology</a:t>
            </a:r>
            <a:br>
              <a:rPr lang="fr-FR" sz="700" b="1" i="1" dirty="0" err="1" smtClean="0">
                <a:solidFill>
                  <a:srgbClr val="000000"/>
                </a:solidFill>
              </a:rPr>
            </a:br>
            <a:endParaRPr lang="fr-FR" sz="700" b="1" i="1" dirty="0" smtClean="0">
              <a:solidFill>
                <a:srgbClr val="000000"/>
              </a:solidFill>
            </a:endParaRPr>
          </a:p>
          <a:p>
            <a:pPr marL="171450" indent="-171450">
              <a:buFont typeface="Arial" panose="020B0604020202020204" pitchFamily="34" charset="0"/>
              <a:buChar char="•"/>
            </a:pPr>
            <a:r>
              <a:rPr lang="fr-FR" sz="700" b="1" i="1" dirty="0" err="1" smtClean="0">
                <a:solidFill>
                  <a:srgbClr val="000000"/>
                </a:solidFill>
              </a:rPr>
              <a:t>Weak</a:t>
            </a:r>
            <a:r>
              <a:rPr lang="fr-FR" sz="700" b="1" i="1" dirty="0" smtClean="0">
                <a:solidFill>
                  <a:srgbClr val="000000"/>
                </a:solidFill>
              </a:rPr>
              <a:t> </a:t>
            </a:r>
            <a:r>
              <a:rPr lang="fr-FR" sz="700" b="1" i="1" dirty="0" err="1" smtClean="0">
                <a:solidFill>
                  <a:srgbClr val="000000"/>
                </a:solidFill>
              </a:rPr>
              <a:t>Lensing</a:t>
            </a:r>
            <a:endParaRPr lang="fr-FR" sz="700" b="1" i="1" dirty="0" smtClean="0">
              <a:solidFill>
                <a:srgbClr val="000000"/>
              </a:solidFill>
            </a:endParaRPr>
          </a:p>
          <a:p>
            <a:pPr marL="171450" indent="-171450">
              <a:buFont typeface="Arial" panose="020B0604020202020204" pitchFamily="34" charset="0"/>
              <a:buChar char="•"/>
            </a:pPr>
            <a:r>
              <a:rPr lang="fr-FR" sz="700" b="1" i="1" dirty="0" err="1" smtClean="0">
                <a:solidFill>
                  <a:srgbClr val="000000"/>
                </a:solidFill>
              </a:rPr>
              <a:t>Galaxy</a:t>
            </a:r>
            <a:r>
              <a:rPr lang="fr-FR" sz="700" b="1" i="1" dirty="0" smtClean="0">
                <a:solidFill>
                  <a:srgbClr val="000000"/>
                </a:solidFill>
              </a:rPr>
              <a:t> </a:t>
            </a:r>
            <a:r>
              <a:rPr lang="fr-FR" sz="700" b="1" i="1" dirty="0" err="1" smtClean="0">
                <a:solidFill>
                  <a:srgbClr val="000000"/>
                </a:solidFill>
              </a:rPr>
              <a:t>Clustering</a:t>
            </a:r>
            <a:endParaRPr lang="fr-FR" sz="700" b="1" i="1" dirty="0" smtClean="0">
              <a:solidFill>
                <a:srgbClr val="000000"/>
              </a:solidFill>
            </a:endParaRPr>
          </a:p>
          <a:p>
            <a:pPr marL="171450" indent="-171450">
              <a:buFont typeface="Arial" panose="020B0604020202020204" pitchFamily="34" charset="0"/>
              <a:buChar char="•"/>
            </a:pPr>
            <a:r>
              <a:rPr lang="fr-FR" sz="700" b="1" i="1" dirty="0" smtClean="0">
                <a:solidFill>
                  <a:srgbClr val="000000"/>
                </a:solidFill>
              </a:rPr>
              <a:t>Clusters</a:t>
            </a:r>
          </a:p>
          <a:p>
            <a:pPr marL="171450" indent="-171450">
              <a:buFont typeface="Arial" panose="020B0604020202020204" pitchFamily="34" charset="0"/>
              <a:buChar char="•"/>
            </a:pPr>
            <a:r>
              <a:rPr lang="fr-FR" sz="700" b="1" i="1" dirty="0" smtClean="0">
                <a:solidFill>
                  <a:srgbClr val="000000"/>
                </a:solidFill>
              </a:rPr>
              <a:t>CMB Cross </a:t>
            </a:r>
            <a:r>
              <a:rPr lang="fr-FR" sz="700" b="1" i="1" dirty="0" err="1" smtClean="0">
                <a:solidFill>
                  <a:srgbClr val="000000"/>
                </a:solidFill>
              </a:rPr>
              <a:t>Correlation</a:t>
            </a:r>
            <a:endParaRPr lang="fr-FR" sz="700" b="1" i="1" dirty="0" smtClean="0">
              <a:solidFill>
                <a:srgbClr val="000000"/>
              </a:solidFill>
            </a:endParaRPr>
          </a:p>
          <a:p>
            <a:pPr marL="171450" indent="-171450">
              <a:buFont typeface="Arial" panose="020B0604020202020204" pitchFamily="34" charset="0"/>
              <a:buChar char="•"/>
            </a:pPr>
            <a:r>
              <a:rPr lang="fr-FR" sz="700" b="1" i="1" dirty="0" err="1" smtClean="0">
                <a:solidFill>
                  <a:srgbClr val="000000"/>
                </a:solidFill>
              </a:rPr>
              <a:t>Strong</a:t>
            </a:r>
            <a:r>
              <a:rPr lang="fr-FR" sz="700" b="1" i="1" dirty="0" smtClean="0">
                <a:solidFill>
                  <a:srgbClr val="000000"/>
                </a:solidFill>
              </a:rPr>
              <a:t> </a:t>
            </a:r>
            <a:r>
              <a:rPr lang="fr-FR" sz="700" b="1" i="1" dirty="0" err="1" smtClean="0">
                <a:solidFill>
                  <a:srgbClr val="000000"/>
                </a:solidFill>
              </a:rPr>
              <a:t>Lensing</a:t>
            </a:r>
            <a:endParaRPr lang="fr-FR" sz="700" b="1" i="1" dirty="0" smtClean="0">
              <a:solidFill>
                <a:srgbClr val="000000"/>
              </a:solidFill>
            </a:endParaRPr>
          </a:p>
          <a:p>
            <a:pPr marL="171450" indent="-171450">
              <a:buFont typeface="Arial" panose="020B0604020202020204" pitchFamily="34" charset="0"/>
              <a:buChar char="•"/>
            </a:pPr>
            <a:r>
              <a:rPr lang="fr-FR" sz="700" b="1" i="1" dirty="0" err="1" smtClean="0">
                <a:solidFill>
                  <a:srgbClr val="000000"/>
                </a:solidFill>
              </a:rPr>
              <a:t>Cosmology</a:t>
            </a:r>
            <a:r>
              <a:rPr lang="fr-FR" sz="700" b="1" i="1" dirty="0" smtClean="0">
                <a:solidFill>
                  <a:srgbClr val="000000"/>
                </a:solidFill>
              </a:rPr>
              <a:t> </a:t>
            </a:r>
            <a:r>
              <a:rPr lang="fr-FR" sz="700" b="1" i="1" dirty="0" err="1" smtClean="0">
                <a:solidFill>
                  <a:srgbClr val="000000"/>
                </a:solidFill>
              </a:rPr>
              <a:t>theory</a:t>
            </a:r>
            <a:endParaRPr lang="fr-FR" sz="700" b="1" i="1" dirty="0" smtClean="0">
              <a:solidFill>
                <a:srgbClr val="000000"/>
              </a:solidFill>
            </a:endParaRPr>
          </a:p>
          <a:p>
            <a:pPr marL="171450" indent="-171450">
              <a:buFont typeface="Arial" panose="020B0604020202020204" pitchFamily="34" charset="0"/>
              <a:buChar char="•"/>
            </a:pPr>
            <a:r>
              <a:rPr lang="fr-FR" sz="700" b="1" i="1" dirty="0" err="1" smtClean="0">
                <a:solidFill>
                  <a:srgbClr val="000000"/>
                </a:solidFill>
              </a:rPr>
              <a:t>Cosmological</a:t>
            </a:r>
            <a:r>
              <a:rPr lang="fr-FR" sz="700" b="1" i="1" dirty="0" smtClean="0">
                <a:solidFill>
                  <a:srgbClr val="000000"/>
                </a:solidFill>
              </a:rPr>
              <a:t> simulations</a:t>
            </a:r>
            <a:endParaRPr lang="fr-FR" sz="700" b="1" i="1" dirty="0">
              <a:solidFill>
                <a:srgbClr val="000000"/>
              </a:solidFill>
            </a:endParaRPr>
          </a:p>
        </p:txBody>
      </p:sp>
      <p:sp>
        <p:nvSpPr>
          <p:cNvPr id="75" name="ZoneTexte 74"/>
          <p:cNvSpPr txBox="1"/>
          <p:nvPr/>
        </p:nvSpPr>
        <p:spPr>
          <a:xfrm>
            <a:off x="6393014" y="2850504"/>
            <a:ext cx="1657958" cy="1277273"/>
          </a:xfrm>
          <a:prstGeom prst="rect">
            <a:avLst/>
          </a:prstGeom>
          <a:noFill/>
          <a:ln w="38100">
            <a:noFill/>
          </a:ln>
        </p:spPr>
        <p:txBody>
          <a:bodyPr wrap="square" rtlCol="0">
            <a:spAutoFit/>
          </a:bodyPr>
          <a:lstStyle/>
          <a:p>
            <a:r>
              <a:rPr lang="fr-FR" sz="700" b="1" i="1" dirty="0" err="1" smtClean="0">
                <a:solidFill>
                  <a:srgbClr val="000000"/>
                </a:solidFill>
              </a:rPr>
              <a:t>Legacy</a:t>
            </a:r>
            <a:br>
              <a:rPr lang="fr-FR" sz="700" b="1" i="1" dirty="0" err="1" smtClean="0">
                <a:solidFill>
                  <a:srgbClr val="000000"/>
                </a:solidFill>
              </a:rPr>
            </a:br>
            <a:endParaRPr lang="fr-FR" sz="700" b="1" i="1" dirty="0" smtClean="0">
              <a:solidFill>
                <a:srgbClr val="000000"/>
              </a:solidFill>
            </a:endParaRPr>
          </a:p>
          <a:p>
            <a:pPr marL="171450" indent="-171450">
              <a:buFont typeface="Arial" panose="020B0604020202020204" pitchFamily="34" charset="0"/>
              <a:buChar char="•"/>
            </a:pPr>
            <a:r>
              <a:rPr lang="fr-FR" sz="700" b="1" i="1" dirty="0" err="1" smtClean="0">
                <a:solidFill>
                  <a:srgbClr val="000000"/>
                </a:solidFill>
              </a:rPr>
              <a:t>Primeval</a:t>
            </a:r>
            <a:r>
              <a:rPr lang="fr-FR" sz="700" b="1" i="1" dirty="0" smtClean="0">
                <a:solidFill>
                  <a:srgbClr val="000000"/>
                </a:solidFill>
              </a:rPr>
              <a:t> </a:t>
            </a:r>
            <a:r>
              <a:rPr lang="fr-FR" sz="700" b="1" i="1" dirty="0" err="1" smtClean="0">
                <a:solidFill>
                  <a:srgbClr val="000000"/>
                </a:solidFill>
              </a:rPr>
              <a:t>Universe</a:t>
            </a:r>
            <a:endParaRPr lang="fr-FR" sz="700" b="1" i="1" dirty="0" smtClean="0">
              <a:solidFill>
                <a:srgbClr val="000000"/>
              </a:solidFill>
            </a:endParaRPr>
          </a:p>
          <a:p>
            <a:pPr marL="171450" indent="-171450">
              <a:buFont typeface="Arial" panose="020B0604020202020204" pitchFamily="34" charset="0"/>
              <a:buChar char="•"/>
            </a:pPr>
            <a:r>
              <a:rPr lang="fr-FR" sz="700" b="1" i="1" dirty="0" err="1" smtClean="0">
                <a:solidFill>
                  <a:srgbClr val="000000"/>
                </a:solidFill>
              </a:rPr>
              <a:t>Galaxy</a:t>
            </a:r>
            <a:r>
              <a:rPr lang="fr-FR" sz="700" b="1" i="1" dirty="0" smtClean="0">
                <a:solidFill>
                  <a:srgbClr val="000000"/>
                </a:solidFill>
              </a:rPr>
              <a:t> &amp; AGN </a:t>
            </a:r>
            <a:r>
              <a:rPr lang="fr-FR" sz="700" b="1" i="1" dirty="0" err="1" smtClean="0">
                <a:solidFill>
                  <a:srgbClr val="000000"/>
                </a:solidFill>
              </a:rPr>
              <a:t>evolution</a:t>
            </a:r>
            <a:endParaRPr lang="fr-FR" sz="700" b="1" i="1" dirty="0" smtClean="0">
              <a:solidFill>
                <a:srgbClr val="000000"/>
              </a:solidFill>
            </a:endParaRPr>
          </a:p>
          <a:p>
            <a:pPr marL="171450" indent="-171450">
              <a:buFont typeface="Arial" panose="020B0604020202020204" pitchFamily="34" charset="0"/>
              <a:buChar char="•"/>
            </a:pPr>
            <a:r>
              <a:rPr lang="fr-FR" sz="700" b="1" i="1" dirty="0" smtClean="0">
                <a:solidFill>
                  <a:srgbClr val="000000"/>
                </a:solidFill>
              </a:rPr>
              <a:t>Local </a:t>
            </a:r>
            <a:r>
              <a:rPr lang="fr-FR" sz="700" b="1" i="1" dirty="0" err="1" smtClean="0">
                <a:solidFill>
                  <a:srgbClr val="000000"/>
                </a:solidFill>
              </a:rPr>
              <a:t>Universe</a:t>
            </a:r>
            <a:endParaRPr lang="fr-FR" sz="700" b="1" i="1" dirty="0" smtClean="0">
              <a:solidFill>
                <a:srgbClr val="000000"/>
              </a:solidFill>
            </a:endParaRPr>
          </a:p>
          <a:p>
            <a:pPr marL="171450" indent="-171450">
              <a:buFont typeface="Arial" panose="020B0604020202020204" pitchFamily="34" charset="0"/>
              <a:buChar char="•"/>
            </a:pPr>
            <a:r>
              <a:rPr lang="fr-FR" sz="700" b="1" i="1" dirty="0" err="1" smtClean="0">
                <a:solidFill>
                  <a:srgbClr val="000000"/>
                </a:solidFill>
              </a:rPr>
              <a:t>Planets</a:t>
            </a:r>
            <a:endParaRPr lang="fr-FR" sz="700" b="1" i="1" dirty="0" smtClean="0">
              <a:solidFill>
                <a:srgbClr val="000000"/>
              </a:solidFill>
            </a:endParaRPr>
          </a:p>
          <a:p>
            <a:pPr marL="171450" indent="-171450">
              <a:buFont typeface="Arial" panose="020B0604020202020204" pitchFamily="34" charset="0"/>
              <a:buChar char="•"/>
            </a:pPr>
            <a:r>
              <a:rPr lang="fr-FR" sz="700" b="1" i="1" dirty="0" smtClean="0">
                <a:solidFill>
                  <a:srgbClr val="000000"/>
                </a:solidFill>
              </a:rPr>
              <a:t>Super </a:t>
            </a:r>
            <a:r>
              <a:rPr lang="fr-FR" sz="700" b="1" i="1" dirty="0" err="1" smtClean="0">
                <a:solidFill>
                  <a:srgbClr val="000000"/>
                </a:solidFill>
              </a:rPr>
              <a:t>Novae</a:t>
            </a:r>
            <a:r>
              <a:rPr lang="fr-FR" sz="700" b="1" i="1" dirty="0" smtClean="0">
                <a:solidFill>
                  <a:srgbClr val="000000"/>
                </a:solidFill>
              </a:rPr>
              <a:t> &amp; </a:t>
            </a:r>
            <a:r>
              <a:rPr lang="fr-FR" sz="700" b="1" i="1" dirty="0" err="1" smtClean="0">
                <a:solidFill>
                  <a:srgbClr val="000000"/>
                </a:solidFill>
              </a:rPr>
              <a:t>transients</a:t>
            </a:r>
            <a:endParaRPr lang="fr-FR" sz="700" b="1" i="1" dirty="0" smtClean="0">
              <a:solidFill>
                <a:srgbClr val="000000"/>
              </a:solidFill>
            </a:endParaRPr>
          </a:p>
          <a:p>
            <a:pPr marL="171450" indent="-171450">
              <a:buFont typeface="Arial" panose="020B0604020202020204" pitchFamily="34" charset="0"/>
              <a:buChar char="•"/>
            </a:pPr>
            <a:r>
              <a:rPr lang="fr-FR" sz="700" b="1" i="1" dirty="0" err="1" smtClean="0">
                <a:solidFill>
                  <a:srgbClr val="000000"/>
                </a:solidFill>
              </a:rPr>
              <a:t>Solar</a:t>
            </a:r>
            <a:r>
              <a:rPr lang="fr-FR" sz="700" b="1" i="1" dirty="0" smtClean="0">
                <a:solidFill>
                  <a:srgbClr val="000000"/>
                </a:solidFill>
              </a:rPr>
              <a:t> System </a:t>
            </a:r>
            <a:r>
              <a:rPr lang="fr-FR" sz="700" b="1" i="1" dirty="0" err="1" smtClean="0">
                <a:solidFill>
                  <a:srgbClr val="000000"/>
                </a:solidFill>
              </a:rPr>
              <a:t>Objects</a:t>
            </a:r>
          </a:p>
          <a:p>
            <a:pPr marL="171450" indent="-171450">
              <a:buFont typeface="Arial" panose="020B0604020202020204" pitchFamily="34" charset="0"/>
              <a:buChar char="•"/>
            </a:pPr>
            <a:r>
              <a:rPr lang="fr-FR" sz="700" b="1" i="1" dirty="0" err="1">
                <a:solidFill>
                  <a:srgbClr val="000000"/>
                </a:solidFill>
              </a:rPr>
              <a:t>Milky</a:t>
            </a:r>
            <a:r>
              <a:rPr lang="fr-FR" sz="700" b="1" i="1" dirty="0">
                <a:solidFill>
                  <a:srgbClr val="000000"/>
                </a:solidFill>
              </a:rPr>
              <a:t> </a:t>
            </a:r>
            <a:r>
              <a:rPr lang="fr-FR" sz="700" b="1" i="1" dirty="0" err="1">
                <a:solidFill>
                  <a:srgbClr val="000000"/>
                </a:solidFill>
              </a:rPr>
              <a:t>Way</a:t>
            </a:r>
            <a:r>
              <a:rPr lang="fr-FR" sz="700" b="1" i="1" dirty="0">
                <a:solidFill>
                  <a:srgbClr val="000000"/>
                </a:solidFill>
              </a:rPr>
              <a:t> &amp; </a:t>
            </a:r>
            <a:r>
              <a:rPr lang="fr-FR" sz="700" b="1" i="1" dirty="0" err="1">
                <a:solidFill>
                  <a:srgbClr val="000000"/>
                </a:solidFill>
              </a:rPr>
              <a:t>resolved</a:t>
            </a:r>
            <a:r>
              <a:rPr lang="fr-FR" sz="700" b="1" i="1" dirty="0">
                <a:solidFill>
                  <a:srgbClr val="000000"/>
                </a:solidFill>
              </a:rPr>
              <a:t> </a:t>
            </a:r>
            <a:br>
              <a:rPr lang="fr-FR" sz="700" b="1" i="1" dirty="0">
                <a:solidFill>
                  <a:srgbClr val="000000"/>
                </a:solidFill>
              </a:rPr>
            </a:br>
            <a:r>
              <a:rPr lang="fr-FR" sz="700" b="1" i="1" dirty="0" err="1">
                <a:solidFill>
                  <a:srgbClr val="000000"/>
                </a:solidFill>
              </a:rPr>
              <a:t>stellar</a:t>
            </a:r>
            <a:r>
              <a:rPr lang="fr-FR" sz="700" b="1" i="1" dirty="0">
                <a:solidFill>
                  <a:srgbClr val="000000"/>
                </a:solidFill>
              </a:rPr>
              <a:t> population</a:t>
            </a:r>
          </a:p>
          <a:p>
            <a:endParaRPr lang="fr-FR" sz="700" b="1" i="1" dirty="0">
              <a:solidFill>
                <a:srgbClr val="000000"/>
              </a:solidFill>
            </a:endParaRPr>
          </a:p>
        </p:txBody>
      </p:sp>
      <p:grpSp>
        <p:nvGrpSpPr>
          <p:cNvPr id="184" name="Grouper 183"/>
          <p:cNvGrpSpPr/>
          <p:nvPr/>
        </p:nvGrpSpPr>
        <p:grpSpPr>
          <a:xfrm>
            <a:off x="3413485" y="2394755"/>
            <a:ext cx="1164165" cy="1519163"/>
            <a:chOff x="5088468" y="1246413"/>
            <a:chExt cx="1164165" cy="1519163"/>
          </a:xfrm>
        </p:grpSpPr>
        <p:sp>
          <p:nvSpPr>
            <p:cNvPr id="183" name="Ellipse 182"/>
            <p:cNvSpPr/>
            <p:nvPr/>
          </p:nvSpPr>
          <p:spPr>
            <a:xfrm>
              <a:off x="5092701" y="1605644"/>
              <a:ext cx="1159932" cy="1159932"/>
            </a:xfrm>
            <a:prstGeom prst="ellipse">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pic>
          <p:nvPicPr>
            <p:cNvPr id="179" name="Image 17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9218" y="1246413"/>
              <a:ext cx="888878" cy="888878"/>
            </a:xfrm>
            <a:prstGeom prst="rect">
              <a:avLst/>
            </a:prstGeom>
          </p:spPr>
        </p:pic>
        <p:sp>
          <p:nvSpPr>
            <p:cNvPr id="178" name="ZoneTexte 177"/>
            <p:cNvSpPr txBox="1"/>
            <p:nvPr/>
          </p:nvSpPr>
          <p:spPr>
            <a:xfrm>
              <a:off x="5088468" y="2124048"/>
              <a:ext cx="1159932" cy="461665"/>
            </a:xfrm>
            <a:prstGeom prst="rect">
              <a:avLst/>
            </a:prstGeom>
            <a:noFill/>
            <a:ln w="38100">
              <a:noFill/>
            </a:ln>
          </p:spPr>
          <p:txBody>
            <a:bodyPr wrap="square" rtlCol="0">
              <a:spAutoFit/>
            </a:bodyPr>
            <a:lstStyle/>
            <a:p>
              <a:pPr algn="ctr"/>
              <a:r>
                <a:rPr lang="mr-IN" sz="800" b="1" i="1" dirty="0">
                  <a:solidFill>
                    <a:srgbClr val="5A85B6"/>
                  </a:solidFill>
                  <a:latin typeface="Arial"/>
                  <a:cs typeface="Arial"/>
                </a:rPr>
                <a:t>ECL</a:t>
              </a:r>
            </a:p>
            <a:p>
              <a:pPr algn="ctr"/>
              <a:r>
                <a:rPr lang="mr-IN" sz="800" b="1" i="1" dirty="0">
                  <a:solidFill>
                    <a:srgbClr val="5A85B6"/>
                  </a:solidFill>
                  <a:latin typeface="Arial"/>
                  <a:cs typeface="Arial"/>
                </a:rPr>
                <a:t>Y</a:t>
              </a:r>
              <a:r>
                <a:rPr lang="fr-FR" sz="800" b="1" i="1" dirty="0">
                  <a:solidFill>
                    <a:srgbClr val="5A85B6"/>
                  </a:solidFill>
                  <a:latin typeface="Arial"/>
                  <a:cs typeface="Arial"/>
                </a:rPr>
                <a:t>annick </a:t>
              </a:r>
              <a:r>
                <a:rPr lang="mr-IN" sz="800" b="1" i="1" dirty="0">
                  <a:solidFill>
                    <a:srgbClr val="5A85B6"/>
                  </a:solidFill>
                  <a:latin typeface="Arial"/>
                  <a:cs typeface="Arial"/>
                </a:rPr>
                <a:t>Mellier</a:t>
              </a:r>
              <a:r>
                <a:rPr lang="fr-FR" sz="800" b="1" i="1" dirty="0">
                  <a:solidFill>
                    <a:srgbClr val="5A85B6"/>
                  </a:solidFill>
                  <a:latin typeface="Arial"/>
                  <a:cs typeface="Arial"/>
                </a:rPr>
                <a:t> </a:t>
              </a:r>
              <a:br>
                <a:rPr lang="fr-FR" sz="800" b="1" i="1" dirty="0">
                  <a:solidFill>
                    <a:srgbClr val="5A85B6"/>
                  </a:solidFill>
                  <a:latin typeface="Arial"/>
                  <a:cs typeface="Arial"/>
                </a:rPr>
              </a:br>
              <a:r>
                <a:rPr lang="mr-IN" sz="800" b="1" i="1" dirty="0">
                  <a:solidFill>
                    <a:srgbClr val="5A85B6"/>
                  </a:solidFill>
                  <a:latin typeface="Arial"/>
                  <a:cs typeface="Arial"/>
                </a:rPr>
                <a:t>(IAP)</a:t>
              </a:r>
            </a:p>
          </p:txBody>
        </p:sp>
      </p:grpSp>
      <p:sp>
        <p:nvSpPr>
          <p:cNvPr id="186" name="Ellipse 185"/>
          <p:cNvSpPr/>
          <p:nvPr/>
        </p:nvSpPr>
        <p:spPr>
          <a:xfrm>
            <a:off x="3160989" y="382712"/>
            <a:ext cx="1669144" cy="1669144"/>
          </a:xfrm>
          <a:prstGeom prst="ellipse">
            <a:avLst/>
          </a:prstGeom>
          <a:noFill/>
          <a:ln w="3810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endParaRPr>
          </a:p>
        </p:txBody>
      </p:sp>
      <p:pic>
        <p:nvPicPr>
          <p:cNvPr id="171" name="Image 170"/>
          <p:cNvPicPr>
            <a:picLocks noChangeAspect="1"/>
          </p:cNvPicPr>
          <p:nvPr/>
        </p:nvPicPr>
        <p:blipFill>
          <a:blip r:embed="rId3"/>
          <a:stretch>
            <a:fillRect/>
          </a:stretch>
        </p:blipFill>
        <p:spPr>
          <a:xfrm>
            <a:off x="3551028" y="884314"/>
            <a:ext cx="865242" cy="315041"/>
          </a:xfrm>
          <a:prstGeom prst="rect">
            <a:avLst/>
          </a:prstGeom>
          <a:noFill/>
          <a:ln w="19050" cmpd="sng">
            <a:noFill/>
          </a:ln>
          <a:effectLst/>
        </p:spPr>
      </p:pic>
      <p:sp>
        <p:nvSpPr>
          <p:cNvPr id="169" name="ZoneTexte 168"/>
          <p:cNvSpPr txBox="1"/>
          <p:nvPr/>
        </p:nvSpPr>
        <p:spPr>
          <a:xfrm>
            <a:off x="3253128" y="1223937"/>
            <a:ext cx="1433676" cy="535819"/>
          </a:xfrm>
          <a:prstGeom prst="rect">
            <a:avLst/>
          </a:prstGeom>
          <a:noFill/>
          <a:ln w="38100">
            <a:noFill/>
          </a:ln>
        </p:spPr>
        <p:txBody>
          <a:bodyPr wrap="square" rtlCol="0" anchor="ctr" anchorCtr="0">
            <a:noAutofit/>
          </a:bodyPr>
          <a:lstStyle/>
          <a:p>
            <a:pPr algn="ctr">
              <a:lnSpc>
                <a:spcPct val="90000"/>
              </a:lnSpc>
            </a:pPr>
            <a:r>
              <a:rPr lang="en-US" sz="900" b="1" i="1" dirty="0" smtClean="0">
                <a:solidFill>
                  <a:srgbClr val="5A85B6"/>
                </a:solidFill>
                <a:latin typeface="Arial"/>
                <a:cs typeface="Arial"/>
              </a:rPr>
              <a:t>EST</a:t>
            </a:r>
            <a:endParaRPr lang="en-US" sz="900" b="1" i="1" dirty="0">
              <a:solidFill>
                <a:srgbClr val="5A85B6"/>
              </a:solidFill>
              <a:latin typeface="Arial"/>
              <a:cs typeface="Arial"/>
            </a:endParaRPr>
          </a:p>
          <a:p>
            <a:pPr algn="ctr">
              <a:lnSpc>
                <a:spcPct val="90000"/>
              </a:lnSpc>
            </a:pPr>
            <a:r>
              <a:rPr lang="en-US" sz="900" b="1" i="1" dirty="0">
                <a:solidFill>
                  <a:srgbClr val="5A85B6"/>
                </a:solidFill>
                <a:latin typeface="Arial"/>
                <a:cs typeface="Arial"/>
              </a:rPr>
              <a:t>Euclid Science Team</a:t>
            </a:r>
            <a:br>
              <a:rPr lang="en-US" sz="900" b="1" i="1" dirty="0">
                <a:solidFill>
                  <a:srgbClr val="5A85B6"/>
                </a:solidFill>
                <a:latin typeface="Arial"/>
                <a:cs typeface="Arial"/>
              </a:rPr>
            </a:br>
            <a:r>
              <a:rPr lang="en-US" sz="800" i="1" dirty="0">
                <a:solidFill>
                  <a:srgbClr val="5A85B6"/>
                </a:solidFill>
                <a:latin typeface="Arial"/>
                <a:cs typeface="Arial"/>
              </a:rPr>
              <a:t>10 </a:t>
            </a:r>
            <a:r>
              <a:rPr lang="en-US" sz="800" i="1" dirty="0" err="1" smtClean="0">
                <a:solidFill>
                  <a:srgbClr val="5A85B6"/>
                </a:solidFill>
                <a:latin typeface="Arial"/>
                <a:cs typeface="Arial"/>
              </a:rPr>
              <a:t>membres</a:t>
            </a:r>
            <a:endParaRPr lang="en-US" sz="800" i="1" dirty="0">
              <a:solidFill>
                <a:srgbClr val="5A85B6"/>
              </a:solidFill>
              <a:latin typeface="Arial"/>
              <a:cs typeface="Arial"/>
            </a:endParaRPr>
          </a:p>
        </p:txBody>
      </p:sp>
      <p:pic>
        <p:nvPicPr>
          <p:cNvPr id="59" name="Image 5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6369" y="1916268"/>
            <a:ext cx="539999" cy="540000"/>
          </a:xfrm>
          <a:prstGeom prst="rect">
            <a:avLst/>
          </a:prstGeom>
        </p:spPr>
      </p:pic>
      <p:pic>
        <p:nvPicPr>
          <p:cNvPr id="60" name="Image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4072" y="1372004"/>
            <a:ext cx="539999" cy="540000"/>
          </a:xfrm>
          <a:prstGeom prst="rect">
            <a:avLst/>
          </a:prstGeom>
        </p:spPr>
      </p:pic>
      <p:grpSp>
        <p:nvGrpSpPr>
          <p:cNvPr id="23" name="Grouper 22"/>
          <p:cNvGrpSpPr/>
          <p:nvPr/>
        </p:nvGrpSpPr>
        <p:grpSpPr>
          <a:xfrm>
            <a:off x="1669635" y="4368121"/>
            <a:ext cx="1088572" cy="1436889"/>
            <a:chOff x="1358921" y="4453497"/>
            <a:chExt cx="1088572" cy="1436889"/>
          </a:xfrm>
        </p:grpSpPr>
        <p:sp>
          <p:nvSpPr>
            <p:cNvPr id="103" name="Rectangle à coins arrondis 102"/>
            <p:cNvSpPr/>
            <p:nvPr/>
          </p:nvSpPr>
          <p:spPr>
            <a:xfrm>
              <a:off x="1358921" y="4596194"/>
              <a:ext cx="1088572" cy="1294192"/>
            </a:xfrm>
            <a:prstGeom prst="roundRect">
              <a:avLst/>
            </a:prstGeom>
            <a:solidFill>
              <a:srgbClr val="FFFFFF"/>
            </a:solidFill>
            <a:ln w="3810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endParaRPr>
            </a:p>
          </p:txBody>
        </p:sp>
        <p:grpSp>
          <p:nvGrpSpPr>
            <p:cNvPr id="229" name="Grouper 228"/>
            <p:cNvGrpSpPr/>
            <p:nvPr/>
          </p:nvGrpSpPr>
          <p:grpSpPr>
            <a:xfrm>
              <a:off x="1484113" y="4453497"/>
              <a:ext cx="826108" cy="270025"/>
              <a:chOff x="7116222" y="4610113"/>
              <a:chExt cx="826108" cy="270025"/>
            </a:xfrm>
          </p:grpSpPr>
          <p:sp>
            <p:nvSpPr>
              <p:cNvPr id="230" name="Rectangle à coins arrondis 229"/>
              <p:cNvSpPr/>
              <p:nvPr/>
            </p:nvSpPr>
            <p:spPr>
              <a:xfrm>
                <a:off x="7167034" y="4627048"/>
                <a:ext cx="732974" cy="253090"/>
              </a:xfrm>
              <a:prstGeom prst="roundRect">
                <a:avLst>
                  <a:gd name="adj" fmla="val 50000"/>
                </a:avLst>
              </a:prstGeom>
              <a:solidFill>
                <a:srgbClr val="C0E4F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31" name="ZoneTexte 230"/>
              <p:cNvSpPr txBox="1"/>
              <p:nvPr/>
            </p:nvSpPr>
            <p:spPr>
              <a:xfrm>
                <a:off x="7116222" y="4610113"/>
                <a:ext cx="826108" cy="266701"/>
              </a:xfrm>
              <a:prstGeom prst="rect">
                <a:avLst/>
              </a:prstGeom>
              <a:noFill/>
              <a:ln w="38100">
                <a:noFill/>
              </a:ln>
            </p:spPr>
            <p:txBody>
              <a:bodyPr wrap="square" rtlCol="0">
                <a:noAutofit/>
              </a:bodyPr>
              <a:lstStyle/>
              <a:p>
                <a:pPr algn="ctr"/>
                <a:r>
                  <a:rPr lang="fr-FR" sz="1200" b="1" i="1" dirty="0">
                    <a:solidFill>
                      <a:srgbClr val="5A85B6"/>
                    </a:solidFill>
                    <a:latin typeface="Arial"/>
                    <a:cs typeface="Arial"/>
                  </a:rPr>
                  <a:t>VIS</a:t>
                </a:r>
                <a:endParaRPr lang="mr-IN" sz="1200" b="1" i="1" dirty="0">
                  <a:solidFill>
                    <a:srgbClr val="5A85B6"/>
                  </a:solidFill>
                  <a:latin typeface="Arial"/>
                  <a:cs typeface="Arial"/>
                </a:endParaRPr>
              </a:p>
            </p:txBody>
          </p:sp>
        </p:grpSp>
        <p:pic>
          <p:nvPicPr>
            <p:cNvPr id="62" name="Image 61"/>
            <p:cNvPicPr>
              <a:picLocks noChangeAspect="1" noChangeArrowheads="1"/>
            </p:cNvPicPr>
            <p:nvPr/>
          </p:nvPicPr>
          <p:blipFill>
            <a:blip r:embed="rId5" cstate="print">
              <a:lum contrast="-2000"/>
              <a:extLst>
                <a:ext uri="{28A0092B-C50C-407E-A947-70E740481C1C}">
                  <a14:useLocalDpi xmlns:a14="http://schemas.microsoft.com/office/drawing/2010/main" val="0"/>
                </a:ext>
              </a:extLst>
            </a:blip>
            <a:srcRect/>
            <a:stretch>
              <a:fillRect/>
            </a:stretch>
          </p:blipFill>
          <p:spPr bwMode="auto">
            <a:xfrm>
              <a:off x="1712707" y="4851462"/>
              <a:ext cx="372474" cy="37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Image 6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85611" y="5330781"/>
              <a:ext cx="437730" cy="31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Grouper 26"/>
          <p:cNvGrpSpPr/>
          <p:nvPr/>
        </p:nvGrpSpPr>
        <p:grpSpPr>
          <a:xfrm>
            <a:off x="7121040" y="4368121"/>
            <a:ext cx="1088572" cy="1436889"/>
            <a:chOff x="6906383" y="4453497"/>
            <a:chExt cx="1088572" cy="1436889"/>
          </a:xfrm>
        </p:grpSpPr>
        <p:sp>
          <p:nvSpPr>
            <p:cNvPr id="112" name="Rectangle à coins arrondis 111"/>
            <p:cNvSpPr/>
            <p:nvPr/>
          </p:nvSpPr>
          <p:spPr>
            <a:xfrm>
              <a:off x="6906383" y="4596194"/>
              <a:ext cx="1088572" cy="1294192"/>
            </a:xfrm>
            <a:prstGeom prst="roundRect">
              <a:avLst/>
            </a:prstGeom>
            <a:solidFill>
              <a:srgbClr val="FFFFFF"/>
            </a:solidFill>
            <a:ln w="3810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endParaRPr>
            </a:p>
          </p:txBody>
        </p:sp>
        <p:grpSp>
          <p:nvGrpSpPr>
            <p:cNvPr id="221" name="Grouper 220"/>
            <p:cNvGrpSpPr/>
            <p:nvPr/>
          </p:nvGrpSpPr>
          <p:grpSpPr>
            <a:xfrm>
              <a:off x="7068456" y="4453497"/>
              <a:ext cx="826108" cy="270025"/>
              <a:chOff x="7116222" y="4610113"/>
              <a:chExt cx="826108" cy="270025"/>
            </a:xfrm>
          </p:grpSpPr>
          <p:sp>
            <p:nvSpPr>
              <p:cNvPr id="215" name="Rectangle à coins arrondis 214"/>
              <p:cNvSpPr/>
              <p:nvPr/>
            </p:nvSpPr>
            <p:spPr>
              <a:xfrm>
                <a:off x="7167034" y="4627048"/>
                <a:ext cx="732974" cy="253090"/>
              </a:xfrm>
              <a:prstGeom prst="roundRect">
                <a:avLst>
                  <a:gd name="adj" fmla="val 50000"/>
                </a:avLst>
              </a:prstGeom>
              <a:solidFill>
                <a:srgbClr val="C0E4F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16" name="ZoneTexte 215"/>
              <p:cNvSpPr txBox="1"/>
              <p:nvPr/>
            </p:nvSpPr>
            <p:spPr>
              <a:xfrm>
                <a:off x="7116222" y="4610113"/>
                <a:ext cx="826108" cy="266701"/>
              </a:xfrm>
              <a:prstGeom prst="rect">
                <a:avLst/>
              </a:prstGeom>
              <a:noFill/>
              <a:ln w="38100">
                <a:noFill/>
              </a:ln>
            </p:spPr>
            <p:txBody>
              <a:bodyPr wrap="square" rtlCol="0">
                <a:noAutofit/>
              </a:bodyPr>
              <a:lstStyle/>
              <a:p>
                <a:pPr algn="ctr"/>
                <a:r>
                  <a:rPr lang="fr-FR" sz="1200" b="1" i="1" dirty="0">
                    <a:solidFill>
                      <a:srgbClr val="5A85B6"/>
                    </a:solidFill>
                    <a:latin typeface="Arial"/>
                    <a:cs typeface="Arial"/>
                  </a:rPr>
                  <a:t>OBS</a:t>
                </a:r>
                <a:endParaRPr lang="mr-IN" sz="1200" b="1" i="1" dirty="0">
                  <a:solidFill>
                    <a:srgbClr val="5A85B6"/>
                  </a:solidFill>
                  <a:latin typeface="Arial"/>
                  <a:cs typeface="Arial"/>
                </a:endParaRPr>
              </a:p>
            </p:txBody>
          </p:sp>
        </p:grpSp>
        <p:pic>
          <p:nvPicPr>
            <p:cNvPr id="93" name="Picture 6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9888" y="5335924"/>
              <a:ext cx="441938" cy="3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4" name="Image 93"/>
            <p:cNvPicPr>
              <a:picLocks noChangeAspect="1" noChangeArrowheads="1"/>
            </p:cNvPicPr>
            <p:nvPr/>
          </p:nvPicPr>
          <p:blipFill>
            <a:blip r:embed="rId5" cstate="print">
              <a:lum contrast="-2000"/>
              <a:extLst>
                <a:ext uri="{28A0092B-C50C-407E-A947-70E740481C1C}">
                  <a14:useLocalDpi xmlns:a14="http://schemas.microsoft.com/office/drawing/2010/main" val="0"/>
                </a:ext>
              </a:extLst>
            </a:blip>
            <a:srcRect/>
            <a:stretch>
              <a:fillRect/>
            </a:stretch>
          </p:blipFill>
          <p:spPr bwMode="auto">
            <a:xfrm>
              <a:off x="7243903" y="4832050"/>
              <a:ext cx="414203" cy="414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Image 5"/>
          <p:cNvPicPr>
            <a:picLocks noChangeAspect="1"/>
          </p:cNvPicPr>
          <p:nvPr/>
        </p:nvPicPr>
        <p:blipFill>
          <a:blip r:embed="rId8"/>
          <a:stretch>
            <a:fillRect/>
          </a:stretch>
        </p:blipFill>
        <p:spPr>
          <a:xfrm>
            <a:off x="1915660" y="3728551"/>
            <a:ext cx="635000" cy="177800"/>
          </a:xfrm>
          <a:prstGeom prst="rect">
            <a:avLst/>
          </a:prstGeom>
        </p:spPr>
      </p:pic>
      <p:pic>
        <p:nvPicPr>
          <p:cNvPr id="101" name="Image 100"/>
          <p:cNvPicPr>
            <a:picLocks noChangeAspect="1" noChangeArrowheads="1"/>
          </p:cNvPicPr>
          <p:nvPr/>
        </p:nvPicPr>
        <p:blipFill>
          <a:blip r:embed="rId5" cstate="print">
            <a:lum contrast="-2000"/>
            <a:extLst>
              <a:ext uri="{28A0092B-C50C-407E-A947-70E740481C1C}">
                <a14:useLocalDpi xmlns:a14="http://schemas.microsoft.com/office/drawing/2010/main" val="0"/>
              </a:ext>
            </a:extLst>
          </a:blip>
          <a:srcRect/>
          <a:stretch>
            <a:fillRect/>
          </a:stretch>
        </p:blipFill>
        <p:spPr bwMode="auto">
          <a:xfrm>
            <a:off x="2024488" y="3189106"/>
            <a:ext cx="437787" cy="43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6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8610" y="2600369"/>
            <a:ext cx="625353" cy="556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Rectangle à coins arrondis 14"/>
          <p:cNvSpPr/>
          <p:nvPr/>
        </p:nvSpPr>
        <p:spPr>
          <a:xfrm>
            <a:off x="1620543" y="2527193"/>
            <a:ext cx="1257905" cy="1560287"/>
          </a:xfrm>
          <a:prstGeom prst="roundRect">
            <a:avLst/>
          </a:prstGeom>
          <a:noFill/>
          <a:ln w="3810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endParaRPr>
          </a:p>
        </p:txBody>
      </p:sp>
      <p:grpSp>
        <p:nvGrpSpPr>
          <p:cNvPr id="30" name="Grouper 29"/>
          <p:cNvGrpSpPr/>
          <p:nvPr/>
        </p:nvGrpSpPr>
        <p:grpSpPr>
          <a:xfrm>
            <a:off x="3139027" y="4368121"/>
            <a:ext cx="1716448" cy="1436889"/>
            <a:chOff x="3127157" y="4368121"/>
            <a:chExt cx="1716448" cy="1436889"/>
          </a:xfrm>
        </p:grpSpPr>
        <p:sp>
          <p:nvSpPr>
            <p:cNvPr id="104" name="Rectangle à coins arrondis 103"/>
            <p:cNvSpPr/>
            <p:nvPr/>
          </p:nvSpPr>
          <p:spPr>
            <a:xfrm>
              <a:off x="3127157" y="4510818"/>
              <a:ext cx="1716448" cy="1294192"/>
            </a:xfrm>
            <a:prstGeom prst="roundRect">
              <a:avLst/>
            </a:prstGeom>
            <a:solidFill>
              <a:srgbClr val="FFFFFF"/>
            </a:solidFill>
            <a:ln w="3810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endParaRPr>
            </a:p>
          </p:txBody>
        </p:sp>
        <p:grpSp>
          <p:nvGrpSpPr>
            <p:cNvPr id="226" name="Grouper 225"/>
            <p:cNvGrpSpPr/>
            <p:nvPr/>
          </p:nvGrpSpPr>
          <p:grpSpPr>
            <a:xfrm>
              <a:off x="3560236" y="4368121"/>
              <a:ext cx="826108" cy="270025"/>
              <a:chOff x="7116222" y="4610113"/>
              <a:chExt cx="826108" cy="270025"/>
            </a:xfrm>
          </p:grpSpPr>
          <p:sp>
            <p:nvSpPr>
              <p:cNvPr id="227" name="Rectangle à coins arrondis 226"/>
              <p:cNvSpPr/>
              <p:nvPr/>
            </p:nvSpPr>
            <p:spPr>
              <a:xfrm>
                <a:off x="7167034" y="4627048"/>
                <a:ext cx="732974" cy="253090"/>
              </a:xfrm>
              <a:prstGeom prst="roundRect">
                <a:avLst>
                  <a:gd name="adj" fmla="val 50000"/>
                </a:avLst>
              </a:prstGeom>
              <a:solidFill>
                <a:srgbClr val="C0E4F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28" name="ZoneTexte 227"/>
              <p:cNvSpPr txBox="1"/>
              <p:nvPr/>
            </p:nvSpPr>
            <p:spPr>
              <a:xfrm>
                <a:off x="7116222" y="4610113"/>
                <a:ext cx="826108" cy="266701"/>
              </a:xfrm>
              <a:prstGeom prst="rect">
                <a:avLst/>
              </a:prstGeom>
              <a:noFill/>
              <a:ln w="38100">
                <a:noFill/>
              </a:ln>
            </p:spPr>
            <p:txBody>
              <a:bodyPr wrap="square" rtlCol="0">
                <a:noAutofit/>
              </a:bodyPr>
              <a:lstStyle/>
              <a:p>
                <a:pPr algn="ctr"/>
                <a:r>
                  <a:rPr lang="fr-FR" sz="1200" b="1" i="1" dirty="0">
                    <a:solidFill>
                      <a:srgbClr val="5A85B6"/>
                    </a:solidFill>
                    <a:latin typeface="Arial"/>
                    <a:cs typeface="Arial"/>
                  </a:rPr>
                  <a:t>NISP</a:t>
                </a:r>
                <a:endParaRPr lang="mr-IN" sz="1200" b="1" i="1" dirty="0">
                  <a:solidFill>
                    <a:srgbClr val="5A85B6"/>
                  </a:solidFill>
                  <a:latin typeface="Arial"/>
                  <a:cs typeface="Arial"/>
                </a:endParaRPr>
              </a:p>
            </p:txBody>
          </p:sp>
        </p:grpSp>
        <p:pic>
          <p:nvPicPr>
            <p:cNvPr id="65" name="Picture 7"/>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1534" y="4954013"/>
              <a:ext cx="484737" cy="16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Image 66"/>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76647" y="5179807"/>
              <a:ext cx="318187" cy="4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Image 67"/>
            <p:cNvPicPr>
              <a:picLocks noChangeAspect="1" noChangeArrowheads="1"/>
            </p:cNvPicPr>
            <p:nvPr/>
          </p:nvPicPr>
          <p:blipFill>
            <a:blip r:embed="rId5" cstate="print">
              <a:lum contrast="-2000"/>
              <a:extLst>
                <a:ext uri="{28A0092B-C50C-407E-A947-70E740481C1C}">
                  <a14:useLocalDpi xmlns:a14="http://schemas.microsoft.com/office/drawing/2010/main" val="0"/>
                </a:ext>
              </a:extLst>
            </a:blip>
            <a:srcRect/>
            <a:stretch>
              <a:fillRect/>
            </a:stretch>
          </p:blipFill>
          <p:spPr bwMode="auto">
            <a:xfrm>
              <a:off x="3569369" y="5352968"/>
              <a:ext cx="299999" cy="31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Image 6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25440" y="4823404"/>
              <a:ext cx="326426" cy="302651"/>
            </a:xfrm>
            <a:prstGeom prst="rect">
              <a:avLst/>
            </a:prstGeom>
          </p:spPr>
        </p:pic>
        <p:pic>
          <p:nvPicPr>
            <p:cNvPr id="70" name="Picture 6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93740" y="5025909"/>
              <a:ext cx="275626" cy="32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 name="Picture 6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10559" y="5162663"/>
              <a:ext cx="384386" cy="12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8" name="Image 107"/>
            <p:cNvPicPr>
              <a:picLocks noChangeAspect="1"/>
            </p:cNvPicPr>
            <p:nvPr/>
          </p:nvPicPr>
          <p:blipFill>
            <a:blip r:embed="rId8"/>
            <a:stretch>
              <a:fillRect/>
            </a:stretch>
          </p:blipFill>
          <p:spPr>
            <a:xfrm>
              <a:off x="3331633" y="4709566"/>
              <a:ext cx="494630" cy="147265"/>
            </a:xfrm>
            <a:prstGeom prst="rect">
              <a:avLst/>
            </a:prstGeom>
          </p:spPr>
        </p:pic>
      </p:grpSp>
      <p:grpSp>
        <p:nvGrpSpPr>
          <p:cNvPr id="232" name="Grouper 231"/>
          <p:cNvGrpSpPr/>
          <p:nvPr/>
        </p:nvGrpSpPr>
        <p:grpSpPr>
          <a:xfrm>
            <a:off x="5028129" y="4368121"/>
            <a:ext cx="1867068" cy="1436889"/>
            <a:chOff x="5016259" y="4368121"/>
            <a:chExt cx="1867068" cy="1436889"/>
          </a:xfrm>
        </p:grpSpPr>
        <p:sp>
          <p:nvSpPr>
            <p:cNvPr id="113" name="Rectangle à coins arrondis 112"/>
            <p:cNvSpPr/>
            <p:nvPr/>
          </p:nvSpPr>
          <p:spPr>
            <a:xfrm>
              <a:off x="5016259" y="4510818"/>
              <a:ext cx="1867068" cy="1294192"/>
            </a:xfrm>
            <a:prstGeom prst="roundRect">
              <a:avLst/>
            </a:prstGeom>
            <a:solidFill>
              <a:srgbClr val="FFFFFF"/>
            </a:solidFill>
            <a:ln w="3810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endParaRPr>
            </a:p>
          </p:txBody>
        </p:sp>
        <p:grpSp>
          <p:nvGrpSpPr>
            <p:cNvPr id="223" name="Grouper 222"/>
            <p:cNvGrpSpPr/>
            <p:nvPr/>
          </p:nvGrpSpPr>
          <p:grpSpPr>
            <a:xfrm>
              <a:off x="5513757" y="4368121"/>
              <a:ext cx="826108" cy="270025"/>
              <a:chOff x="7116222" y="4610113"/>
              <a:chExt cx="826108" cy="270025"/>
            </a:xfrm>
          </p:grpSpPr>
          <p:sp>
            <p:nvSpPr>
              <p:cNvPr id="224" name="Rectangle à coins arrondis 223"/>
              <p:cNvSpPr/>
              <p:nvPr/>
            </p:nvSpPr>
            <p:spPr>
              <a:xfrm>
                <a:off x="7167034" y="4627048"/>
                <a:ext cx="732974" cy="253090"/>
              </a:xfrm>
              <a:prstGeom prst="roundRect">
                <a:avLst>
                  <a:gd name="adj" fmla="val 50000"/>
                </a:avLst>
              </a:prstGeom>
              <a:solidFill>
                <a:srgbClr val="C0E4F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25" name="ZoneTexte 224"/>
              <p:cNvSpPr txBox="1"/>
              <p:nvPr/>
            </p:nvSpPr>
            <p:spPr>
              <a:xfrm>
                <a:off x="7116222" y="4610113"/>
                <a:ext cx="826108" cy="266701"/>
              </a:xfrm>
              <a:prstGeom prst="rect">
                <a:avLst/>
              </a:prstGeom>
              <a:noFill/>
              <a:ln w="38100">
                <a:noFill/>
              </a:ln>
            </p:spPr>
            <p:txBody>
              <a:bodyPr wrap="square" rtlCol="0">
                <a:noAutofit/>
              </a:bodyPr>
              <a:lstStyle/>
              <a:p>
                <a:pPr algn="ctr"/>
                <a:r>
                  <a:rPr lang="fr-FR" sz="1200" b="1" i="1" dirty="0">
                    <a:solidFill>
                      <a:srgbClr val="5A85B6"/>
                    </a:solidFill>
                    <a:latin typeface="Arial"/>
                    <a:cs typeface="Arial"/>
                  </a:rPr>
                  <a:t>SGS</a:t>
                </a:r>
                <a:endParaRPr lang="mr-IN" sz="1200" b="1" i="1" dirty="0">
                  <a:solidFill>
                    <a:srgbClr val="5A85B6"/>
                  </a:solidFill>
                  <a:latin typeface="Arial"/>
                  <a:cs typeface="Arial"/>
                </a:endParaRPr>
              </a:p>
            </p:txBody>
          </p:sp>
        </p:grpSp>
        <p:pic>
          <p:nvPicPr>
            <p:cNvPr id="81" name="Picture 6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5159" y="5156781"/>
              <a:ext cx="294105" cy="261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3" name="Picture 6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90469" y="4945320"/>
              <a:ext cx="365541" cy="224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4" name="Picture 6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68731" y="5263147"/>
              <a:ext cx="340432" cy="180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5" name="Picture 6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21521" y="5423318"/>
              <a:ext cx="256728" cy="286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 name="Picture 6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83546" y="5493888"/>
              <a:ext cx="382370" cy="115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7" name="Picture 6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50702" y="5485433"/>
              <a:ext cx="384750" cy="167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8" name="Image 87"/>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76468" y="5169434"/>
              <a:ext cx="195527" cy="28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Image 8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07544" y="4935002"/>
              <a:ext cx="243729" cy="212523"/>
            </a:xfrm>
            <a:prstGeom prst="rect">
              <a:avLst/>
            </a:prstGeom>
          </p:spPr>
        </p:pic>
        <p:pic>
          <p:nvPicPr>
            <p:cNvPr id="91" name="Image 9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9482" y="4685683"/>
              <a:ext cx="253034" cy="1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Image 108"/>
            <p:cNvPicPr>
              <a:picLocks noChangeAspect="1"/>
            </p:cNvPicPr>
            <p:nvPr/>
          </p:nvPicPr>
          <p:blipFill>
            <a:blip r:embed="rId8"/>
            <a:stretch>
              <a:fillRect/>
            </a:stretch>
          </p:blipFill>
          <p:spPr>
            <a:xfrm>
              <a:off x="5325978" y="4709279"/>
              <a:ext cx="394764" cy="110534"/>
            </a:xfrm>
            <a:prstGeom prst="rect">
              <a:avLst/>
            </a:prstGeom>
          </p:spPr>
        </p:pic>
        <p:pic>
          <p:nvPicPr>
            <p:cNvPr id="110" name="Picture 7"/>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5396" y="4886355"/>
              <a:ext cx="413136" cy="13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Image 110"/>
            <p:cNvPicPr>
              <a:picLocks noChangeAspect="1" noChangeArrowheads="1"/>
            </p:cNvPicPr>
            <p:nvPr/>
          </p:nvPicPr>
          <p:blipFill>
            <a:blip r:embed="rId5" cstate="print">
              <a:lum contrast="-2000"/>
              <a:extLst>
                <a:ext uri="{28A0092B-C50C-407E-A947-70E740481C1C}">
                  <a14:useLocalDpi xmlns:a14="http://schemas.microsoft.com/office/drawing/2010/main" val="0"/>
                </a:ext>
              </a:extLst>
            </a:blip>
            <a:srcRect/>
            <a:stretch>
              <a:fillRect/>
            </a:stretch>
          </p:blipFill>
          <p:spPr bwMode="auto">
            <a:xfrm>
              <a:off x="5938438" y="4694517"/>
              <a:ext cx="249864" cy="24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15"/>
            <p:cNvPicPr>
              <a:picLocks noChangeAspect="1"/>
            </p:cNvPicPr>
            <p:nvPr/>
          </p:nvPicPr>
          <p:blipFill>
            <a:blip r:embed="rId17"/>
            <a:stretch>
              <a:fillRect/>
            </a:stretch>
          </p:blipFill>
          <p:spPr>
            <a:xfrm>
              <a:off x="5362165" y="5067811"/>
              <a:ext cx="374770" cy="181011"/>
            </a:xfrm>
            <a:prstGeom prst="rect">
              <a:avLst/>
            </a:prstGeom>
          </p:spPr>
        </p:pic>
      </p:grpSp>
      <p:sp>
        <p:nvSpPr>
          <p:cNvPr id="116" name="Rectangle à coins arrondis 115"/>
          <p:cNvSpPr/>
          <p:nvPr/>
        </p:nvSpPr>
        <p:spPr>
          <a:xfrm>
            <a:off x="4837877" y="2527193"/>
            <a:ext cx="3648269" cy="1560287"/>
          </a:xfrm>
          <a:prstGeom prst="roundRect">
            <a:avLst/>
          </a:prstGeom>
          <a:noFill/>
          <a:ln w="3810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endParaRPr>
          </a:p>
        </p:txBody>
      </p:sp>
      <p:sp>
        <p:nvSpPr>
          <p:cNvPr id="118" name="Triangle isocèle 117"/>
          <p:cNvSpPr/>
          <p:nvPr/>
        </p:nvSpPr>
        <p:spPr>
          <a:xfrm rot="9536655">
            <a:off x="2633174" y="1251968"/>
            <a:ext cx="209561" cy="477152"/>
          </a:xfrm>
          <a:prstGeom prst="triangl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fr-FR">
              <a:ln>
                <a:solidFill>
                  <a:schemeClr val="bg1"/>
                </a:solidFill>
              </a:ln>
              <a:latin typeface="Arial"/>
            </a:endParaRPr>
          </a:p>
        </p:txBody>
      </p:sp>
      <p:sp>
        <p:nvSpPr>
          <p:cNvPr id="82" name="ZoneTexte 81"/>
          <p:cNvSpPr txBox="1"/>
          <p:nvPr/>
        </p:nvSpPr>
        <p:spPr>
          <a:xfrm>
            <a:off x="4934634" y="1803546"/>
            <a:ext cx="2003944" cy="341498"/>
          </a:xfrm>
          <a:prstGeom prst="rect">
            <a:avLst/>
          </a:prstGeom>
          <a:noFill/>
          <a:ln w="38100">
            <a:noFill/>
          </a:ln>
        </p:spPr>
        <p:txBody>
          <a:bodyPr wrap="square" rtlCol="0">
            <a:noAutofit/>
          </a:bodyPr>
          <a:lstStyle/>
          <a:p>
            <a:pPr algn="ctr"/>
            <a:r>
              <a:rPr lang="en-US" sz="900" b="1" i="1" dirty="0">
                <a:solidFill>
                  <a:srgbClr val="5A85B6"/>
                </a:solidFill>
                <a:latin typeface="Arial"/>
                <a:cs typeface="Arial"/>
              </a:rPr>
              <a:t>Euclid Consortium Board (ECB)</a:t>
            </a:r>
          </a:p>
          <a:p>
            <a:pPr algn="ctr">
              <a:lnSpc>
                <a:spcPct val="90000"/>
              </a:lnSpc>
            </a:pPr>
            <a:r>
              <a:rPr lang="en-US" sz="800" i="1" dirty="0">
                <a:solidFill>
                  <a:srgbClr val="5A85B6"/>
                </a:solidFill>
                <a:latin typeface="Arial"/>
                <a:cs typeface="Arial"/>
              </a:rPr>
              <a:t>22 </a:t>
            </a:r>
            <a:r>
              <a:rPr lang="en-US" sz="800" i="1" dirty="0" err="1" smtClean="0">
                <a:solidFill>
                  <a:srgbClr val="5A85B6"/>
                </a:solidFill>
                <a:latin typeface="Arial"/>
                <a:cs typeface="Arial"/>
              </a:rPr>
              <a:t>membres</a:t>
            </a:r>
            <a:endParaRPr lang="en-US" sz="800" i="1" dirty="0">
              <a:solidFill>
                <a:srgbClr val="5A85B6"/>
              </a:solidFill>
              <a:latin typeface="Arial"/>
              <a:cs typeface="Arial"/>
            </a:endParaRPr>
          </a:p>
        </p:txBody>
      </p:sp>
      <p:sp>
        <p:nvSpPr>
          <p:cNvPr id="96" name="Rectangle à coins arrondis 95"/>
          <p:cNvSpPr/>
          <p:nvPr/>
        </p:nvSpPr>
        <p:spPr>
          <a:xfrm>
            <a:off x="-1689251" y="-108755"/>
            <a:ext cx="1257905" cy="1560287"/>
          </a:xfrm>
          <a:prstGeom prst="roundRect">
            <a:avLst/>
          </a:prstGeom>
          <a:solidFill>
            <a:srgbClr val="FFFFFF"/>
          </a:solidFill>
          <a:ln w="3810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endParaRPr>
          </a:p>
        </p:txBody>
      </p:sp>
      <p:grpSp>
        <p:nvGrpSpPr>
          <p:cNvPr id="236" name="Grouper 235"/>
          <p:cNvGrpSpPr/>
          <p:nvPr/>
        </p:nvGrpSpPr>
        <p:grpSpPr>
          <a:xfrm>
            <a:off x="4918514" y="803113"/>
            <a:ext cx="1705753" cy="540000"/>
            <a:chOff x="4906644" y="856470"/>
            <a:chExt cx="1705753" cy="540000"/>
          </a:xfrm>
        </p:grpSpPr>
        <p:pic>
          <p:nvPicPr>
            <p:cNvPr id="9" name="Image 8"/>
            <p:cNvPicPr>
              <a:picLocks noChangeAspect="1"/>
            </p:cNvPicPr>
            <p:nvPr/>
          </p:nvPicPr>
          <p:blipFill>
            <a:blip r:embed="rId18"/>
            <a:stretch>
              <a:fillRect/>
            </a:stretch>
          </p:blipFill>
          <p:spPr>
            <a:xfrm>
              <a:off x="4906644" y="856470"/>
              <a:ext cx="540000" cy="540000"/>
            </a:xfrm>
            <a:prstGeom prst="rect">
              <a:avLst/>
            </a:prstGeom>
          </p:spPr>
        </p:pic>
        <p:sp>
          <p:nvSpPr>
            <p:cNvPr id="99" name="ZoneTexte 98"/>
            <p:cNvSpPr txBox="1"/>
            <p:nvPr/>
          </p:nvSpPr>
          <p:spPr>
            <a:xfrm>
              <a:off x="5518147" y="1100319"/>
              <a:ext cx="1094250" cy="200055"/>
            </a:xfrm>
            <a:prstGeom prst="rect">
              <a:avLst/>
            </a:prstGeom>
            <a:noFill/>
            <a:ln w="38100">
              <a:noFill/>
            </a:ln>
          </p:spPr>
          <p:txBody>
            <a:bodyPr wrap="none" lIns="0" tIns="0" rIns="0" bIns="0" rtlCol="0">
              <a:noAutofit/>
            </a:bodyPr>
            <a:lstStyle/>
            <a:p>
              <a:r>
                <a:rPr lang="fr-FR" sz="700" i="1" dirty="0" smtClean="0">
                  <a:solidFill>
                    <a:srgbClr val="000000"/>
                  </a:solidFill>
                </a:rPr>
                <a:t>Anne Ealet (CPPM)</a:t>
              </a:r>
              <a:endParaRPr lang="fr-FR" sz="700" i="1" dirty="0">
                <a:solidFill>
                  <a:srgbClr val="000000"/>
                </a:solidFill>
              </a:endParaRPr>
            </a:p>
          </p:txBody>
        </p:sp>
      </p:grpSp>
      <p:grpSp>
        <p:nvGrpSpPr>
          <p:cNvPr id="235" name="Grouper 234"/>
          <p:cNvGrpSpPr/>
          <p:nvPr/>
        </p:nvGrpSpPr>
        <p:grpSpPr>
          <a:xfrm>
            <a:off x="4895878" y="253652"/>
            <a:ext cx="1728389" cy="540000"/>
            <a:chOff x="4884008" y="253652"/>
            <a:chExt cx="1728389" cy="540000"/>
          </a:xfrm>
        </p:grpSpPr>
        <p:pic>
          <p:nvPicPr>
            <p:cNvPr id="61" name="Image 6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4008" y="253652"/>
              <a:ext cx="539999" cy="540000"/>
            </a:xfrm>
            <a:prstGeom prst="rect">
              <a:avLst/>
            </a:prstGeom>
          </p:spPr>
        </p:pic>
        <p:sp>
          <p:nvSpPr>
            <p:cNvPr id="100" name="ZoneTexte 99"/>
            <p:cNvSpPr txBox="1"/>
            <p:nvPr/>
          </p:nvSpPr>
          <p:spPr>
            <a:xfrm>
              <a:off x="5518147" y="460007"/>
              <a:ext cx="1094250" cy="200055"/>
            </a:xfrm>
            <a:prstGeom prst="rect">
              <a:avLst/>
            </a:prstGeom>
            <a:noFill/>
            <a:ln w="38100">
              <a:noFill/>
            </a:ln>
          </p:spPr>
          <p:txBody>
            <a:bodyPr wrap="none" lIns="0" tIns="0" rIns="0" bIns="0" rtlCol="0">
              <a:noAutofit/>
            </a:bodyPr>
            <a:lstStyle/>
            <a:p>
              <a:r>
                <a:rPr lang="fr-FR" sz="700" i="1" dirty="0" err="1" smtClean="0">
                  <a:solidFill>
                    <a:srgbClr val="000000"/>
                  </a:solidFill>
                </a:rPr>
                <a:t>Yannick Mellier (IAP)</a:t>
              </a:r>
              <a:endParaRPr lang="fr-FR" sz="700" i="1" dirty="0">
                <a:solidFill>
                  <a:srgbClr val="000000"/>
                </a:solidFill>
              </a:endParaRPr>
            </a:p>
          </p:txBody>
        </p:sp>
      </p:grpSp>
      <p:grpSp>
        <p:nvGrpSpPr>
          <p:cNvPr id="31" name="Grouper 30"/>
          <p:cNvGrpSpPr/>
          <p:nvPr/>
        </p:nvGrpSpPr>
        <p:grpSpPr>
          <a:xfrm>
            <a:off x="2914934" y="5541414"/>
            <a:ext cx="1609337" cy="540000"/>
            <a:chOff x="2903064" y="5541414"/>
            <a:chExt cx="1609337" cy="540000"/>
          </a:xfrm>
        </p:grpSpPr>
        <p:pic>
          <p:nvPicPr>
            <p:cNvPr id="98" name="Image 97"/>
            <p:cNvPicPr>
              <a:picLocks noChangeAspect="1"/>
            </p:cNvPicPr>
            <p:nvPr/>
          </p:nvPicPr>
          <p:blipFill>
            <a:blip r:embed="rId18"/>
            <a:stretch>
              <a:fillRect/>
            </a:stretch>
          </p:blipFill>
          <p:spPr>
            <a:xfrm>
              <a:off x="2903064" y="5541414"/>
              <a:ext cx="540000" cy="540000"/>
            </a:xfrm>
            <a:prstGeom prst="rect">
              <a:avLst/>
            </a:prstGeom>
          </p:spPr>
        </p:pic>
        <p:sp>
          <p:nvSpPr>
            <p:cNvPr id="105" name="ZoneTexte 104"/>
            <p:cNvSpPr txBox="1"/>
            <p:nvPr/>
          </p:nvSpPr>
          <p:spPr>
            <a:xfrm>
              <a:off x="3418151" y="5795933"/>
              <a:ext cx="1094250" cy="200055"/>
            </a:xfrm>
            <a:prstGeom prst="rect">
              <a:avLst/>
            </a:prstGeom>
            <a:noFill/>
            <a:ln w="38100">
              <a:noFill/>
            </a:ln>
          </p:spPr>
          <p:txBody>
            <a:bodyPr wrap="none" rtlCol="0">
              <a:noAutofit/>
            </a:bodyPr>
            <a:lstStyle/>
            <a:p>
              <a:r>
                <a:rPr lang="fr-FR" sz="700" i="1" dirty="0" smtClean="0">
                  <a:solidFill>
                    <a:srgbClr val="000000"/>
                  </a:solidFill>
                </a:rPr>
                <a:t>Anne Ealet (CPPM)</a:t>
              </a:r>
              <a:endParaRPr lang="fr-FR" sz="700" i="1" dirty="0">
                <a:solidFill>
                  <a:srgbClr val="000000"/>
                </a:solidFill>
              </a:endParaRPr>
            </a:p>
          </p:txBody>
        </p:sp>
      </p:grpSp>
      <p:grpSp>
        <p:nvGrpSpPr>
          <p:cNvPr id="233" name="Grouper 232"/>
          <p:cNvGrpSpPr/>
          <p:nvPr/>
        </p:nvGrpSpPr>
        <p:grpSpPr>
          <a:xfrm>
            <a:off x="4912739" y="5559459"/>
            <a:ext cx="1621015" cy="540000"/>
            <a:chOff x="4748469" y="5559459"/>
            <a:chExt cx="1621015" cy="540000"/>
          </a:xfrm>
        </p:grpSpPr>
        <p:pic>
          <p:nvPicPr>
            <p:cNvPr id="90" name="Image 8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748469" y="5559459"/>
              <a:ext cx="540000" cy="540000"/>
            </a:xfrm>
            <a:prstGeom prst="rect">
              <a:avLst/>
            </a:prstGeom>
          </p:spPr>
        </p:pic>
        <p:sp>
          <p:nvSpPr>
            <p:cNvPr id="106" name="ZoneTexte 105"/>
            <p:cNvSpPr txBox="1"/>
            <p:nvPr/>
          </p:nvSpPr>
          <p:spPr>
            <a:xfrm>
              <a:off x="5275234" y="5795933"/>
              <a:ext cx="1094250" cy="200055"/>
            </a:xfrm>
            <a:prstGeom prst="rect">
              <a:avLst/>
            </a:prstGeom>
            <a:noFill/>
            <a:ln w="38100">
              <a:noFill/>
            </a:ln>
          </p:spPr>
          <p:txBody>
            <a:bodyPr wrap="none" rtlCol="0">
              <a:noAutofit/>
            </a:bodyPr>
            <a:lstStyle/>
            <a:p>
              <a:r>
                <a:rPr lang="fr-FR" sz="700" i="1" dirty="0" err="1" smtClean="0">
                  <a:solidFill>
                    <a:srgbClr val="000000"/>
                  </a:solidFill>
                </a:rPr>
                <a:t>Marc Sauvage (CEA)</a:t>
              </a:r>
              <a:endParaRPr lang="fr-FR" sz="700" i="1" dirty="0">
                <a:solidFill>
                  <a:srgbClr val="000000"/>
                </a:solidFill>
              </a:endParaRPr>
            </a:p>
          </p:txBody>
        </p:sp>
      </p:grpSp>
      <p:sp>
        <p:nvSpPr>
          <p:cNvPr id="114" name="ZoneTexte 113"/>
          <p:cNvSpPr txBox="1"/>
          <p:nvPr/>
        </p:nvSpPr>
        <p:spPr>
          <a:xfrm>
            <a:off x="7653923" y="1559208"/>
            <a:ext cx="1094250" cy="200055"/>
          </a:xfrm>
          <a:prstGeom prst="rect">
            <a:avLst/>
          </a:prstGeom>
          <a:noFill/>
          <a:ln w="38100">
            <a:noFill/>
          </a:ln>
        </p:spPr>
        <p:txBody>
          <a:bodyPr wrap="none" lIns="0" tIns="0" rIns="0" bIns="0" rtlCol="0">
            <a:noAutofit/>
          </a:bodyPr>
          <a:lstStyle/>
          <a:p>
            <a:r>
              <a:rPr lang="fr-FR" sz="700" i="1" dirty="0" err="1" smtClean="0">
                <a:solidFill>
                  <a:srgbClr val="000000"/>
                </a:solidFill>
              </a:rPr>
              <a:t>Yannick Mellier (IAP)</a:t>
            </a:r>
            <a:endParaRPr lang="fr-FR" sz="700" i="1" dirty="0">
              <a:solidFill>
                <a:srgbClr val="000000"/>
              </a:solidFill>
            </a:endParaRPr>
          </a:p>
        </p:txBody>
      </p:sp>
      <p:sp>
        <p:nvSpPr>
          <p:cNvPr id="115" name="ZoneTexte 114"/>
          <p:cNvSpPr txBox="1"/>
          <p:nvPr/>
        </p:nvSpPr>
        <p:spPr>
          <a:xfrm>
            <a:off x="7653923" y="2103472"/>
            <a:ext cx="1094250" cy="200055"/>
          </a:xfrm>
          <a:prstGeom prst="rect">
            <a:avLst/>
          </a:prstGeom>
          <a:noFill/>
          <a:ln w="38100">
            <a:noFill/>
          </a:ln>
        </p:spPr>
        <p:txBody>
          <a:bodyPr wrap="none" lIns="0" tIns="0" rIns="0" bIns="0" rtlCol="0">
            <a:noAutofit/>
          </a:bodyPr>
          <a:lstStyle/>
          <a:p>
            <a:r>
              <a:rPr lang="fr-FR" sz="700" i="1" dirty="0" err="1" smtClean="0">
                <a:solidFill>
                  <a:srgbClr val="000000"/>
                </a:solidFill>
              </a:rPr>
              <a:t>Olivier Le Fèvre (LAM)</a:t>
            </a:r>
            <a:endParaRPr lang="fr-FR" sz="700" i="1" dirty="0">
              <a:solidFill>
                <a:srgbClr val="000000"/>
              </a:solidFill>
            </a:endParaRPr>
          </a:p>
        </p:txBody>
      </p:sp>
      <p:pic>
        <p:nvPicPr>
          <p:cNvPr id="92" name="Image 91"/>
          <p:cNvPicPr>
            <a:picLocks noChangeAspect="1"/>
          </p:cNvPicPr>
          <p:nvPr/>
        </p:nvPicPr>
        <p:blipFill>
          <a:blip r:embed="rId20"/>
          <a:stretch>
            <a:fillRect/>
          </a:stretch>
        </p:blipFill>
        <p:spPr>
          <a:xfrm rot="5400000">
            <a:off x="-96224" y="1621609"/>
            <a:ext cx="1626732" cy="2565691"/>
          </a:xfrm>
          <a:prstGeom prst="rect">
            <a:avLst/>
          </a:prstGeom>
        </p:spPr>
      </p:pic>
      <p:pic>
        <p:nvPicPr>
          <p:cNvPr id="97" name="Image 96"/>
          <p:cNvPicPr>
            <a:picLocks noChangeAspect="1"/>
          </p:cNvPicPr>
          <p:nvPr/>
        </p:nvPicPr>
        <p:blipFill>
          <a:blip r:embed="rId20"/>
          <a:stretch>
            <a:fillRect/>
          </a:stretch>
        </p:blipFill>
        <p:spPr>
          <a:xfrm rot="11635745">
            <a:off x="5564801" y="-1927731"/>
            <a:ext cx="1961402" cy="3093534"/>
          </a:xfrm>
          <a:prstGeom prst="rect">
            <a:avLst/>
          </a:prstGeom>
        </p:spPr>
      </p:pic>
    </p:spTree>
    <p:extLst>
      <p:ext uri="{BB962C8B-B14F-4D97-AF65-F5344CB8AC3E}">
        <p14:creationId xmlns:p14="http://schemas.microsoft.com/office/powerpoint/2010/main" val="255968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ogner un rectangle avec un coin diagonal 119"/>
          <p:cNvSpPr/>
          <p:nvPr/>
        </p:nvSpPr>
        <p:spPr>
          <a:xfrm>
            <a:off x="0" y="1"/>
            <a:ext cx="2967386" cy="1304898"/>
          </a:xfrm>
          <a:prstGeom prst="snip2DiagRect">
            <a:avLst>
              <a:gd name="adj1" fmla="val 0"/>
              <a:gd name="adj2" fmla="val 8288"/>
            </a:avLst>
          </a:prstGeom>
          <a:gradFill flip="none" rotWithShape="1">
            <a:gsLst>
              <a:gs pos="1000">
                <a:schemeClr val="bg2">
                  <a:lumMod val="75000"/>
                </a:schemeClr>
              </a:gs>
              <a:gs pos="100000">
                <a:schemeClr val="tx2">
                  <a:lumMod val="50000"/>
                </a:schemeClr>
              </a:gs>
            </a:gsLst>
            <a:lin ang="1242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1" name="Titre 1"/>
          <p:cNvSpPr txBox="1">
            <a:spLocks/>
          </p:cNvSpPr>
          <p:nvPr/>
        </p:nvSpPr>
        <p:spPr>
          <a:xfrm>
            <a:off x="176893" y="126998"/>
            <a:ext cx="2673048" cy="1014311"/>
          </a:xfrm>
          <a:prstGeom prst="rect">
            <a:avLst/>
          </a:prstGeom>
        </p:spPr>
        <p:txBody>
          <a:bodyPr anchor="b" anchorCtr="0">
            <a:noAutofit/>
          </a:bodyPr>
          <a:lstStyle>
            <a:lvl1pPr indent="180000" algn="r" defTabSz="457200" rtl="0" eaLnBrk="1" latinLnBrk="0" hangingPunct="1">
              <a:spcBef>
                <a:spcPct val="0"/>
              </a:spcBef>
              <a:buNone/>
              <a:defRPr lang="fr-FR" sz="1600" b="1" i="0" kern="9400">
                <a:solidFill>
                  <a:schemeClr val="bg1"/>
                </a:solidFill>
                <a:latin typeface="Arial"/>
                <a:ea typeface="+mj-ea"/>
                <a:cs typeface="Arial"/>
              </a:defRPr>
            </a:lvl1pPr>
          </a:lstStyle>
          <a:p>
            <a:pPr>
              <a:lnSpc>
                <a:spcPct val="90000"/>
              </a:lnSpc>
            </a:pPr>
            <a:r>
              <a:rPr lang="fr-FR" sz="1500"/>
              <a:t>Le relevé d’ Euclid </a:t>
            </a:r>
          </a:p>
          <a:p>
            <a:pPr>
              <a:lnSpc>
                <a:spcPct val="90000"/>
              </a:lnSpc>
            </a:pPr>
            <a:r>
              <a:rPr lang="fr-FR" sz="2000"/>
              <a:t>Le survey</a:t>
            </a:r>
          </a:p>
        </p:txBody>
      </p:sp>
      <p:sp>
        <p:nvSpPr>
          <p:cNvPr id="12" name="Rectangle 11"/>
          <p:cNvSpPr/>
          <p:nvPr/>
        </p:nvSpPr>
        <p:spPr>
          <a:xfrm>
            <a:off x="3131577" y="502521"/>
            <a:ext cx="5449455" cy="847532"/>
          </a:xfrm>
          <a:prstGeom prst="rect">
            <a:avLst/>
          </a:prstGeom>
          <a:noFill/>
        </p:spPr>
        <p:txBody>
          <a:bodyPr wrap="square">
            <a:noAutofit/>
          </a:bodyPr>
          <a:lstStyle/>
          <a:p>
            <a:pPr>
              <a:lnSpc>
                <a:spcPct val="80000"/>
              </a:lnSpc>
            </a:pPr>
            <a:r>
              <a:rPr lang="fr-FR" sz="1600" b="1" dirty="0" smtClean="0">
                <a:solidFill>
                  <a:srgbClr val="5A85B6"/>
                </a:solidFill>
                <a:latin typeface="Arial"/>
                <a:cs typeface="Arial"/>
              </a:rPr>
              <a:t>Observer des milliards de galaxies comme “traqueur” statistiques permettant de comprendre la formation des grandes structures de l’univers</a:t>
            </a:r>
            <a:endParaRPr lang="fr-FR" sz="1600" b="1" dirty="0">
              <a:solidFill>
                <a:srgbClr val="5A85B6"/>
              </a:solidFill>
              <a:latin typeface="Arial"/>
              <a:cs typeface="Arial"/>
            </a:endParaRPr>
          </a:p>
        </p:txBody>
      </p:sp>
      <p:sp>
        <p:nvSpPr>
          <p:cNvPr id="80" name="Text Box 5"/>
          <p:cNvSpPr txBox="1">
            <a:spLocks noChangeArrowheads="1"/>
          </p:cNvSpPr>
          <p:nvPr/>
        </p:nvSpPr>
        <p:spPr bwMode="auto">
          <a:xfrm>
            <a:off x="679502" y="3775842"/>
            <a:ext cx="5341069" cy="971804"/>
          </a:xfrm>
          <a:prstGeom prst="rect">
            <a:avLst/>
          </a:prstGeom>
          <a:noFill/>
          <a:ln w="38100">
            <a:noFill/>
            <a:miter lim="800000"/>
            <a:headEnd/>
            <a:tailEnd/>
          </a:ln>
          <a:effectLs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lnSpc>
                <a:spcPct val="90000"/>
              </a:lnSpc>
            </a:pPr>
            <a:r>
              <a:rPr lang="fr-FR" sz="1100" b="1" dirty="0" smtClean="0">
                <a:solidFill>
                  <a:srgbClr val="002060"/>
                </a:solidFill>
              </a:rPr>
              <a:t>Un </a:t>
            </a:r>
            <a:r>
              <a:rPr lang="fr-FR" sz="1100" b="1" dirty="0" err="1" smtClean="0">
                <a:solidFill>
                  <a:srgbClr val="002060"/>
                </a:solidFill>
              </a:rPr>
              <a:t>survey</a:t>
            </a:r>
            <a:r>
              <a:rPr lang="fr-FR" sz="1100" b="1" dirty="0" smtClean="0">
                <a:solidFill>
                  <a:srgbClr val="002060"/>
                </a:solidFill>
              </a:rPr>
              <a:t> de 15 000 deg² constitué de :</a:t>
            </a:r>
          </a:p>
          <a:p>
            <a:pPr algn="r" eaLnBrk="1" hangingPunct="1">
              <a:lnSpc>
                <a:spcPct val="90000"/>
              </a:lnSpc>
            </a:pPr>
            <a:r>
              <a:rPr lang="fr-FR" sz="1050" dirty="0" smtClean="0">
                <a:solidFill>
                  <a:srgbClr val="002060"/>
                </a:solidFill>
              </a:rPr>
              <a:t>30 000 champs observés de 0,5 deg² chacun sur le ciel</a:t>
            </a:r>
          </a:p>
          <a:p>
            <a:pPr algn="r" eaLnBrk="1" hangingPunct="1">
              <a:lnSpc>
                <a:spcPct val="90000"/>
              </a:lnSpc>
            </a:pPr>
            <a:r>
              <a:rPr lang="fr-FR" sz="1050" dirty="0" smtClean="0">
                <a:solidFill>
                  <a:srgbClr val="002060"/>
                </a:solidFill>
              </a:rPr>
              <a:t>10 000 champs de calibrations</a:t>
            </a:r>
          </a:p>
          <a:p>
            <a:pPr algn="r" eaLnBrk="1" hangingPunct="1">
              <a:lnSpc>
                <a:spcPct val="90000"/>
              </a:lnSpc>
            </a:pPr>
            <a:r>
              <a:rPr lang="fr-FR" sz="1050" dirty="0" smtClean="0">
                <a:solidFill>
                  <a:srgbClr val="002060"/>
                </a:solidFill>
              </a:rPr>
              <a:t>Choix des meilleures zones du ciel (minimisation de la lumière zodiacale et de la contamination par les étoiles)</a:t>
            </a:r>
          </a:p>
          <a:p>
            <a:pPr algn="r" eaLnBrk="1" hangingPunct="1">
              <a:lnSpc>
                <a:spcPct val="90000"/>
              </a:lnSpc>
            </a:pPr>
            <a:r>
              <a:rPr lang="fr-FR" sz="1050" dirty="0" smtClean="0">
                <a:solidFill>
                  <a:srgbClr val="002060"/>
                </a:solidFill>
              </a:rPr>
              <a:t>Contraintes complexes sur le satellite pour minimiser les perturbations thermiques</a:t>
            </a:r>
            <a:endParaRPr lang="fr-FR" sz="1050" dirty="0">
              <a:solidFill>
                <a:srgbClr val="002060"/>
              </a:solidFill>
            </a:endParaRPr>
          </a:p>
        </p:txBody>
      </p:sp>
      <p:grpSp>
        <p:nvGrpSpPr>
          <p:cNvPr id="10" name="Grouper 9"/>
          <p:cNvGrpSpPr/>
          <p:nvPr/>
        </p:nvGrpSpPr>
        <p:grpSpPr>
          <a:xfrm>
            <a:off x="1210962" y="4842352"/>
            <a:ext cx="5737090" cy="1277682"/>
            <a:chOff x="1050869" y="4644742"/>
            <a:chExt cx="5737090" cy="1277682"/>
          </a:xfrm>
        </p:grpSpPr>
        <p:sp>
          <p:nvSpPr>
            <p:cNvPr id="96" name="Text Box 5"/>
            <p:cNvSpPr txBox="1">
              <a:spLocks noChangeArrowheads="1"/>
            </p:cNvSpPr>
            <p:nvPr/>
          </p:nvSpPr>
          <p:spPr bwMode="auto">
            <a:xfrm>
              <a:off x="1050869" y="5525392"/>
              <a:ext cx="3773713" cy="397032"/>
            </a:xfrm>
            <a:prstGeom prst="rect">
              <a:avLst/>
            </a:prstGeom>
            <a:noFill/>
            <a:ln w="38100">
              <a:noFill/>
              <a:miter lim="800000"/>
              <a:headEnd/>
              <a:tailEnd/>
            </a:ln>
            <a:effectLs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90000"/>
                </a:lnSpc>
              </a:pPr>
              <a:r>
                <a:rPr lang="fr-FR" sz="1100" b="1" dirty="0" smtClean="0">
                  <a:solidFill>
                    <a:srgbClr val="002060"/>
                  </a:solidFill>
                </a:rPr>
                <a:t>10 milliards de galaxies observées </a:t>
              </a:r>
              <a:br>
                <a:rPr lang="fr-FR" sz="1100" b="1" dirty="0" smtClean="0">
                  <a:solidFill>
                    <a:srgbClr val="002060"/>
                  </a:solidFill>
                </a:rPr>
              </a:br>
              <a:r>
                <a:rPr lang="fr-FR" sz="1100" b="1" dirty="0" smtClean="0">
                  <a:solidFill>
                    <a:srgbClr val="002060"/>
                  </a:solidFill>
                </a:rPr>
                <a:t>en photométrie visible et infrarouge</a:t>
              </a:r>
              <a:endParaRPr lang="fr-FR" sz="1100" b="1" dirty="0">
                <a:solidFill>
                  <a:srgbClr val="002060"/>
                </a:solidFill>
              </a:endParaRPr>
            </a:p>
          </p:txBody>
        </p:sp>
        <p:grpSp>
          <p:nvGrpSpPr>
            <p:cNvPr id="8" name="Grouper 7"/>
            <p:cNvGrpSpPr/>
            <p:nvPr/>
          </p:nvGrpSpPr>
          <p:grpSpPr>
            <a:xfrm>
              <a:off x="1119403" y="4644742"/>
              <a:ext cx="4665304" cy="798117"/>
              <a:chOff x="1119403" y="4571180"/>
              <a:chExt cx="5095300" cy="871679"/>
            </a:xfrm>
          </p:grpSpPr>
          <p:pic>
            <p:nvPicPr>
              <p:cNvPr id="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403" y="4571180"/>
                <a:ext cx="847218" cy="865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3181" y="4571180"/>
                <a:ext cx="845664" cy="865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5411" y="4571770"/>
                <a:ext cx="868405" cy="864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0377" y="4571180"/>
                <a:ext cx="839525" cy="865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5995" y="4587360"/>
                <a:ext cx="1168708" cy="855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8" name="Text Box 5"/>
            <p:cNvSpPr txBox="1">
              <a:spLocks noChangeArrowheads="1"/>
            </p:cNvSpPr>
            <p:nvPr/>
          </p:nvSpPr>
          <p:spPr bwMode="auto">
            <a:xfrm>
              <a:off x="4703608" y="5525392"/>
              <a:ext cx="2084351" cy="397032"/>
            </a:xfrm>
            <a:prstGeom prst="rect">
              <a:avLst/>
            </a:prstGeom>
            <a:noFill/>
            <a:ln w="38100">
              <a:noFill/>
              <a:miter lim="800000"/>
              <a:headEnd/>
              <a:tailEnd/>
            </a:ln>
            <a:effectLs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90000"/>
                </a:lnSpc>
              </a:pPr>
              <a:r>
                <a:rPr lang="fr-FR" sz="1100" b="1" dirty="0" smtClean="0">
                  <a:solidFill>
                    <a:srgbClr val="002060"/>
                  </a:solidFill>
                </a:rPr>
                <a:t>50 millions </a:t>
              </a:r>
              <a:br>
                <a:rPr lang="fr-FR" sz="1100" b="1" dirty="0" smtClean="0">
                  <a:solidFill>
                    <a:srgbClr val="002060"/>
                  </a:solidFill>
                </a:rPr>
              </a:br>
              <a:r>
                <a:rPr lang="fr-FR" sz="1100" b="1" dirty="0" smtClean="0">
                  <a:solidFill>
                    <a:srgbClr val="002060"/>
                  </a:solidFill>
                </a:rPr>
                <a:t>de spectres infrarouges</a:t>
              </a:r>
              <a:endParaRPr lang="fr-FR" sz="1100" b="1" dirty="0">
                <a:solidFill>
                  <a:srgbClr val="002060"/>
                </a:solidFill>
              </a:endParaRPr>
            </a:p>
          </p:txBody>
        </p:sp>
      </p:grpSp>
      <p:sp>
        <p:nvSpPr>
          <p:cNvPr id="100" name="Text Box 5"/>
          <p:cNvSpPr txBox="1">
            <a:spLocks noChangeArrowheads="1"/>
          </p:cNvSpPr>
          <p:nvPr/>
        </p:nvSpPr>
        <p:spPr bwMode="auto">
          <a:xfrm>
            <a:off x="145143" y="1475619"/>
            <a:ext cx="2320143" cy="704552"/>
          </a:xfrm>
          <a:prstGeom prst="rect">
            <a:avLst/>
          </a:prstGeom>
          <a:noFill/>
          <a:ln w="38100">
            <a:noFill/>
            <a:miter lim="800000"/>
            <a:headEnd/>
            <a:tailEnd/>
          </a:ln>
          <a:effectLs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lnSpc>
                <a:spcPct val="90000"/>
              </a:lnSpc>
            </a:pPr>
            <a:r>
              <a:rPr lang="fr-FR" sz="1100" b="1" dirty="0" smtClean="0">
                <a:solidFill>
                  <a:srgbClr val="002060"/>
                </a:solidFill>
              </a:rPr>
              <a:t>Survey de 15000 deg²</a:t>
            </a:r>
          </a:p>
          <a:p>
            <a:pPr algn="r" eaLnBrk="1" hangingPunct="1">
              <a:lnSpc>
                <a:spcPct val="90000"/>
              </a:lnSpc>
            </a:pPr>
            <a:r>
              <a:rPr lang="fr-FR" sz="1100" b="1" dirty="0" smtClean="0">
                <a:solidFill>
                  <a:srgbClr val="002060"/>
                </a:solidFill>
              </a:rPr>
              <a:t>Visible &amp; infrarouge</a:t>
            </a:r>
          </a:p>
          <a:p>
            <a:pPr algn="r" eaLnBrk="1" hangingPunct="1">
              <a:lnSpc>
                <a:spcPct val="90000"/>
              </a:lnSpc>
            </a:pPr>
            <a:r>
              <a:rPr lang="fr-FR" sz="1100" b="1" dirty="0" smtClean="0">
                <a:solidFill>
                  <a:srgbClr val="002060"/>
                </a:solidFill>
              </a:rPr>
              <a:t>Diamètre de 1.2 m</a:t>
            </a:r>
          </a:p>
          <a:p>
            <a:pPr algn="r" eaLnBrk="1" hangingPunct="1">
              <a:lnSpc>
                <a:spcPct val="90000"/>
              </a:lnSpc>
            </a:pPr>
            <a:r>
              <a:rPr lang="fr-FR" sz="1100" b="1" dirty="0" smtClean="0">
                <a:solidFill>
                  <a:srgbClr val="002060"/>
                </a:solidFill>
              </a:rPr>
              <a:t>Champ de 0.5 deg²</a:t>
            </a:r>
            <a:endParaRPr lang="fr-FR" sz="1100" b="1" dirty="0">
              <a:solidFill>
                <a:srgbClr val="002060"/>
              </a:solidFill>
            </a:endParaRPr>
          </a:p>
        </p:txBody>
      </p:sp>
      <p:pic>
        <p:nvPicPr>
          <p:cNvPr id="106"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6651" y="1910400"/>
            <a:ext cx="3951016" cy="178829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0225" y="2367954"/>
            <a:ext cx="1796240" cy="1796240"/>
          </a:xfrm>
          <a:prstGeom prst="rect">
            <a:avLst/>
          </a:prstGeom>
          <a:ln w="38100" cap="sq">
            <a:noFill/>
            <a:prstDash val="solid"/>
            <a:miter lim="800000"/>
          </a:ln>
          <a:effectLst/>
          <a:extLst>
            <a:ext uri="{909E8E84-426E-40dd-AFC4-6F175D3DCCD1}">
              <a14:hiddenFill xmlns:a14="http://schemas.microsoft.com/office/drawing/2010/main">
                <a:solidFill>
                  <a:srgbClr val="FFFFFF"/>
                </a:solidFill>
              </a14:hiddenFill>
            </a:ext>
          </a:extLst>
        </p:spPr>
      </p:pic>
      <p:sp>
        <p:nvSpPr>
          <p:cNvPr id="119" name="Arrondir un rectangle avec un coin du même côté 118"/>
          <p:cNvSpPr/>
          <p:nvPr/>
        </p:nvSpPr>
        <p:spPr>
          <a:xfrm rot="16200000">
            <a:off x="6705335" y="2688403"/>
            <a:ext cx="1895471" cy="2981874"/>
          </a:xfrm>
          <a:prstGeom prst="round2SameRect">
            <a:avLst>
              <a:gd name="adj1" fmla="val 50000"/>
              <a:gd name="adj2" fmla="val 0"/>
            </a:avLst>
          </a:prstGeom>
          <a:solidFill>
            <a:schemeClr val="tx1"/>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latin typeface="Arial"/>
            </a:endParaRPr>
          </a:p>
        </p:txBody>
      </p:sp>
      <p:pic>
        <p:nvPicPr>
          <p:cNvPr id="7" name="Image 6"/>
          <p:cNvPicPr>
            <a:picLocks noChangeAspect="1"/>
          </p:cNvPicPr>
          <p:nvPr/>
        </p:nvPicPr>
        <p:blipFill>
          <a:blip r:embed="rId9"/>
          <a:stretch>
            <a:fillRect/>
          </a:stretch>
        </p:blipFill>
        <p:spPr>
          <a:xfrm>
            <a:off x="6313716" y="3259959"/>
            <a:ext cx="1935238" cy="1738532"/>
          </a:xfrm>
          <a:prstGeom prst="rect">
            <a:avLst/>
          </a:prstGeom>
        </p:spPr>
      </p:pic>
      <p:sp>
        <p:nvSpPr>
          <p:cNvPr id="121" name="Triangle isocèle 120"/>
          <p:cNvSpPr/>
          <p:nvPr/>
        </p:nvSpPr>
        <p:spPr>
          <a:xfrm rot="9536655">
            <a:off x="2609434" y="1251968"/>
            <a:ext cx="209561" cy="477152"/>
          </a:xfrm>
          <a:prstGeom prst="triangl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fr-FR">
              <a:ln>
                <a:solidFill>
                  <a:schemeClr val="bg1"/>
                </a:solidFill>
              </a:ln>
              <a:latin typeface="Arial"/>
            </a:endParaRPr>
          </a:p>
        </p:txBody>
      </p:sp>
      <p:pic>
        <p:nvPicPr>
          <p:cNvPr id="30" name="Image 29"/>
          <p:cNvPicPr>
            <a:picLocks noChangeAspect="1"/>
          </p:cNvPicPr>
          <p:nvPr/>
        </p:nvPicPr>
        <p:blipFill>
          <a:blip r:embed="rId10"/>
          <a:stretch>
            <a:fillRect/>
          </a:stretch>
        </p:blipFill>
        <p:spPr>
          <a:xfrm>
            <a:off x="922073" y="2343240"/>
            <a:ext cx="897200" cy="1183035"/>
          </a:xfrm>
          <a:prstGeom prst="rect">
            <a:avLst/>
          </a:prstGeom>
          <a:noFill/>
          <a:ln>
            <a:noFill/>
          </a:ln>
        </p:spPr>
      </p:pic>
      <p:pic>
        <p:nvPicPr>
          <p:cNvPr id="33" name="Image 32"/>
          <p:cNvPicPr>
            <a:picLocks noChangeAspect="1"/>
          </p:cNvPicPr>
          <p:nvPr/>
        </p:nvPicPr>
        <p:blipFill>
          <a:blip r:embed="rId11"/>
          <a:stretch>
            <a:fillRect/>
          </a:stretch>
        </p:blipFill>
        <p:spPr>
          <a:xfrm>
            <a:off x="5066396" y="1303130"/>
            <a:ext cx="1993217" cy="1951475"/>
          </a:xfrm>
          <a:prstGeom prst="rect">
            <a:avLst/>
          </a:prstGeom>
        </p:spPr>
      </p:pic>
      <p:sp>
        <p:nvSpPr>
          <p:cNvPr id="36" name="Espace réservé du texte 2"/>
          <p:cNvSpPr txBox="1">
            <a:spLocks/>
          </p:cNvSpPr>
          <p:nvPr/>
        </p:nvSpPr>
        <p:spPr>
          <a:xfrm>
            <a:off x="9337969" y="752621"/>
            <a:ext cx="2284810" cy="5597132"/>
          </a:xfrm>
          <a:prstGeom prst="rect">
            <a:avLst/>
          </a:prstGeom>
        </p:spPr>
        <p:txBody>
          <a:bodyPr vert="horz" lIns="91440" tIns="45720" rIns="91440" bIns="45720" rtlCol="0">
            <a:noAutofit/>
          </a:bodyPr>
          <a:lstStyle>
            <a:lvl1pPr marL="0" indent="216000" algn="l" defTabSz="457200" rtl="0" eaLnBrk="1" latinLnBrk="0" hangingPunct="1">
              <a:lnSpc>
                <a:spcPct val="85000"/>
              </a:lnSpc>
              <a:spcBef>
                <a:spcPts val="600"/>
              </a:spcBef>
              <a:buSzPct val="107000"/>
              <a:buFontTx/>
              <a:buBlip>
                <a:blip r:embed="rId12"/>
              </a:buBlip>
              <a:defRPr sz="2000" b="1" kern="1200">
                <a:solidFill>
                  <a:schemeClr val="tx1">
                    <a:lumMod val="65000"/>
                    <a:lumOff val="35000"/>
                  </a:schemeClr>
                </a:solidFill>
                <a:latin typeface="+mn-lt"/>
                <a:ea typeface="+mn-ea"/>
                <a:cs typeface="+mn-cs"/>
              </a:defRPr>
            </a:lvl1pPr>
            <a:lvl2pPr marL="0" indent="-285750" algn="l" defTabSz="457200" rtl="0" eaLnBrk="1" latinLnBrk="0" hangingPunct="1">
              <a:lnSpc>
                <a:spcPct val="98000"/>
              </a:lnSpc>
              <a:spcBef>
                <a:spcPts val="0"/>
              </a:spcBef>
              <a:spcAft>
                <a:spcPts val="0"/>
              </a:spcAft>
              <a:buSzPct val="96000"/>
              <a:buFont typeface="Lucida Grande"/>
              <a:buChar char="▶"/>
              <a:defRPr sz="1500" b="1" i="0" kern="1200">
                <a:solidFill>
                  <a:srgbClr val="A73F86"/>
                </a:solidFill>
                <a:latin typeface="+mn-lt"/>
                <a:ea typeface="+mn-ea"/>
                <a:cs typeface="+mn-cs"/>
              </a:defRPr>
            </a:lvl2pPr>
            <a:lvl3pPr marL="0" indent="176400" algn="l" defTabSz="457200" rtl="0" eaLnBrk="1" latinLnBrk="0" hangingPunct="1">
              <a:lnSpc>
                <a:spcPct val="100000"/>
              </a:lnSpc>
              <a:spcBef>
                <a:spcPts val="400"/>
              </a:spcBef>
              <a:spcAft>
                <a:spcPts val="0"/>
              </a:spcAft>
              <a:buSzPct val="100000"/>
              <a:buFontTx/>
              <a:buBlip>
                <a:blip r:embed="rId12"/>
              </a:buBlip>
              <a:defRPr sz="1200" b="1" i="0" kern="0" cap="none" spc="310" baseline="0">
                <a:solidFill>
                  <a:schemeClr val="tx1"/>
                </a:solidFill>
                <a:latin typeface="Arial"/>
                <a:ea typeface="+mn-ea"/>
                <a:cs typeface="Arial"/>
              </a:defRPr>
            </a:lvl3pPr>
            <a:lvl4pPr marL="0" indent="0" algn="l" defTabSz="457200" rtl="0" eaLnBrk="1" latinLnBrk="0" hangingPunct="1">
              <a:lnSpc>
                <a:spcPct val="100000"/>
              </a:lnSpc>
              <a:spcBef>
                <a:spcPct val="20000"/>
              </a:spcBef>
              <a:buSzPct val="100000"/>
              <a:buFontTx/>
              <a:buNone/>
              <a:defRPr sz="1200" b="0" i="0" kern="1200" baseline="0">
                <a:solidFill>
                  <a:schemeClr val="tx1"/>
                </a:solidFill>
                <a:latin typeface="+mn-lt"/>
                <a:ea typeface="+mn-ea"/>
                <a:cs typeface="+mn-cs"/>
              </a:defRPr>
            </a:lvl4pPr>
            <a:lvl5pPr marL="0" indent="0" algn="l" defTabSz="457200" rtl="0" eaLnBrk="1" latinLnBrk="0" hangingPunct="1">
              <a:lnSpc>
                <a:spcPct val="100000"/>
              </a:lnSpc>
              <a:spcBef>
                <a:spcPct val="20000"/>
              </a:spcBef>
              <a:buSzPct val="91000"/>
              <a:buFontTx/>
              <a:buNone/>
              <a:defRPr sz="1400" kern="1200">
                <a:solidFill>
                  <a:schemeClr val="tx1"/>
                </a:solidFill>
                <a:latin typeface="+mn-lt"/>
                <a:ea typeface="+mn-ea"/>
                <a:cs typeface="+mn-cs"/>
              </a:defRPr>
            </a:lvl5pPr>
            <a:lvl6pPr marL="0" indent="0" algn="l" defTabSz="457200" rtl="0" eaLnBrk="1" latinLnBrk="0" hangingPunct="1">
              <a:lnSpc>
                <a:spcPct val="100000"/>
              </a:lnSpc>
              <a:spcBef>
                <a:spcPct val="20000"/>
              </a:spcBef>
              <a:buFontTx/>
              <a:buNone/>
              <a:defRPr sz="1300" kern="1200" baseline="0">
                <a:solidFill>
                  <a:schemeClr val="tx1"/>
                </a:solidFill>
                <a:latin typeface="+mn-lt"/>
                <a:ea typeface="+mn-ea"/>
                <a:cs typeface="+mn-cs"/>
              </a:defRPr>
            </a:lvl6pPr>
            <a:lvl7pPr marL="0" indent="0" algn="l" defTabSz="457200" rtl="0" eaLnBrk="1" latinLnBrk="0" hangingPunct="1">
              <a:lnSpc>
                <a:spcPct val="100000"/>
              </a:lnSpc>
              <a:spcBef>
                <a:spcPct val="20000"/>
              </a:spcBef>
              <a:buFontTx/>
              <a:buNone/>
              <a:defRPr sz="1200" kern="1200">
                <a:solidFill>
                  <a:schemeClr val="tx1"/>
                </a:solidFill>
                <a:latin typeface="+mn-lt"/>
                <a:ea typeface="+mn-ea"/>
                <a:cs typeface="+mn-cs"/>
              </a:defRPr>
            </a:lvl7pPr>
            <a:lvl8pPr marL="0" indent="0" algn="l" defTabSz="457200" rtl="0" eaLnBrk="1" latinLnBrk="0" hangingPunct="1">
              <a:lnSpc>
                <a:spcPct val="100000"/>
              </a:lnSpc>
              <a:spcBef>
                <a:spcPct val="20000"/>
              </a:spcBef>
              <a:buFontTx/>
              <a:buNone/>
              <a:defRPr sz="1050" u="none" kern="1200" baseline="0">
                <a:solidFill>
                  <a:schemeClr val="tx1"/>
                </a:solidFill>
                <a:latin typeface="+mn-lt"/>
                <a:ea typeface="+mn-ea"/>
                <a:cs typeface="+mn-cs"/>
              </a:defRPr>
            </a:lvl8pPr>
            <a:lvl9pPr marL="0" indent="0" algn="l" defTabSz="457200" rtl="0" eaLnBrk="1" latinLnBrk="0" hangingPunct="1">
              <a:lnSpc>
                <a:spcPct val="100000"/>
              </a:lnSpc>
              <a:spcBef>
                <a:spcPct val="20000"/>
              </a:spcBef>
              <a:buFontTx/>
              <a:buNone/>
              <a:defRPr sz="900" b="1" i="1" kern="1200">
                <a:solidFill>
                  <a:schemeClr val="tx1"/>
                </a:solidFill>
                <a:latin typeface="+mn-lt"/>
                <a:ea typeface="+mn-ea"/>
                <a:cs typeface="+mn-cs"/>
              </a:defRPr>
            </a:lvl9pPr>
          </a:lstStyle>
          <a:p>
            <a:pPr indent="0" algn="r">
              <a:lnSpc>
                <a:spcPct val="90000"/>
              </a:lnSpc>
              <a:buNone/>
            </a:pPr>
            <a:r>
              <a:rPr lang="fr-FR" sz="1100" kern="9400">
                <a:solidFill>
                  <a:schemeClr val="bg1"/>
                </a:solidFill>
                <a:latin typeface="Arial"/>
                <a:ea typeface="+mj-ea"/>
                <a:cs typeface="Arial"/>
              </a:rPr>
              <a:t>La mission </a:t>
            </a:r>
            <a:br>
              <a:rPr lang="fr-FR" sz="1100" kern="9400">
                <a:solidFill>
                  <a:schemeClr val="bg1"/>
                </a:solidFill>
                <a:latin typeface="Arial"/>
                <a:ea typeface="+mj-ea"/>
                <a:cs typeface="Arial"/>
              </a:rPr>
            </a:br>
            <a:r>
              <a:rPr lang="fr-FR" sz="1100" kern="9400">
                <a:solidFill>
                  <a:schemeClr val="bg1"/>
                </a:solidFill>
                <a:latin typeface="Arial"/>
                <a:ea typeface="+mj-ea"/>
                <a:cs typeface="Arial"/>
              </a:rPr>
              <a:t>Euclid</a:t>
            </a:r>
            <a:endParaRPr lang="fr-FR" sz="1800" b="0">
              <a:solidFill>
                <a:srgbClr val="000000"/>
              </a:solidFill>
            </a:endParaRPr>
          </a:p>
          <a:p>
            <a:pPr algn="r">
              <a:lnSpc>
                <a:spcPct val="80000"/>
              </a:lnSpc>
            </a:pPr>
            <a:r>
              <a:rPr lang="fr-FR" kern="9400">
                <a:solidFill>
                  <a:schemeClr val="bg1"/>
                </a:solidFill>
                <a:latin typeface="Arial"/>
                <a:ea typeface="+mj-ea"/>
                <a:cs typeface="Arial"/>
              </a:rPr>
              <a:t>l’invisible</a:t>
            </a:r>
            <a:br>
              <a:rPr lang="fr-FR" kern="9400">
                <a:solidFill>
                  <a:schemeClr val="bg1"/>
                </a:solidFill>
                <a:latin typeface="Arial"/>
                <a:ea typeface="+mj-ea"/>
                <a:cs typeface="Arial"/>
              </a:rPr>
            </a:br>
            <a:r>
              <a:rPr lang="fr-FR" kern="9400">
                <a:solidFill>
                  <a:schemeClr val="bg1"/>
                </a:solidFill>
                <a:latin typeface="Arial"/>
                <a:ea typeface="+mj-ea"/>
                <a:cs typeface="Arial"/>
              </a:rPr>
              <a:t>et autre </a:t>
            </a:r>
          </a:p>
          <a:p>
            <a:pPr indent="0">
              <a:lnSpc>
                <a:spcPct val="90000"/>
              </a:lnSpc>
              <a:buClr>
                <a:schemeClr val="accent4">
                  <a:lumMod val="40000"/>
                  <a:lumOff val="60000"/>
                </a:schemeClr>
              </a:buClr>
              <a:buSzPct val="192000"/>
              <a:buNone/>
            </a:pPr>
            <a:r>
              <a:rPr lang="fr-FR" sz="1800">
                <a:solidFill>
                  <a:schemeClr val="bg2">
                    <a:lumMod val="75000"/>
                  </a:schemeClr>
                </a:solidFill>
                <a:latin typeface="Arial"/>
                <a:cs typeface="Arial"/>
              </a:rPr>
              <a:t>L'univers à 70% </a:t>
            </a:r>
            <a:br>
              <a:rPr lang="fr-FR" sz="1800">
                <a:solidFill>
                  <a:schemeClr val="bg2">
                    <a:lumMod val="75000"/>
                  </a:schemeClr>
                </a:solidFill>
                <a:latin typeface="Arial"/>
                <a:cs typeface="Arial"/>
              </a:rPr>
            </a:br>
            <a:r>
              <a:rPr lang="fr-FR" sz="1800">
                <a:solidFill>
                  <a:schemeClr val="bg2">
                    <a:lumMod val="75000"/>
                  </a:schemeClr>
                </a:solidFill>
                <a:latin typeface="Arial"/>
                <a:cs typeface="Arial"/>
              </a:rPr>
              <a:t>d’une énergie inconnue,</a:t>
            </a:r>
            <a:endParaRPr lang="fr-FR" sz="1200" b="0">
              <a:latin typeface="Arial"/>
              <a:cs typeface="Arial"/>
            </a:endParaRPr>
          </a:p>
          <a:p>
            <a:pPr indent="0">
              <a:lnSpc>
                <a:spcPct val="90000"/>
              </a:lnSpc>
              <a:buClr>
                <a:schemeClr val="accent4">
                  <a:lumMod val="40000"/>
                  <a:lumOff val="60000"/>
                </a:schemeClr>
              </a:buClr>
              <a:buSzPct val="192000"/>
              <a:buNone/>
            </a:pPr>
            <a:r>
              <a:rPr lang="fr-FR" sz="1200" b="0">
                <a:latin typeface="Arial"/>
                <a:cs typeface="Arial"/>
              </a:rPr>
              <a:t>En 1929 Edwin Hubble </a:t>
            </a:r>
            <a:br>
              <a:rPr lang="fr-FR" sz="1200" b="0">
                <a:latin typeface="Arial"/>
                <a:cs typeface="Arial"/>
              </a:rPr>
            </a:br>
            <a:r>
              <a:rPr lang="fr-FR" sz="1200" b="0">
                <a:latin typeface="Arial"/>
                <a:cs typeface="Arial"/>
              </a:rPr>
              <a:t>En 1998 est découverte</a:t>
            </a:r>
          </a:p>
          <a:p>
            <a:pPr indent="0">
              <a:lnSpc>
                <a:spcPct val="90000"/>
              </a:lnSpc>
              <a:buClr>
                <a:schemeClr val="accent4">
                  <a:lumMod val="40000"/>
                  <a:lumOff val="60000"/>
                </a:schemeClr>
              </a:buClr>
              <a:buSzPct val="192000"/>
              <a:buNone/>
            </a:pPr>
            <a:r>
              <a:rPr lang="fr-FR" sz="1600">
                <a:latin typeface="Arial"/>
                <a:cs typeface="Arial"/>
              </a:rPr>
              <a:t>Pour quelle raison ?	</a:t>
            </a:r>
          </a:p>
          <a:p>
            <a:pPr indent="0">
              <a:lnSpc>
                <a:spcPct val="90000"/>
              </a:lnSpc>
              <a:buClr>
                <a:schemeClr val="accent4">
                  <a:lumMod val="40000"/>
                  <a:lumOff val="60000"/>
                </a:schemeClr>
              </a:buClr>
              <a:buSzPct val="192000"/>
              <a:buNone/>
            </a:pPr>
            <a:r>
              <a:rPr lang="fr-FR" sz="1200" b="0">
                <a:latin typeface="Arial"/>
                <a:cs typeface="Arial"/>
              </a:rPr>
              <a:t>Une énergie inconnue</a:t>
            </a:r>
            <a:br>
              <a:rPr lang="fr-FR" sz="1200" b="0">
                <a:latin typeface="Arial"/>
                <a:cs typeface="Arial"/>
              </a:rPr>
            </a:br>
            <a:r>
              <a:rPr lang="fr-FR" sz="1200" b="0">
                <a:latin typeface="Arial"/>
                <a:cs typeface="Arial"/>
              </a:rPr>
              <a:t>en serait-elle la cause ? </a:t>
            </a:r>
            <a:br>
              <a:rPr lang="fr-FR" sz="1200" b="0">
                <a:latin typeface="Arial"/>
                <a:cs typeface="Arial"/>
              </a:rPr>
            </a:br>
            <a:r>
              <a:rPr lang="fr-FR" sz="1500">
                <a:latin typeface="Arial"/>
                <a:cs typeface="Arial"/>
              </a:rPr>
              <a:t>Pour expliquer cette </a:t>
            </a:r>
            <a:br>
              <a:rPr lang="fr-FR" sz="1500">
                <a:latin typeface="Arial"/>
                <a:cs typeface="Arial"/>
              </a:rPr>
            </a:br>
            <a:r>
              <a:rPr lang="fr-FR" sz="1500">
                <a:latin typeface="Arial"/>
                <a:cs typeface="Arial"/>
              </a:rPr>
              <a:t>accélération, plusieurs </a:t>
            </a:r>
            <a:br>
              <a:rPr lang="fr-FR" sz="1500">
                <a:latin typeface="Arial"/>
                <a:cs typeface="Arial"/>
              </a:rPr>
            </a:br>
            <a:r>
              <a:rPr lang="fr-FR" sz="1500">
                <a:latin typeface="Arial"/>
                <a:cs typeface="Arial"/>
              </a:rPr>
              <a:t>hypothèses furent élaborées :</a:t>
            </a:r>
          </a:p>
          <a:p>
            <a:pPr>
              <a:lnSpc>
                <a:spcPct val="90000"/>
              </a:lnSpc>
              <a:buClr>
                <a:schemeClr val="accent4">
                  <a:lumMod val="40000"/>
                  <a:lumOff val="60000"/>
                </a:schemeClr>
              </a:buClr>
              <a:buSzPct val="192000"/>
              <a:buFont typeface="Arial"/>
              <a:buChar char="•"/>
            </a:pPr>
            <a:r>
              <a:rPr lang="fr-FR" sz="1200" b="0">
                <a:latin typeface="Arial"/>
                <a:cs typeface="Arial"/>
              </a:rPr>
              <a:t>Notre univers  ne serait</a:t>
            </a:r>
          </a:p>
          <a:p>
            <a:pPr>
              <a:lnSpc>
                <a:spcPct val="90000"/>
              </a:lnSpc>
              <a:buClr>
                <a:schemeClr val="accent4">
                  <a:lumMod val="40000"/>
                  <a:lumOff val="60000"/>
                </a:schemeClr>
              </a:buClr>
              <a:buSzPct val="192000"/>
              <a:buFont typeface="Arial"/>
              <a:buChar char="•"/>
            </a:pPr>
            <a:r>
              <a:rPr lang="fr-FR" sz="1200" b="0">
                <a:latin typeface="Arial"/>
                <a:cs typeface="Arial"/>
              </a:rPr>
              <a:t>Les lois de la.</a:t>
            </a:r>
          </a:p>
          <a:p>
            <a:pPr>
              <a:lnSpc>
                <a:spcPct val="90000"/>
              </a:lnSpc>
              <a:buClr>
                <a:schemeClr val="accent4">
                  <a:lumMod val="40000"/>
                  <a:lumOff val="60000"/>
                </a:schemeClr>
              </a:buClr>
              <a:buSzPct val="192000"/>
              <a:buFont typeface="Arial"/>
              <a:buChar char="•"/>
            </a:pPr>
            <a:r>
              <a:rPr lang="fr-FR" sz="1200" b="0">
                <a:latin typeface="Arial"/>
                <a:cs typeface="Arial"/>
              </a:rPr>
              <a:t>Existerait-il une</a:t>
            </a:r>
          </a:p>
          <a:p>
            <a:pPr indent="0" algn="ctr">
              <a:lnSpc>
                <a:spcPct val="90000"/>
              </a:lnSpc>
              <a:buClr>
                <a:schemeClr val="accent4">
                  <a:lumMod val="40000"/>
                  <a:lumOff val="60000"/>
                </a:schemeClr>
              </a:buClr>
              <a:buSzPct val="192000"/>
              <a:buNone/>
            </a:pPr>
            <a:r>
              <a:rPr lang="fr-FR" sz="1400" b="0">
                <a:latin typeface="Arial"/>
                <a:cs typeface="Arial"/>
              </a:rPr>
              <a:t>Le modèle cosmologique qui prévaut actuellement chez les scientifiques</a:t>
            </a:r>
          </a:p>
          <a:p>
            <a:pPr indent="0">
              <a:lnSpc>
                <a:spcPct val="90000"/>
              </a:lnSpc>
              <a:buClr>
                <a:schemeClr val="accent4">
                  <a:lumMod val="40000"/>
                  <a:lumOff val="60000"/>
                </a:schemeClr>
              </a:buClr>
              <a:buSzPct val="192000"/>
              <a:buNone/>
            </a:pPr>
            <a:endParaRPr lang="fr-FR" sz="1200" b="0">
              <a:latin typeface="Arial"/>
              <a:cs typeface="Arial"/>
            </a:endParaRPr>
          </a:p>
        </p:txBody>
      </p:sp>
      <p:pic>
        <p:nvPicPr>
          <p:cNvPr id="37" name="Image 36"/>
          <p:cNvPicPr>
            <a:picLocks noChangeAspect="1"/>
          </p:cNvPicPr>
          <p:nvPr/>
        </p:nvPicPr>
        <p:blipFill>
          <a:blip r:embed="rId13"/>
          <a:stretch>
            <a:fillRect/>
          </a:stretch>
        </p:blipFill>
        <p:spPr>
          <a:xfrm>
            <a:off x="9359465" y="5633860"/>
            <a:ext cx="936000" cy="936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pic>
        <p:nvPicPr>
          <p:cNvPr id="25" name="Image 24"/>
          <p:cNvPicPr>
            <a:picLocks noChangeAspect="1"/>
          </p:cNvPicPr>
          <p:nvPr/>
        </p:nvPicPr>
        <p:blipFill>
          <a:blip r:embed="rId14"/>
          <a:stretch>
            <a:fillRect/>
          </a:stretch>
        </p:blipFill>
        <p:spPr>
          <a:xfrm rot="3135234" flipH="1">
            <a:off x="-808932" y="2019910"/>
            <a:ext cx="1978548" cy="3348486"/>
          </a:xfrm>
          <a:prstGeom prst="rect">
            <a:avLst/>
          </a:prstGeom>
        </p:spPr>
      </p:pic>
    </p:spTree>
    <p:extLst>
      <p:ext uri="{BB962C8B-B14F-4D97-AF65-F5344CB8AC3E}">
        <p14:creationId xmlns:p14="http://schemas.microsoft.com/office/powerpoint/2010/main" val="11723529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Section 1 Euclid">
  <a:themeElements>
    <a:clrScheme name="Theme couleur Euclid">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A3369E"/>
      </a:accent6>
      <a:hlink>
        <a:srgbClr val="FFDE26"/>
      </a:hlink>
      <a:folHlink>
        <a:srgbClr val="DEBE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1000">
              <a:schemeClr val="tx2">
                <a:lumMod val="75000"/>
              </a:schemeClr>
            </a:gs>
            <a:gs pos="100000">
              <a:schemeClr val="accent1">
                <a:lumMod val="75000"/>
              </a:schemeClr>
            </a:gs>
          </a:gsLst>
          <a:path path="circle">
            <a:fillToRect l="100000" t="100000"/>
          </a:path>
          <a:tileRect r="-100000" b="-100000"/>
        </a:gradFill>
        <a:ln>
          <a:solidFill>
            <a:schemeClr val="tx2">
              <a:lumMod val="50000"/>
            </a:schemeClr>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rmAutofit/>
      </a:bodyPr>
      <a:lstStyle>
        <a:defPPr>
          <a:defRPr/>
        </a:defPPr>
      </a:lstStyle>
    </a:txDef>
  </a:objectDefaults>
  <a:extraClrSchemeLst/>
</a:theme>
</file>

<file path=ppt/theme/theme2.xml><?xml version="1.0" encoding="utf-8"?>
<a:theme xmlns:a="http://schemas.openxmlformats.org/drawingml/2006/main" name="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rmAutofit/>
      </a:bodyPr>
      <a:lstStyle>
        <a:defPPr>
          <a:defRPr sz="2200">
            <a:solidFill>
              <a:srgbClr val="FEBE09"/>
            </a:solidFill>
          </a:defRPr>
        </a:defPPr>
      </a:lstStyle>
    </a:txDef>
  </a:objectDefaults>
  <a:extraClrSchemeLst/>
</a:theme>
</file>

<file path=ppt/theme/theme3.xml><?xml version="1.0" encoding="utf-8"?>
<a:theme xmlns:a="http://schemas.openxmlformats.org/drawingml/2006/main" name="sans pagination">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rmAutofit/>
      </a:bodyPr>
      <a:lstStyle>
        <a:defPPr>
          <a:defRPr sz="2200">
            <a:solidFill>
              <a:srgbClr val="FEBE09"/>
            </a:solidFill>
          </a:defRPr>
        </a:defPPr>
      </a:lstStyle>
    </a:txDef>
  </a:objectDefaults>
  <a:extraClrSchemeLst/>
</a:theme>
</file>

<file path=ppt/theme/theme4.xml><?xml version="1.0" encoding="utf-8"?>
<a:theme xmlns:a="http://schemas.openxmlformats.org/drawingml/2006/main" name="1_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10156</TotalTime>
  <Words>2143</Words>
  <Application>Microsoft Macintosh PowerPoint</Application>
  <PresentationFormat>Présentation à l'écran (4:3)</PresentationFormat>
  <Paragraphs>477</Paragraphs>
  <Slides>19</Slides>
  <Notes>4</Notes>
  <HiddenSlides>0</HiddenSlides>
  <MMClips>0</MMClips>
  <ScaleCrop>false</ScaleCrop>
  <HeadingPairs>
    <vt:vector size="4" baseType="variant">
      <vt:variant>
        <vt:lpstr>Thème</vt:lpstr>
      </vt:variant>
      <vt:variant>
        <vt:i4>4</vt:i4>
      </vt:variant>
      <vt:variant>
        <vt:lpstr>Titres des diapositives</vt:lpstr>
      </vt:variant>
      <vt:variant>
        <vt:i4>19</vt:i4>
      </vt:variant>
    </vt:vector>
  </HeadingPairs>
  <TitlesOfParts>
    <vt:vector size="23" baseType="lpstr">
      <vt:lpstr>Section 1 Euclid</vt:lpstr>
      <vt:lpstr>Conception personnalisée</vt:lpstr>
      <vt:lpstr>sans pagination</vt:lpstr>
      <vt:lpstr>1_Conception personnalisée</vt:lpstr>
      <vt:lpstr>Présentation PowerPoint</vt:lpstr>
      <vt:lpstr>Présentation PowerPoint</vt:lpstr>
      <vt:lpstr>La mission Euclid Découvrir l’invisible </vt:lpstr>
      <vt:lpstr>Ce que mesure Euclid  le Weak Lensing</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Mission Euclid Calendrier de développement</vt:lpstr>
      <vt:lpstr>Présentation PowerPoint</vt:lpstr>
    </vt:vector>
  </TitlesOfParts>
  <Company>Imago</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Patrice Amoyel</dc:creator>
  <cp:lastModifiedBy>Patrice Amoyel</cp:lastModifiedBy>
  <cp:revision>372</cp:revision>
  <dcterms:created xsi:type="dcterms:W3CDTF">2017-07-28T06:39:54Z</dcterms:created>
  <dcterms:modified xsi:type="dcterms:W3CDTF">2018-01-23T13:06:19Z</dcterms:modified>
</cp:coreProperties>
</file>