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 id="2147483660" r:id="rId2"/>
    <p:sldMasterId id="2147483663" r:id="rId3"/>
    <p:sldMasterId id="2147483666" r:id="rId4"/>
  </p:sldMasterIdLst>
  <p:notesMasterIdLst>
    <p:notesMasterId r:id="rId24"/>
  </p:notesMasterIdLst>
  <p:handoutMasterIdLst>
    <p:handoutMasterId r:id="rId25"/>
  </p:handoutMasterIdLst>
  <p:sldIdLst>
    <p:sldId id="271" r:id="rId5"/>
    <p:sldId id="270" r:id="rId6"/>
    <p:sldId id="267" r:id="rId7"/>
    <p:sldId id="269" r:id="rId8"/>
    <p:sldId id="273" r:id="rId9"/>
    <p:sldId id="274" r:id="rId10"/>
    <p:sldId id="275" r:id="rId11"/>
    <p:sldId id="276" r:id="rId12"/>
    <p:sldId id="277" r:id="rId13"/>
    <p:sldId id="278" r:id="rId14"/>
    <p:sldId id="282" r:id="rId15"/>
    <p:sldId id="283" r:id="rId16"/>
    <p:sldId id="284" r:id="rId17"/>
    <p:sldId id="279" r:id="rId18"/>
    <p:sldId id="281" r:id="rId19"/>
    <p:sldId id="280" r:id="rId20"/>
    <p:sldId id="285" r:id="rId21"/>
    <p:sldId id="272" r:id="rId22"/>
    <p:sldId id="286" r:id="rId2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533"/>
    <a:srgbClr val="B3EEFF"/>
    <a:srgbClr val="D0C6D3"/>
    <a:srgbClr val="8CB9D7"/>
    <a:srgbClr val="15AACA"/>
    <a:srgbClr val="5A85B6"/>
    <a:srgbClr val="FECE43"/>
    <a:srgbClr val="FEBC68"/>
    <a:srgbClr val="FEBE09"/>
    <a:srgbClr val="A73F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00" d="100"/>
          <a:sy n="100" d="100"/>
        </p:scale>
        <p:origin x="-1416"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1" d="100"/>
          <a:sy n="111" d="100"/>
        </p:scale>
        <p:origin x="-3824"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latin typeface="Arial"/>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9A3B22-6E80-2E4C-8027-7B29B6AA8476}" type="datetimeFigureOut">
              <a:rPr lang="fr-FR">
                <a:latin typeface="Arial"/>
              </a:rPr>
              <a:t>19/02/18</a:t>
            </a:fld>
            <a:endParaRPr lang="fr-FR">
              <a:latin typeface="Arial"/>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latin typeface="Arial"/>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8D34AE-8180-F542-AAA6-978B4E0531BA}" type="slidenum">
              <a:rPr>
                <a:latin typeface="Arial"/>
              </a:rPr>
              <a:t>‹#›</a:t>
            </a:fld>
            <a:endParaRPr lang="fr-FR">
              <a:latin typeface="Arial"/>
            </a:endParaRPr>
          </a:p>
        </p:txBody>
      </p:sp>
    </p:spTree>
    <p:extLst>
      <p:ext uri="{BB962C8B-B14F-4D97-AF65-F5344CB8AC3E}">
        <p14:creationId xmlns:p14="http://schemas.microsoft.com/office/powerpoint/2010/main" val="1770934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676423F3-9327-8F48-8521-292E627F7ACD}" type="datetimeFigureOut">
              <a:rPr lang="fr-FR"/>
              <a:pPr/>
              <a:t>19/02/18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02005E5E-7838-924B-A519-812EB01C06BC}" type="slidenum">
              <a:rPr lang="uk-UA"/>
              <a:pPr/>
              <a:t>‹#›</a:t>
            </a:fld>
            <a:endParaRPr lang="uk-UA"/>
          </a:p>
        </p:txBody>
      </p:sp>
    </p:spTree>
    <p:extLst>
      <p:ext uri="{BB962C8B-B14F-4D97-AF65-F5344CB8AC3E}">
        <p14:creationId xmlns:p14="http://schemas.microsoft.com/office/powerpoint/2010/main" val="15293871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2005E5E-7838-924B-A519-812EB01C06BC}" type="slidenum">
              <a:rPr lang="uk-UA"/>
              <a:t>3</a:t>
            </a:fld>
            <a:endParaRPr lang="uk-UA"/>
          </a:p>
        </p:txBody>
      </p:sp>
    </p:spTree>
    <p:extLst>
      <p:ext uri="{BB962C8B-B14F-4D97-AF65-F5344CB8AC3E}">
        <p14:creationId xmlns:p14="http://schemas.microsoft.com/office/powerpoint/2010/main" val="184406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2005E5E-7838-924B-A519-812EB01C06BC}" type="slidenum">
              <a:rPr lang="uk-UA"/>
              <a:t>4</a:t>
            </a:fld>
            <a:endParaRPr lang="uk-UA"/>
          </a:p>
        </p:txBody>
      </p:sp>
    </p:spTree>
    <p:extLst>
      <p:ext uri="{BB962C8B-B14F-4D97-AF65-F5344CB8AC3E}">
        <p14:creationId xmlns:p14="http://schemas.microsoft.com/office/powerpoint/2010/main" val="184406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2005E5E-7838-924B-A519-812EB01C06BC}" type="slidenum">
              <a:rPr lang="uk-UA"/>
              <a:pPr/>
              <a:t>5</a:t>
            </a:fld>
            <a:endParaRPr lang="uk-UA"/>
          </a:p>
        </p:txBody>
      </p:sp>
    </p:spTree>
    <p:extLst>
      <p:ext uri="{BB962C8B-B14F-4D97-AF65-F5344CB8AC3E}">
        <p14:creationId xmlns:p14="http://schemas.microsoft.com/office/powerpoint/2010/main" val="3638352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2005E5E-7838-924B-A519-812EB01C06BC}" type="slidenum">
              <a:rPr lang="uk-UA"/>
              <a:t>18</a:t>
            </a:fld>
            <a:endParaRPr lang="uk-UA"/>
          </a:p>
        </p:txBody>
      </p:sp>
    </p:spTree>
    <p:extLst>
      <p:ext uri="{BB962C8B-B14F-4D97-AF65-F5344CB8AC3E}">
        <p14:creationId xmlns:p14="http://schemas.microsoft.com/office/powerpoint/2010/main" val="184406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vierge couran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017407" y="1427297"/>
            <a:ext cx="7315833" cy="36941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710310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3" name="Grouper 2"/>
          <p:cNvGrpSpPr/>
          <p:nvPr userDrawn="1"/>
        </p:nvGrpSpPr>
        <p:grpSpPr>
          <a:xfrm>
            <a:off x="6" y="426612"/>
            <a:ext cx="2942997" cy="1242931"/>
            <a:chOff x="6960462" y="2152891"/>
            <a:chExt cx="2078117" cy="1242931"/>
          </a:xfrm>
        </p:grpSpPr>
        <p:sp>
          <p:nvSpPr>
            <p:cNvPr id="4" name="Rectangle 3"/>
            <p:cNvSpPr/>
            <p:nvPr/>
          </p:nvSpPr>
          <p:spPr>
            <a:xfrm>
              <a:off x="6960462" y="2152891"/>
              <a:ext cx="2078117" cy="922667"/>
            </a:xfrm>
            <a:prstGeom prst="rect">
              <a:avLst/>
            </a:prstGeom>
            <a:gradFill flip="none" rotWithShape="1">
              <a:gsLst>
                <a:gs pos="1000">
                  <a:schemeClr val="tx2">
                    <a:lumMod val="75000"/>
                  </a:schemeClr>
                </a:gs>
                <a:gs pos="100000">
                  <a:schemeClr val="accent1">
                    <a:lumMod val="75000"/>
                  </a:schemeClr>
                </a:gs>
              </a:gsLst>
              <a:path path="circle">
                <a:fillToRect l="100000" t="100000"/>
              </a:path>
              <a:tileRect r="-100000" b="-100000"/>
            </a:gradFill>
            <a:ln>
              <a:solidFill>
                <a:srgbClr val="0C41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endParaRPr>
            </a:p>
          </p:txBody>
        </p:sp>
        <p:sp>
          <p:nvSpPr>
            <p:cNvPr id="5" name="Triangle isocèle 4"/>
            <p:cNvSpPr/>
            <p:nvPr/>
          </p:nvSpPr>
          <p:spPr>
            <a:xfrm rot="10301723">
              <a:off x="7586469" y="3033679"/>
              <a:ext cx="105707" cy="362143"/>
            </a:xfrm>
            <a:prstGeom prst="triangle">
              <a:avLst/>
            </a:prstGeom>
            <a:gradFill flip="none" rotWithShape="1">
              <a:gsLst>
                <a:gs pos="1000">
                  <a:schemeClr val="tx2">
                    <a:lumMod val="75000"/>
                  </a:schemeClr>
                </a:gs>
                <a:gs pos="100000">
                  <a:schemeClr val="accent1">
                    <a:lumMod val="75000"/>
                  </a:schemeClr>
                </a:gs>
              </a:gsLst>
              <a:path path="circle">
                <a:fillToRect l="100000" t="100000"/>
              </a:path>
              <a:tileRect r="-100000" b="-100000"/>
            </a:gradFill>
            <a:ln>
              <a:solidFill>
                <a:srgbClr val="0C41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endParaRPr>
            </a:p>
          </p:txBody>
        </p:sp>
      </p:grpSp>
      <p:sp>
        <p:nvSpPr>
          <p:cNvPr id="6" name="Rectangle 5"/>
          <p:cNvSpPr/>
          <p:nvPr userDrawn="1"/>
        </p:nvSpPr>
        <p:spPr>
          <a:xfrm>
            <a:off x="3280275" y="437179"/>
            <a:ext cx="5154078" cy="480644"/>
          </a:xfrm>
          <a:prstGeom prst="rect">
            <a:avLst/>
          </a:prstGeom>
          <a:noFill/>
        </p:spPr>
        <p:txBody>
          <a:bodyPr wrap="square">
            <a:spAutoFit/>
          </a:bodyPr>
          <a:lstStyle/>
          <a:p>
            <a:pPr>
              <a:lnSpc>
                <a:spcPct val="80000"/>
              </a:lnSpc>
            </a:pPr>
            <a:r>
              <a:rPr lang="fr-FR">
                <a:solidFill>
                  <a:schemeClr val="bg2">
                    <a:lumMod val="75000"/>
                  </a:schemeClr>
                </a:solidFill>
                <a:latin typeface="Arial"/>
                <a:cs typeface="Arial"/>
              </a:rPr>
              <a:t>Texte important ici</a:t>
            </a:r>
            <a:r>
              <a:rPr lang="fr-FR" b="1">
                <a:solidFill>
                  <a:schemeClr val="bg2">
                    <a:lumMod val="75000"/>
                  </a:schemeClr>
                </a:solidFill>
                <a:latin typeface="Arial"/>
                <a:cs typeface="Arial"/>
              </a:rPr>
              <a:t/>
            </a:r>
            <a:br>
              <a:rPr lang="fr-FR" b="1">
                <a:solidFill>
                  <a:schemeClr val="bg2">
                    <a:lumMod val="75000"/>
                  </a:schemeClr>
                </a:solidFill>
                <a:latin typeface="Arial"/>
                <a:cs typeface="Arial"/>
              </a:rPr>
            </a:br>
            <a:r>
              <a:rPr lang="fr-FR" sz="1300">
                <a:latin typeface="Arial"/>
                <a:cs typeface="Arial"/>
              </a:rPr>
              <a:t>Explications sur ce texte</a:t>
            </a:r>
          </a:p>
        </p:txBody>
      </p:sp>
      <p:grpSp>
        <p:nvGrpSpPr>
          <p:cNvPr id="9" name="Grouper 8"/>
          <p:cNvGrpSpPr/>
          <p:nvPr userDrawn="1"/>
        </p:nvGrpSpPr>
        <p:grpSpPr>
          <a:xfrm>
            <a:off x="3180522" y="2812267"/>
            <a:ext cx="5503496" cy="2138117"/>
            <a:chOff x="3180522" y="2562586"/>
            <a:chExt cx="5503496" cy="2138117"/>
          </a:xfrm>
        </p:grpSpPr>
        <p:pic>
          <p:nvPicPr>
            <p:cNvPr id="10" name="Image 9"/>
            <p:cNvPicPr>
              <a:picLocks noChangeAspect="1"/>
            </p:cNvPicPr>
            <p:nvPr/>
          </p:nvPicPr>
          <p:blipFill>
            <a:blip r:embed="rId2"/>
            <a:stretch>
              <a:fillRect/>
            </a:stretch>
          </p:blipFill>
          <p:spPr>
            <a:xfrm>
              <a:off x="5042160" y="2562586"/>
              <a:ext cx="1635802" cy="1635802"/>
            </a:xfrm>
            <a:prstGeom prst="rect">
              <a:avLst/>
            </a:prstGeom>
            <a:ln w="47625" cap="rnd" cmpd="sng">
              <a:solidFill>
                <a:srgbClr val="5A85B6">
                  <a:alpha val="98000"/>
                </a:srgbClr>
              </a:solidFill>
              <a:round/>
            </a:ln>
            <a:effectLst>
              <a:outerShdw blurRad="155575" dist="101600" dir="2700000" algn="tl" rotWithShape="0">
                <a:srgbClr val="000000">
                  <a:alpha val="16000"/>
                </a:srgbClr>
              </a:outerShdw>
            </a:effectLst>
          </p:spPr>
          <p:style>
            <a:lnRef idx="0">
              <a:schemeClr val="accent2"/>
            </a:lnRef>
            <a:fillRef idx="3">
              <a:schemeClr val="accent2"/>
            </a:fillRef>
            <a:effectRef idx="3">
              <a:schemeClr val="accent2"/>
            </a:effectRef>
            <a:fontRef idx="minor">
              <a:schemeClr val="lt1"/>
            </a:fontRef>
          </p:style>
        </p:pic>
        <p:pic>
          <p:nvPicPr>
            <p:cNvPr id="11" name="Image 10"/>
            <p:cNvPicPr>
              <a:picLocks noChangeAspect="1"/>
            </p:cNvPicPr>
            <p:nvPr/>
          </p:nvPicPr>
          <p:blipFill>
            <a:blip r:embed="rId3"/>
            <a:stretch>
              <a:fillRect/>
            </a:stretch>
          </p:blipFill>
          <p:spPr>
            <a:xfrm>
              <a:off x="3242348" y="2562586"/>
              <a:ext cx="1635802" cy="1635802"/>
            </a:xfrm>
            <a:prstGeom prst="rect">
              <a:avLst/>
            </a:prstGeom>
            <a:ln w="47625" cap="rnd" cmpd="sng">
              <a:solidFill>
                <a:srgbClr val="5A85B6">
                  <a:alpha val="98000"/>
                </a:srgbClr>
              </a:solidFill>
              <a:round/>
            </a:ln>
            <a:effectLst>
              <a:outerShdw blurRad="155575" dist="101600" dir="2700000" algn="tl" rotWithShape="0">
                <a:srgbClr val="000000">
                  <a:alpha val="16000"/>
                </a:srgbClr>
              </a:outerShdw>
            </a:effectLst>
          </p:spPr>
          <p:style>
            <a:lnRef idx="0">
              <a:schemeClr val="accent2"/>
            </a:lnRef>
            <a:fillRef idx="3">
              <a:schemeClr val="accent2"/>
            </a:fillRef>
            <a:effectRef idx="3">
              <a:schemeClr val="accent2"/>
            </a:effectRef>
            <a:fontRef idx="minor">
              <a:schemeClr val="lt1"/>
            </a:fontRef>
          </p:style>
        </p:pic>
        <p:pic>
          <p:nvPicPr>
            <p:cNvPr id="12" name="Image 11"/>
            <p:cNvPicPr>
              <a:picLocks noChangeAspect="1"/>
            </p:cNvPicPr>
            <p:nvPr/>
          </p:nvPicPr>
          <p:blipFill>
            <a:blip r:embed="rId4"/>
            <a:stretch>
              <a:fillRect/>
            </a:stretch>
          </p:blipFill>
          <p:spPr>
            <a:xfrm>
              <a:off x="6820262" y="2562588"/>
              <a:ext cx="1635800" cy="1635800"/>
            </a:xfrm>
            <a:prstGeom prst="rect">
              <a:avLst/>
            </a:prstGeom>
            <a:ln w="47625" cap="rnd" cmpd="sng">
              <a:solidFill>
                <a:srgbClr val="5A85B6">
                  <a:alpha val="98000"/>
                </a:srgbClr>
              </a:solidFill>
              <a:round/>
            </a:ln>
            <a:effectLst>
              <a:outerShdw blurRad="155575" dist="101600" dir="2700000" algn="tl" rotWithShape="0">
                <a:srgbClr val="000000">
                  <a:alpha val="16000"/>
                </a:srgbClr>
              </a:outerShdw>
            </a:effectLst>
          </p:spPr>
          <p:style>
            <a:lnRef idx="0">
              <a:schemeClr val="accent2"/>
            </a:lnRef>
            <a:fillRef idx="3">
              <a:schemeClr val="accent2"/>
            </a:fillRef>
            <a:effectRef idx="3">
              <a:schemeClr val="accent2"/>
            </a:effectRef>
            <a:fontRef idx="minor">
              <a:schemeClr val="lt1"/>
            </a:fontRef>
          </p:style>
        </p:pic>
        <p:sp>
          <p:nvSpPr>
            <p:cNvPr id="13" name="Flèche vers la droite 12"/>
            <p:cNvSpPr/>
            <p:nvPr/>
          </p:nvSpPr>
          <p:spPr>
            <a:xfrm>
              <a:off x="4662944" y="4309659"/>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4" name="Rectangle 13"/>
            <p:cNvSpPr/>
            <p:nvPr/>
          </p:nvSpPr>
          <p:spPr>
            <a:xfrm>
              <a:off x="7012345" y="4285919"/>
              <a:ext cx="1671673"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a:solidFill>
                    <a:srgbClr val="000000"/>
                  </a:solidFill>
                </a:rPr>
                <a:t>Légende</a:t>
              </a:r>
              <a:endParaRPr lang="fr-FR" sz="1100" dirty="0">
                <a:solidFill>
                  <a:srgbClr val="000000"/>
                </a:solidFill>
              </a:endParaRPr>
            </a:p>
          </p:txBody>
        </p:sp>
        <p:sp>
          <p:nvSpPr>
            <p:cNvPr id="15" name="Rectangle 14"/>
            <p:cNvSpPr/>
            <p:nvPr/>
          </p:nvSpPr>
          <p:spPr>
            <a:xfrm>
              <a:off x="5058442" y="4285919"/>
              <a:ext cx="1812788"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a:solidFill>
                    <a:srgbClr val="000000"/>
                  </a:solidFill>
                </a:rPr>
                <a:t>Légende</a:t>
              </a:r>
              <a:endParaRPr lang="fr-FR" sz="1100" dirty="0">
                <a:solidFill>
                  <a:srgbClr val="000000"/>
                </a:solidFill>
              </a:endParaRPr>
            </a:p>
          </p:txBody>
        </p:sp>
        <p:sp>
          <p:nvSpPr>
            <p:cNvPr id="16" name="Rectangle 15"/>
            <p:cNvSpPr/>
            <p:nvPr/>
          </p:nvSpPr>
          <p:spPr>
            <a:xfrm>
              <a:off x="3180522" y="4285919"/>
              <a:ext cx="1780223"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a:solidFill>
                    <a:srgbClr val="000000"/>
                  </a:solidFill>
                </a:rPr>
                <a:t>Légende</a:t>
              </a:r>
              <a:endParaRPr lang="fr-FR" sz="1100" dirty="0">
                <a:solidFill>
                  <a:srgbClr val="000000"/>
                </a:solidFill>
              </a:endParaRPr>
            </a:p>
          </p:txBody>
        </p:sp>
        <p:sp>
          <p:nvSpPr>
            <p:cNvPr id="17" name="Flèche vers la droite 16"/>
            <p:cNvSpPr/>
            <p:nvPr/>
          </p:nvSpPr>
          <p:spPr>
            <a:xfrm>
              <a:off x="6627703" y="4309659"/>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sp>
        <p:nvSpPr>
          <p:cNvPr id="18" name="Hexagone 17"/>
          <p:cNvSpPr/>
          <p:nvPr userDrawn="1"/>
        </p:nvSpPr>
        <p:spPr>
          <a:xfrm rot="5400000">
            <a:off x="449578" y="2112749"/>
            <a:ext cx="2616624" cy="2255710"/>
          </a:xfrm>
          <a:prstGeom prst="hexagon">
            <a:avLst/>
          </a:prstGeom>
          <a:blipFill rotWithShape="1">
            <a:blip r:embed="rId5"/>
            <a:stretch>
              <a:fillRect/>
            </a:stretch>
          </a:blipFill>
          <a:ln w="47625" cap="rnd" cmpd="sng">
            <a:gradFill flip="none" rotWithShape="1">
              <a:gsLst>
                <a:gs pos="0">
                  <a:schemeClr val="bg2">
                    <a:lumMod val="40000"/>
                    <a:lumOff val="60000"/>
                  </a:schemeClr>
                </a:gs>
                <a:gs pos="100000">
                  <a:srgbClr val="5A85B6">
                    <a:alpha val="98000"/>
                  </a:srgbClr>
                </a:gs>
              </a:gsLst>
              <a:lin ang="0" scaled="1"/>
              <a:tileRect/>
            </a:gradFill>
            <a:round/>
          </a:ln>
          <a:effectLst>
            <a:outerShdw blurRad="155575" dist="101600" dir="2700000" algn="tl" rotWithShape="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9" name="Rectangle 18"/>
          <p:cNvSpPr/>
          <p:nvPr userDrawn="1"/>
        </p:nvSpPr>
        <p:spPr>
          <a:xfrm>
            <a:off x="631650" y="4866248"/>
            <a:ext cx="2082106" cy="480644"/>
          </a:xfrm>
          <a:prstGeom prst="rect">
            <a:avLst/>
          </a:prstGeom>
          <a:noFill/>
        </p:spPr>
        <p:txBody>
          <a:bodyPr wrap="square">
            <a:normAutofit/>
          </a:bodyPr>
          <a:lstStyle/>
          <a:p>
            <a:pPr>
              <a:lnSpc>
                <a:spcPct val="80000"/>
              </a:lnSpc>
            </a:pPr>
            <a:r>
              <a:rPr lang="fr-FR">
                <a:solidFill>
                  <a:schemeClr val="bg2">
                    <a:lumMod val="75000"/>
                  </a:schemeClr>
                </a:solidFill>
                <a:latin typeface="Arial"/>
                <a:cs typeface="Arial"/>
              </a:rPr>
              <a:t>Image</a:t>
            </a:r>
            <a:r>
              <a:rPr lang="fr-FR" b="1">
                <a:solidFill>
                  <a:schemeClr val="bg2">
                    <a:lumMod val="75000"/>
                  </a:schemeClr>
                </a:solidFill>
                <a:latin typeface="Arial"/>
                <a:cs typeface="Arial"/>
              </a:rPr>
              <a:t/>
            </a:r>
            <a:br>
              <a:rPr lang="fr-FR" b="1">
                <a:solidFill>
                  <a:schemeClr val="bg2">
                    <a:lumMod val="75000"/>
                  </a:schemeClr>
                </a:solidFill>
                <a:latin typeface="Arial"/>
                <a:cs typeface="Arial"/>
              </a:rPr>
            </a:br>
            <a:r>
              <a:rPr lang="fr-FR" sz="1300">
                <a:latin typeface="Arial"/>
                <a:cs typeface="Arial"/>
              </a:rPr>
              <a:t>Explications sur l’image</a:t>
            </a:r>
          </a:p>
        </p:txBody>
      </p:sp>
      <p:sp>
        <p:nvSpPr>
          <p:cNvPr id="20" name="Titre 1"/>
          <p:cNvSpPr>
            <a:spLocks noGrp="1"/>
          </p:cNvSpPr>
          <p:nvPr>
            <p:ph type="title" hasCustomPrompt="1"/>
          </p:nvPr>
        </p:nvSpPr>
        <p:spPr>
          <a:xfrm>
            <a:off x="-119405" y="301367"/>
            <a:ext cx="2916952" cy="952432"/>
          </a:xfrm>
          <a:prstGeom prst="rect">
            <a:avLst/>
          </a:prstGeom>
        </p:spPr>
        <p:txBody>
          <a:bodyPr anchor="b" anchorCtr="0">
            <a:normAutofit/>
          </a:bodyPr>
          <a:lstStyle>
            <a:lvl1pPr>
              <a:defRPr baseline="0"/>
            </a:lvl1pPr>
          </a:lstStyle>
          <a:p>
            <a:r>
              <a:rPr lang="fr-FR" sz="1100"/>
              <a:t>Sur titre </a:t>
            </a:r>
            <a:r>
              <a:rPr lang="fr-FR"/>
              <a:t/>
            </a:r>
            <a:br>
              <a:rPr lang="fr-FR"/>
            </a:br>
            <a:r>
              <a:rPr lang="en-US" sz="2000"/>
              <a:t>Titre du slide</a:t>
            </a:r>
            <a:endParaRPr lang="fr-FR" sz="2000"/>
          </a:p>
        </p:txBody>
      </p:sp>
      <p:sp>
        <p:nvSpPr>
          <p:cNvPr id="2" name="ZoneTexte 1"/>
          <p:cNvSpPr txBox="1"/>
          <p:nvPr userDrawn="1"/>
        </p:nvSpPr>
        <p:spPr>
          <a:xfrm>
            <a:off x="251886" y="6717612"/>
            <a:ext cx="914400" cy="914400"/>
          </a:xfrm>
          <a:prstGeom prst="rect">
            <a:avLst/>
          </a:prstGeom>
          <a:noFill/>
        </p:spPr>
        <p:txBody>
          <a:bodyPr wrap="none" rtlCol="0">
            <a:normAutofit/>
          </a:bodyPr>
          <a:lstStyle/>
          <a:p>
            <a:endParaRPr lang="fr-FR"/>
          </a:p>
        </p:txBody>
      </p:sp>
    </p:spTree>
    <p:extLst>
      <p:ext uri="{BB962C8B-B14F-4D97-AF65-F5344CB8AC3E}">
        <p14:creationId xmlns:p14="http://schemas.microsoft.com/office/powerpoint/2010/main" val="22758240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calaire">
    <p:spTree>
      <p:nvGrpSpPr>
        <p:cNvPr id="1" name=""/>
        <p:cNvGrpSpPr/>
        <p:nvPr/>
      </p:nvGrpSpPr>
      <p:grpSpPr>
        <a:xfrm>
          <a:off x="0" y="0"/>
          <a:ext cx="0" cy="0"/>
          <a:chOff x="0" y="0"/>
          <a:chExt cx="0" cy="0"/>
        </a:xfrm>
      </p:grpSpPr>
      <p:sp>
        <p:nvSpPr>
          <p:cNvPr id="16" name="Espace réservé du texte 15"/>
          <p:cNvSpPr>
            <a:spLocks noGrp="1"/>
          </p:cNvSpPr>
          <p:nvPr>
            <p:ph type="body" sz="quarter" idx="13" hasCustomPrompt="1"/>
          </p:nvPr>
        </p:nvSpPr>
        <p:spPr>
          <a:xfrm>
            <a:off x="403152" y="1653862"/>
            <a:ext cx="8395832" cy="775372"/>
          </a:xfrm>
          <a:prstGeom prst="rect">
            <a:avLst/>
          </a:prstGeom>
        </p:spPr>
        <p:txBody>
          <a:bodyPr/>
          <a:lstStyle>
            <a:lvl1pPr algn="ctr">
              <a:defRPr>
                <a:latin typeface="Arial"/>
              </a:defRPr>
            </a:lvl1pPr>
          </a:lstStyle>
          <a:p>
            <a:pPr lvl="0"/>
            <a:r>
              <a:rPr lang="fr-FR"/>
              <a:t>Le titre de la section</a:t>
            </a:r>
          </a:p>
        </p:txBody>
      </p:sp>
      <p:sp>
        <p:nvSpPr>
          <p:cNvPr id="3" name="Sous-titre 2"/>
          <p:cNvSpPr>
            <a:spLocks noGrp="1"/>
          </p:cNvSpPr>
          <p:nvPr>
            <p:ph type="subTitle" idx="1" hasCustomPrompt="1"/>
          </p:nvPr>
        </p:nvSpPr>
        <p:spPr>
          <a:xfrm>
            <a:off x="4152470" y="2328436"/>
            <a:ext cx="3618292" cy="1209568"/>
          </a:xfrm>
          <a:prstGeom prst="rect">
            <a:avLst/>
          </a:prstGeom>
        </p:spPr>
        <p:txBody>
          <a:bodyPr wrap="square">
            <a:normAutofit/>
          </a:bodyPr>
          <a:lstStyle>
            <a:lvl1pPr marL="342900" indent="-342900" algn="l">
              <a:lnSpc>
                <a:spcPct val="80000"/>
              </a:lnSpc>
              <a:spcBef>
                <a:spcPts val="0"/>
              </a:spcBef>
              <a:spcAft>
                <a:spcPts val="1200"/>
              </a:spcAft>
              <a:buFontTx/>
              <a:buBlip>
                <a:blip r:embed="rId2"/>
              </a:buBlip>
              <a:defRPr sz="2000">
                <a:solidFill>
                  <a:schemeClr val="bg1"/>
                </a:solidFill>
                <a:latin typeface="Arial"/>
              </a:defRPr>
            </a:lvl1pPr>
            <a:lvl2pPr marL="0" indent="0" algn="ctr">
              <a:buNone/>
              <a:defRPr>
                <a:solidFill>
                  <a:schemeClr val="tx1">
                    <a:tint val="75000"/>
                  </a:schemeClr>
                </a:solidFill>
              </a:defRPr>
            </a:lvl2pPr>
            <a:lvl3pPr marL="0" indent="0" algn="ctr">
              <a:buNone/>
              <a:defRPr>
                <a:solidFill>
                  <a:schemeClr val="tx1">
                    <a:tint val="75000"/>
                  </a:schemeClr>
                </a:solidFill>
              </a:defRPr>
            </a:lvl3pPr>
            <a:lvl4pPr marL="0" indent="-342900" algn="ctr">
              <a:spcBef>
                <a:spcPts val="0"/>
              </a:spcBef>
              <a:buFont typeface="Arial"/>
              <a:buChar char="•"/>
              <a:defRPr>
                <a:solidFill>
                  <a:schemeClr val="tx1">
                    <a:tint val="75000"/>
                  </a:schemeClr>
                </a:solidFill>
              </a:defRPr>
            </a:lvl4pPr>
            <a:lvl5pPr marL="0" indent="0" algn="ctr">
              <a:buNone/>
              <a:defRPr>
                <a:solidFill>
                  <a:schemeClr val="tx1">
                    <a:tint val="75000"/>
                  </a:schemeClr>
                </a:solidFill>
              </a:defRPr>
            </a:lvl5pPr>
            <a:lvl6pPr marL="0" indent="0" algn="ctr">
              <a:buNone/>
              <a:defRPr>
                <a:solidFill>
                  <a:schemeClr val="tx1">
                    <a:tint val="75000"/>
                  </a:schemeClr>
                </a:solidFill>
              </a:defRPr>
            </a:lvl6pPr>
            <a:lvl7pPr marL="0" indent="0" algn="ctr">
              <a:buNone/>
              <a:defRPr>
                <a:solidFill>
                  <a:schemeClr val="tx1">
                    <a:tint val="75000"/>
                  </a:schemeClr>
                </a:solidFill>
              </a:defRPr>
            </a:lvl7pPr>
            <a:lvl8pPr marL="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a:t>Le sous - titre de section</a:t>
            </a:r>
          </a:p>
        </p:txBody>
      </p:sp>
    </p:spTree>
    <p:extLst>
      <p:ext uri="{BB962C8B-B14F-4D97-AF65-F5344CB8AC3E}">
        <p14:creationId xmlns:p14="http://schemas.microsoft.com/office/powerpoint/2010/main" val="3312219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47909" y="4538365"/>
            <a:ext cx="8229600" cy="1143000"/>
          </a:xfrm>
          <a:prstGeom prst="rect">
            <a:avLst/>
          </a:prstGeom>
        </p:spPr>
        <p:txBody>
          <a:bodyPr vert="horz"/>
          <a:lstStyle>
            <a:lvl1pPr>
              <a:defRPr>
                <a:latin typeface="Arial"/>
              </a:defRPr>
            </a:lvl1pPr>
          </a:lstStyle>
          <a:p>
            <a:r>
              <a:rPr lang="fr-FR"/>
              <a:t>Cliquez et modifiez le titre</a:t>
            </a:r>
          </a:p>
        </p:txBody>
      </p:sp>
    </p:spTree>
    <p:extLst>
      <p:ext uri="{BB962C8B-B14F-4D97-AF65-F5344CB8AC3E}">
        <p14:creationId xmlns:p14="http://schemas.microsoft.com/office/powerpoint/2010/main" val="933338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a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6780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6375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0.emf"/><Relationship Id="rId1" Type="http://schemas.openxmlformats.org/officeDocument/2006/relationships/slideLayout" Target="../slideLayouts/slideLayout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66995" y="1082634"/>
            <a:ext cx="7427076" cy="4636036"/>
          </a:xfrm>
          <a:prstGeom prst="rect">
            <a:avLst/>
          </a:prstGeom>
        </p:spPr>
        <p:txBody>
          <a:bodyPr vert="horz" lIns="91440" tIns="45720" rIns="91440" bIns="45720" rtlCol="0">
            <a:normAutofit/>
          </a:bodyPr>
          <a:lstStyle/>
          <a:p>
            <a:pPr lvl="0"/>
            <a:r>
              <a:rPr lang="fr-FR"/>
              <a:t>Niveau 0 (titre)</a:t>
            </a:r>
          </a:p>
          <a:p>
            <a:pPr lvl="1"/>
            <a:r>
              <a:rPr lang="fr-FR"/>
              <a:t>Niveau 1 (titre)</a:t>
            </a:r>
          </a:p>
          <a:p>
            <a:pPr lvl="2"/>
            <a:r>
              <a:rPr lang="fr-FR"/>
              <a:t>Niveau 2 (titre)</a:t>
            </a:r>
          </a:p>
          <a:p>
            <a:pPr lvl="4"/>
            <a:r>
              <a:rPr lang="fr-FR"/>
              <a:t>Niveau 3 (texte usuel)</a:t>
            </a:r>
          </a:p>
          <a:p>
            <a:pPr lvl="3"/>
            <a:r>
              <a:rPr lang="fr-FR"/>
              <a:t>Niveau 4 (petit texte)</a:t>
            </a:r>
          </a:p>
          <a:p>
            <a:pPr lvl="5"/>
            <a:r>
              <a:rPr lang="fr-FR"/>
              <a:t>Niveau 5 (texte petit)</a:t>
            </a:r>
          </a:p>
          <a:p>
            <a:pPr lvl="6"/>
            <a:r>
              <a:rPr lang="fr-FR"/>
              <a:t>Niveau 6</a:t>
            </a:r>
          </a:p>
          <a:p>
            <a:pPr lvl="7"/>
            <a:r>
              <a:rPr lang="fr-FR"/>
              <a:t>Niveau 7</a:t>
            </a:r>
          </a:p>
          <a:p>
            <a:pPr lvl="8"/>
            <a:r>
              <a:rPr lang="fr-FR"/>
              <a:t>Niveau 8</a:t>
            </a:r>
          </a:p>
        </p:txBody>
      </p:sp>
      <p:sp>
        <p:nvSpPr>
          <p:cNvPr id="26" name="Rogner un rectangle à un seul coin 25"/>
          <p:cNvSpPr/>
          <p:nvPr userDrawn="1"/>
        </p:nvSpPr>
        <p:spPr>
          <a:xfrm>
            <a:off x="0" y="6370395"/>
            <a:ext cx="2966864" cy="517847"/>
          </a:xfrm>
          <a:prstGeom prst="snip1Rect">
            <a:avLst/>
          </a:prstGeom>
          <a:gradFill flip="none" rotWithShape="1">
            <a:gsLst>
              <a:gs pos="1000">
                <a:schemeClr val="bg2">
                  <a:lumMod val="75000"/>
                </a:schemeClr>
              </a:gs>
              <a:gs pos="100000">
                <a:schemeClr val="accent1">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sp>
        <p:nvSpPr>
          <p:cNvPr id="29" name="Rogner un rectangle à un seul coin 28"/>
          <p:cNvSpPr/>
          <p:nvPr userDrawn="1"/>
        </p:nvSpPr>
        <p:spPr>
          <a:xfrm flipH="1">
            <a:off x="3040089" y="6370395"/>
            <a:ext cx="6124075" cy="517847"/>
          </a:xfrm>
          <a:prstGeom prst="snip1Rect">
            <a:avLst/>
          </a:prstGeom>
          <a:gradFill flip="none" rotWithShape="1">
            <a:gsLst>
              <a:gs pos="0">
                <a:schemeClr val="bg2">
                  <a:lumMod val="75000"/>
                </a:schemeClr>
              </a:gs>
              <a:gs pos="69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pic>
        <p:nvPicPr>
          <p:cNvPr id="32" name="Image 31"/>
          <p:cNvPicPr>
            <a:picLocks noChangeAspect="1"/>
          </p:cNvPicPr>
          <p:nvPr userDrawn="1"/>
        </p:nvPicPr>
        <p:blipFill>
          <a:blip r:embed="rId4"/>
          <a:stretch>
            <a:fillRect/>
          </a:stretch>
        </p:blipFill>
        <p:spPr>
          <a:xfrm>
            <a:off x="3348248" y="6478753"/>
            <a:ext cx="834463" cy="273372"/>
          </a:xfrm>
          <a:prstGeom prst="rect">
            <a:avLst/>
          </a:prstGeom>
        </p:spPr>
      </p:pic>
      <p:pic>
        <p:nvPicPr>
          <p:cNvPr id="34" name="Image 33" descr="Logo-euclid-france-H-white-100%.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35678" y="6425856"/>
            <a:ext cx="1216581" cy="371669"/>
          </a:xfrm>
          <a:prstGeom prst="rect">
            <a:avLst/>
          </a:prstGeom>
        </p:spPr>
      </p:pic>
      <p:sp>
        <p:nvSpPr>
          <p:cNvPr id="36" name="ZoneTexte 35"/>
          <p:cNvSpPr txBox="1"/>
          <p:nvPr userDrawn="1"/>
        </p:nvSpPr>
        <p:spPr>
          <a:xfrm>
            <a:off x="8670303" y="6059637"/>
            <a:ext cx="473703" cy="342712"/>
          </a:xfrm>
          <a:prstGeom prst="rect">
            <a:avLst/>
          </a:prstGeom>
          <a:noFill/>
        </p:spPr>
        <p:txBody>
          <a:bodyPr wrap="square" rtlCol="0">
            <a:normAutofit/>
          </a:bodyPr>
          <a:lstStyle/>
          <a:p>
            <a:fld id="{8241E026-191A-D249-ABA0-B13903F33518}" type="slidenum">
              <a:rPr lang="en-US" sz="1600" noProof="0" smtClean="0">
                <a:solidFill>
                  <a:srgbClr val="1F9BDA"/>
                </a:solidFill>
                <a:latin typeface="Arial"/>
              </a:rPr>
              <a:pPr/>
              <a:t>‹#›</a:t>
            </a:fld>
            <a:endParaRPr lang="en-US" sz="1600" noProof="0" dirty="0">
              <a:solidFill>
                <a:srgbClr val="1F9BDA"/>
              </a:solidFill>
              <a:latin typeface="Arial"/>
            </a:endParaRPr>
          </a:p>
        </p:txBody>
      </p:sp>
      <p:cxnSp>
        <p:nvCxnSpPr>
          <p:cNvPr id="37" name="Connecteur droit 36"/>
          <p:cNvCxnSpPr/>
          <p:nvPr userDrawn="1"/>
        </p:nvCxnSpPr>
        <p:spPr>
          <a:xfrm>
            <a:off x="7429071" y="6194130"/>
            <a:ext cx="0" cy="12881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8" name="ZoneTexte 37"/>
          <p:cNvSpPr txBox="1"/>
          <p:nvPr userDrawn="1"/>
        </p:nvSpPr>
        <p:spPr>
          <a:xfrm>
            <a:off x="2907264" y="6133725"/>
            <a:ext cx="4481664" cy="342712"/>
          </a:xfrm>
          <a:prstGeom prst="rect">
            <a:avLst/>
          </a:prstGeom>
          <a:noFill/>
        </p:spPr>
        <p:txBody>
          <a:bodyPr wrap="square" rtlCol="0">
            <a:normAutofit/>
          </a:bodyPr>
          <a:lstStyle/>
          <a:p>
            <a:pPr algn="r"/>
            <a:r>
              <a:rPr lang="en-US" sz="900" noProof="0" dirty="0" smtClean="0">
                <a:solidFill>
                  <a:schemeClr val="bg2">
                    <a:lumMod val="75000"/>
                  </a:schemeClr>
                </a:solidFill>
                <a:latin typeface="Arial"/>
              </a:rPr>
              <a:t>Rodolphe Clédassou • CNES</a:t>
            </a:r>
          </a:p>
        </p:txBody>
      </p:sp>
      <p:cxnSp>
        <p:nvCxnSpPr>
          <p:cNvPr id="39" name="Connecteur droit 38"/>
          <p:cNvCxnSpPr/>
          <p:nvPr userDrawn="1"/>
        </p:nvCxnSpPr>
        <p:spPr>
          <a:xfrm>
            <a:off x="8570148" y="6194130"/>
            <a:ext cx="0" cy="12881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0" name="ZoneTexte 39"/>
          <p:cNvSpPr txBox="1"/>
          <p:nvPr userDrawn="1"/>
        </p:nvSpPr>
        <p:spPr>
          <a:xfrm>
            <a:off x="7471840" y="6133725"/>
            <a:ext cx="1056767" cy="342712"/>
          </a:xfrm>
          <a:prstGeom prst="rect">
            <a:avLst/>
          </a:prstGeom>
          <a:noFill/>
        </p:spPr>
        <p:txBody>
          <a:bodyPr wrap="square" rtlCol="0">
            <a:normAutofit/>
          </a:bodyPr>
          <a:lstStyle/>
          <a:p>
            <a:pPr algn="ctr"/>
            <a:r>
              <a:rPr lang="en-US" sz="900" noProof="0" dirty="0" smtClean="0">
                <a:solidFill>
                  <a:srgbClr val="1F9BDA"/>
                </a:solidFill>
                <a:latin typeface="Arial"/>
              </a:rPr>
              <a:t>march 2018</a:t>
            </a:r>
            <a:endParaRPr lang="en-US" sz="900" noProof="0" dirty="0">
              <a:solidFill>
                <a:srgbClr val="1F9BDA"/>
              </a:solidFill>
              <a:latin typeface="Arial"/>
            </a:endParaRPr>
          </a:p>
        </p:txBody>
      </p:sp>
      <p:pic>
        <p:nvPicPr>
          <p:cNvPr id="17" name="Image 16"/>
          <p:cNvPicPr>
            <a:picLocks noChangeAspect="1"/>
          </p:cNvPicPr>
          <p:nvPr userDrawn="1"/>
        </p:nvPicPr>
        <p:blipFill>
          <a:blip r:embed="rId6"/>
          <a:stretch>
            <a:fillRect/>
          </a:stretch>
        </p:blipFill>
        <p:spPr>
          <a:xfrm>
            <a:off x="7950200" y="6472432"/>
            <a:ext cx="855133" cy="251242"/>
          </a:xfrm>
          <a:prstGeom prst="rect">
            <a:avLst/>
          </a:prstGeom>
        </p:spPr>
      </p:pic>
    </p:spTree>
    <p:extLst>
      <p:ext uri="{BB962C8B-B14F-4D97-AF65-F5344CB8AC3E}">
        <p14:creationId xmlns:p14="http://schemas.microsoft.com/office/powerpoint/2010/main" val="2951237722"/>
      </p:ext>
    </p:extLst>
  </p:cSld>
  <p:clrMap bg1="lt1" tx1="dk1" bg2="lt2" tx2="dk2" accent1="accent1" accent2="accent2" accent3="accent3" accent4="accent4" accent5="accent5" accent6="accent6" hlink="hlink" folHlink="folHlink"/>
  <p:sldLayoutIdLst>
    <p:sldLayoutId id="2147483652" r:id="rId1"/>
    <p:sldLayoutId id="2147483665" r:id="rId2"/>
  </p:sldLayoutIdLst>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hf hdr="0"/>
  <p:txStyles>
    <p:titleStyle>
      <a:lvl1pPr indent="180000" algn="r" defTabSz="457200" rtl="0" eaLnBrk="1" latinLnBrk="0" hangingPunct="1">
        <a:spcBef>
          <a:spcPct val="0"/>
        </a:spcBef>
        <a:buNone/>
        <a:defRPr lang="fr-FR" sz="1600" b="1" i="0" kern="9400">
          <a:solidFill>
            <a:schemeClr val="bg1"/>
          </a:solidFill>
          <a:latin typeface="Arial"/>
          <a:ea typeface="+mj-ea"/>
          <a:cs typeface="Arial"/>
        </a:defRPr>
      </a:lvl1pPr>
    </p:titleStyle>
    <p:bodyStyle>
      <a:lvl1pPr marL="0" indent="216000" algn="l" defTabSz="457200" rtl="0" eaLnBrk="1" latinLnBrk="0" hangingPunct="1">
        <a:lnSpc>
          <a:spcPct val="85000"/>
        </a:lnSpc>
        <a:spcBef>
          <a:spcPts val="600"/>
        </a:spcBef>
        <a:buSzPct val="107000"/>
        <a:buFontTx/>
        <a:buBlip>
          <a:blip r:embed="rId7"/>
        </a:buBlip>
        <a:defRPr sz="2000" b="1" kern="1200">
          <a:solidFill>
            <a:schemeClr val="tx1">
              <a:lumMod val="65000"/>
              <a:lumOff val="35000"/>
            </a:schemeClr>
          </a:solidFill>
          <a:latin typeface="Arial"/>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chemeClr val="bg2">
              <a:lumMod val="75000"/>
            </a:schemeClr>
          </a:solidFill>
          <a:latin typeface="Arial"/>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7"/>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Arial"/>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Arial"/>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Arial"/>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Arial"/>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Arial"/>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Arial"/>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Image 3" descr="aa.ps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97" y="2498"/>
            <a:ext cx="9139003" cy="6855502"/>
          </a:xfrm>
          <a:prstGeom prst="rect">
            <a:avLst/>
          </a:prstGeom>
        </p:spPr>
      </p:pic>
      <p:sp>
        <p:nvSpPr>
          <p:cNvPr id="7" name="Rogner un rectangle à un seul coin 6"/>
          <p:cNvSpPr/>
          <p:nvPr userDrawn="1"/>
        </p:nvSpPr>
        <p:spPr>
          <a:xfrm>
            <a:off x="0" y="6340155"/>
            <a:ext cx="2966864" cy="517847"/>
          </a:xfrm>
          <a:prstGeom prst="snip1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sp>
        <p:nvSpPr>
          <p:cNvPr id="9" name="Rogner un rectangle à un seul coin 8"/>
          <p:cNvSpPr/>
          <p:nvPr userDrawn="1"/>
        </p:nvSpPr>
        <p:spPr>
          <a:xfrm flipH="1">
            <a:off x="3033728" y="6340155"/>
            <a:ext cx="6110277" cy="517847"/>
          </a:xfrm>
          <a:prstGeom prst="snip1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pic>
        <p:nvPicPr>
          <p:cNvPr id="10" name="Image 9"/>
          <p:cNvPicPr>
            <a:picLocks noChangeAspect="1"/>
          </p:cNvPicPr>
          <p:nvPr userDrawn="1"/>
        </p:nvPicPr>
        <p:blipFill>
          <a:blip r:embed="rId5"/>
          <a:stretch>
            <a:fillRect/>
          </a:stretch>
        </p:blipFill>
        <p:spPr>
          <a:xfrm>
            <a:off x="3348248" y="6448513"/>
            <a:ext cx="834463" cy="273372"/>
          </a:xfrm>
          <a:prstGeom prst="rect">
            <a:avLst/>
          </a:prstGeom>
        </p:spPr>
      </p:pic>
      <p:pic>
        <p:nvPicPr>
          <p:cNvPr id="11" name="Image 10" descr="Logo-euclid-france-H-white-100%.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35678" y="6395616"/>
            <a:ext cx="1216581" cy="371669"/>
          </a:xfrm>
          <a:prstGeom prst="rect">
            <a:avLst/>
          </a:prstGeom>
        </p:spPr>
      </p:pic>
      <p:sp>
        <p:nvSpPr>
          <p:cNvPr id="15" name="ZoneTexte 14"/>
          <p:cNvSpPr txBox="1"/>
          <p:nvPr userDrawn="1"/>
        </p:nvSpPr>
        <p:spPr>
          <a:xfrm>
            <a:off x="8670303" y="6029397"/>
            <a:ext cx="473703" cy="342712"/>
          </a:xfrm>
          <a:prstGeom prst="rect">
            <a:avLst/>
          </a:prstGeom>
          <a:noFill/>
        </p:spPr>
        <p:txBody>
          <a:bodyPr wrap="square" rtlCol="0">
            <a:normAutofit/>
          </a:bodyPr>
          <a:lstStyle/>
          <a:p>
            <a:fld id="{8241E026-191A-D249-ABA0-B13903F33518}" type="slidenum">
              <a:rPr lang="en-US" sz="1600" noProof="0" smtClean="0">
                <a:solidFill>
                  <a:srgbClr val="FFFFFF"/>
                </a:solidFill>
                <a:latin typeface="Arial"/>
              </a:rPr>
              <a:pPr/>
              <a:t>‹#›</a:t>
            </a:fld>
            <a:endParaRPr lang="en-US" sz="1600" noProof="0" dirty="0">
              <a:solidFill>
                <a:srgbClr val="FFFFFF"/>
              </a:solidFill>
              <a:latin typeface="Arial"/>
            </a:endParaRPr>
          </a:p>
        </p:txBody>
      </p:sp>
      <p:cxnSp>
        <p:nvCxnSpPr>
          <p:cNvPr id="16" name="Connecteur droit 15"/>
          <p:cNvCxnSpPr/>
          <p:nvPr userDrawn="1"/>
        </p:nvCxnSpPr>
        <p:spPr>
          <a:xfrm>
            <a:off x="7429071" y="6163890"/>
            <a:ext cx="0" cy="1288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userDrawn="1"/>
        </p:nvSpPr>
        <p:spPr>
          <a:xfrm>
            <a:off x="2907264" y="6103485"/>
            <a:ext cx="4481664" cy="342712"/>
          </a:xfrm>
          <a:prstGeom prst="rect">
            <a:avLst/>
          </a:prstGeom>
          <a:noFill/>
        </p:spPr>
        <p:txBody>
          <a:bodyPr wrap="square" rtlCol="0">
            <a:normAutofit/>
          </a:bodyPr>
          <a:lstStyle/>
          <a:p>
            <a:pPr algn="r"/>
            <a:r>
              <a:rPr lang="en-US" sz="900" noProof="0" dirty="0" smtClean="0">
                <a:solidFill>
                  <a:schemeClr val="bg1"/>
                </a:solidFill>
                <a:latin typeface="Arial"/>
              </a:rPr>
              <a:t>Rodolphe Clédassou • CNES</a:t>
            </a:r>
          </a:p>
        </p:txBody>
      </p:sp>
      <p:cxnSp>
        <p:nvCxnSpPr>
          <p:cNvPr id="26" name="Connecteur droit 25"/>
          <p:cNvCxnSpPr/>
          <p:nvPr userDrawn="1"/>
        </p:nvCxnSpPr>
        <p:spPr>
          <a:xfrm>
            <a:off x="8570148" y="6163890"/>
            <a:ext cx="0" cy="1288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ZoneTexte 27"/>
          <p:cNvSpPr txBox="1"/>
          <p:nvPr userDrawn="1"/>
        </p:nvSpPr>
        <p:spPr>
          <a:xfrm>
            <a:off x="7471840" y="6103485"/>
            <a:ext cx="1056767" cy="342712"/>
          </a:xfrm>
          <a:prstGeom prst="rect">
            <a:avLst/>
          </a:prstGeom>
          <a:noFill/>
        </p:spPr>
        <p:txBody>
          <a:bodyPr wrap="square" rtlCol="0">
            <a:normAutofit/>
          </a:bodyPr>
          <a:lstStyle/>
          <a:p>
            <a:pPr algn="ctr"/>
            <a:r>
              <a:rPr lang="en-US" sz="900" noProof="0" dirty="0" smtClean="0">
                <a:solidFill>
                  <a:schemeClr val="bg1"/>
                </a:solidFill>
                <a:latin typeface="Arial"/>
              </a:rPr>
              <a:t>march 2018</a:t>
            </a:r>
            <a:endParaRPr lang="en-US" sz="900" noProof="0" dirty="0">
              <a:solidFill>
                <a:schemeClr val="bg1"/>
              </a:solidFill>
              <a:latin typeface="Arial"/>
            </a:endParaRPr>
          </a:p>
        </p:txBody>
      </p:sp>
      <p:pic>
        <p:nvPicPr>
          <p:cNvPr id="14" name="Image 13"/>
          <p:cNvPicPr>
            <a:picLocks noChangeAspect="1"/>
          </p:cNvPicPr>
          <p:nvPr userDrawn="1"/>
        </p:nvPicPr>
        <p:blipFill>
          <a:blip r:embed="rId7"/>
          <a:stretch>
            <a:fillRect/>
          </a:stretch>
        </p:blipFill>
        <p:spPr>
          <a:xfrm>
            <a:off x="7950200" y="6472432"/>
            <a:ext cx="855133" cy="251242"/>
          </a:xfrm>
          <a:prstGeom prst="rect">
            <a:avLst/>
          </a:prstGeom>
        </p:spPr>
      </p:pic>
    </p:spTree>
    <p:extLst>
      <p:ext uri="{BB962C8B-B14F-4D97-AF65-F5344CB8AC3E}">
        <p14:creationId xmlns:p14="http://schemas.microsoft.com/office/powerpoint/2010/main" val="121716174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hf hdr="0"/>
  <p:txStyles>
    <p:titleStyle>
      <a:lvl1pPr algn="ctr" defTabSz="457200" rtl="0" eaLnBrk="1" latinLnBrk="0" hangingPunct="1">
        <a:spcBef>
          <a:spcPct val="0"/>
        </a:spcBef>
        <a:buNone/>
        <a:defRPr sz="3200" kern="1200">
          <a:solidFill>
            <a:srgbClr val="FEBE09"/>
          </a:solidFill>
          <a:latin typeface="+mj-lt"/>
          <a:ea typeface="+mj-ea"/>
          <a:cs typeface="+mj-cs"/>
        </a:defRPr>
      </a:lvl1pPr>
    </p:titleStyle>
    <p:bodyStyle>
      <a:lvl1pPr marL="0" indent="0" algn="l" defTabSz="457200" rtl="0" eaLnBrk="1" latinLnBrk="0" hangingPunct="1">
        <a:lnSpc>
          <a:spcPct val="114000"/>
        </a:lnSpc>
        <a:spcBef>
          <a:spcPct val="20000"/>
        </a:spcBef>
        <a:buFontTx/>
        <a:buNone/>
        <a:defRPr sz="2800" kern="1200">
          <a:solidFill>
            <a:srgbClr val="FEBE09"/>
          </a:solidFill>
          <a:latin typeface="+mn-lt"/>
          <a:ea typeface="+mn-ea"/>
          <a:cs typeface="+mn-cs"/>
        </a:defRPr>
      </a:lvl1pPr>
      <a:lvl2pPr marL="0" indent="0" algn="l" defTabSz="457200" rtl="0" eaLnBrk="1" latinLnBrk="0" hangingPunct="1">
        <a:lnSpc>
          <a:spcPct val="114000"/>
        </a:lnSpc>
        <a:spcBef>
          <a:spcPct val="20000"/>
        </a:spcBef>
        <a:buFontTx/>
        <a:buNone/>
        <a:defRPr sz="2200" kern="1200">
          <a:solidFill>
            <a:schemeClr val="accent6"/>
          </a:solidFill>
          <a:latin typeface="+mn-lt"/>
          <a:ea typeface="+mn-ea"/>
          <a:cs typeface="+mn-cs"/>
        </a:defRPr>
      </a:lvl2pPr>
      <a:lvl3pPr marL="0" indent="0" algn="l" defTabSz="457200" rtl="0" eaLnBrk="1" latinLnBrk="0" hangingPunct="1">
        <a:lnSpc>
          <a:spcPct val="114000"/>
        </a:lnSpc>
        <a:spcBef>
          <a:spcPct val="20000"/>
        </a:spcBef>
        <a:buFontTx/>
        <a:buNone/>
        <a:defRPr sz="1900" kern="1200">
          <a:solidFill>
            <a:schemeClr val="bg1"/>
          </a:solidFill>
          <a:latin typeface="+mn-lt"/>
          <a:ea typeface="+mn-ea"/>
          <a:cs typeface="+mn-cs"/>
        </a:defRPr>
      </a:lvl3pPr>
      <a:lvl4pPr marL="0" indent="0" algn="l" defTabSz="457200" rtl="0" eaLnBrk="1" latinLnBrk="0" hangingPunct="1">
        <a:lnSpc>
          <a:spcPct val="114000"/>
        </a:lnSpc>
        <a:spcBef>
          <a:spcPct val="20000"/>
        </a:spcBef>
        <a:buFontTx/>
        <a:buNone/>
        <a:defRPr sz="1700" kern="1200">
          <a:solidFill>
            <a:schemeClr val="bg1"/>
          </a:solidFill>
          <a:latin typeface="+mn-lt"/>
          <a:ea typeface="+mn-ea"/>
          <a:cs typeface="+mn-cs"/>
        </a:defRPr>
      </a:lvl4pPr>
      <a:lvl5pPr marL="0" indent="0" algn="l" defTabSz="457200" rtl="0" eaLnBrk="1" latinLnBrk="0" hangingPunct="1">
        <a:lnSpc>
          <a:spcPct val="114000"/>
        </a:lnSpc>
        <a:spcBef>
          <a:spcPct val="20000"/>
        </a:spcBef>
        <a:buFontTx/>
        <a:buNone/>
        <a:defRPr sz="15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Image 7" descr="aa.ps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7" y="2498"/>
            <a:ext cx="9139003" cy="6855502"/>
          </a:xfrm>
          <a:prstGeom prst="rect">
            <a:avLst/>
          </a:prstGeom>
        </p:spPr>
      </p:pic>
      <p:sp>
        <p:nvSpPr>
          <p:cNvPr id="7" name="Rogner un rectangle à un seul coin 6"/>
          <p:cNvSpPr/>
          <p:nvPr userDrawn="1"/>
        </p:nvSpPr>
        <p:spPr>
          <a:xfrm>
            <a:off x="0" y="6340155"/>
            <a:ext cx="2966864" cy="517847"/>
          </a:xfrm>
          <a:prstGeom prst="snip1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sp>
        <p:nvSpPr>
          <p:cNvPr id="9" name="Rogner un rectangle à un seul coin 8"/>
          <p:cNvSpPr/>
          <p:nvPr userDrawn="1"/>
        </p:nvSpPr>
        <p:spPr>
          <a:xfrm flipH="1">
            <a:off x="3033728" y="6340155"/>
            <a:ext cx="6110277" cy="517847"/>
          </a:xfrm>
          <a:prstGeom prst="snip1Rect">
            <a:avLst/>
          </a:prstGeom>
          <a:solidFill>
            <a:schemeClr val="tx1">
              <a:alpha val="3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latin typeface="Arial"/>
              <a:cs typeface="Arial"/>
            </a:endParaRPr>
          </a:p>
        </p:txBody>
      </p:sp>
      <p:pic>
        <p:nvPicPr>
          <p:cNvPr id="10" name="Image 9"/>
          <p:cNvPicPr>
            <a:picLocks noChangeAspect="1"/>
          </p:cNvPicPr>
          <p:nvPr userDrawn="1"/>
        </p:nvPicPr>
        <p:blipFill>
          <a:blip r:embed="rId4"/>
          <a:stretch>
            <a:fillRect/>
          </a:stretch>
        </p:blipFill>
        <p:spPr>
          <a:xfrm>
            <a:off x="3348248" y="6448513"/>
            <a:ext cx="834463" cy="273372"/>
          </a:xfrm>
          <a:prstGeom prst="rect">
            <a:avLst/>
          </a:prstGeom>
        </p:spPr>
      </p:pic>
      <p:pic>
        <p:nvPicPr>
          <p:cNvPr id="11" name="Image 10" descr="Logo-euclid-france-H-white-100%.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35678" y="6395616"/>
            <a:ext cx="1216581" cy="371669"/>
          </a:xfrm>
          <a:prstGeom prst="rect">
            <a:avLst/>
          </a:prstGeom>
        </p:spPr>
      </p:pic>
      <p:pic>
        <p:nvPicPr>
          <p:cNvPr id="12" name="Image 11"/>
          <p:cNvPicPr>
            <a:picLocks noChangeAspect="1"/>
          </p:cNvPicPr>
          <p:nvPr userDrawn="1"/>
        </p:nvPicPr>
        <p:blipFill>
          <a:blip r:embed="rId6"/>
          <a:stretch>
            <a:fillRect/>
          </a:stretch>
        </p:blipFill>
        <p:spPr>
          <a:xfrm>
            <a:off x="7942811" y="6428735"/>
            <a:ext cx="880270" cy="258904"/>
          </a:xfrm>
          <a:prstGeom prst="rect">
            <a:avLst/>
          </a:prstGeom>
        </p:spPr>
      </p:pic>
    </p:spTree>
    <p:extLst>
      <p:ext uri="{BB962C8B-B14F-4D97-AF65-F5344CB8AC3E}">
        <p14:creationId xmlns:p14="http://schemas.microsoft.com/office/powerpoint/2010/main" val="3706697304"/>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hf hdr="0"/>
  <p:txStyles>
    <p:titleStyle>
      <a:lvl1pPr algn="ctr" defTabSz="457200" rtl="0" eaLnBrk="1" latinLnBrk="0" hangingPunct="1">
        <a:spcBef>
          <a:spcPct val="0"/>
        </a:spcBef>
        <a:buNone/>
        <a:defRPr sz="3200" kern="1200">
          <a:solidFill>
            <a:srgbClr val="FEBE09"/>
          </a:solidFill>
          <a:latin typeface="+mj-lt"/>
          <a:ea typeface="+mj-ea"/>
          <a:cs typeface="+mj-cs"/>
        </a:defRPr>
      </a:lvl1pPr>
    </p:titleStyle>
    <p:bodyStyle>
      <a:lvl1pPr marL="0" indent="0" algn="l" defTabSz="457200" rtl="0" eaLnBrk="1" latinLnBrk="0" hangingPunct="1">
        <a:lnSpc>
          <a:spcPct val="114000"/>
        </a:lnSpc>
        <a:spcBef>
          <a:spcPct val="20000"/>
        </a:spcBef>
        <a:buFontTx/>
        <a:buNone/>
        <a:defRPr sz="2800" kern="1200">
          <a:solidFill>
            <a:srgbClr val="FEBE09"/>
          </a:solidFill>
          <a:latin typeface="+mn-lt"/>
          <a:ea typeface="+mn-ea"/>
          <a:cs typeface="+mn-cs"/>
        </a:defRPr>
      </a:lvl1pPr>
      <a:lvl2pPr marL="0" indent="0" algn="l" defTabSz="457200" rtl="0" eaLnBrk="1" latinLnBrk="0" hangingPunct="1">
        <a:lnSpc>
          <a:spcPct val="114000"/>
        </a:lnSpc>
        <a:spcBef>
          <a:spcPct val="20000"/>
        </a:spcBef>
        <a:buFontTx/>
        <a:buNone/>
        <a:defRPr sz="2200" kern="1200">
          <a:solidFill>
            <a:schemeClr val="accent6"/>
          </a:solidFill>
          <a:latin typeface="+mn-lt"/>
          <a:ea typeface="+mn-ea"/>
          <a:cs typeface="+mn-cs"/>
        </a:defRPr>
      </a:lvl2pPr>
      <a:lvl3pPr marL="0" indent="0" algn="l" defTabSz="457200" rtl="0" eaLnBrk="1" latinLnBrk="0" hangingPunct="1">
        <a:lnSpc>
          <a:spcPct val="114000"/>
        </a:lnSpc>
        <a:spcBef>
          <a:spcPct val="20000"/>
        </a:spcBef>
        <a:buFontTx/>
        <a:buNone/>
        <a:defRPr sz="1900" kern="1200">
          <a:solidFill>
            <a:schemeClr val="bg1"/>
          </a:solidFill>
          <a:latin typeface="+mn-lt"/>
          <a:ea typeface="+mn-ea"/>
          <a:cs typeface="+mn-cs"/>
        </a:defRPr>
      </a:lvl3pPr>
      <a:lvl4pPr marL="0" indent="0" algn="l" defTabSz="457200" rtl="0" eaLnBrk="1" latinLnBrk="0" hangingPunct="1">
        <a:lnSpc>
          <a:spcPct val="114000"/>
        </a:lnSpc>
        <a:spcBef>
          <a:spcPct val="20000"/>
        </a:spcBef>
        <a:buFontTx/>
        <a:buNone/>
        <a:defRPr sz="1700" kern="1200">
          <a:solidFill>
            <a:schemeClr val="bg1"/>
          </a:solidFill>
          <a:latin typeface="+mn-lt"/>
          <a:ea typeface="+mn-ea"/>
          <a:cs typeface="+mn-cs"/>
        </a:defRPr>
      </a:lvl4pPr>
      <a:lvl5pPr marL="0" indent="0" algn="l" defTabSz="457200" rtl="0" eaLnBrk="1" latinLnBrk="0" hangingPunct="1">
        <a:lnSpc>
          <a:spcPct val="114000"/>
        </a:lnSpc>
        <a:spcBef>
          <a:spcPct val="20000"/>
        </a:spcBef>
        <a:buFontTx/>
        <a:buNone/>
        <a:defRPr sz="15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1396E-04F4-CB40-9138-8879E3CC46FB}" type="datetimeFigureOut">
              <a:t>19/02/18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32183-2B39-0A42-B51C-6BCDD8BEA836}" type="slidenum">
              <a:t>‹#›</a:t>
            </a:fld>
            <a:endParaRPr lang="fr-FR"/>
          </a:p>
        </p:txBody>
      </p:sp>
    </p:spTree>
    <p:extLst>
      <p:ext uri="{BB962C8B-B14F-4D97-AF65-F5344CB8AC3E}">
        <p14:creationId xmlns:p14="http://schemas.microsoft.com/office/powerpoint/2010/main" val="3486842019"/>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4.png"/><Relationship Id="rId6"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3.png"/><Relationship Id="rId5" Type="http://schemas.openxmlformats.org/officeDocument/2006/relationships/image" Target="../media/image20.png"/><Relationship Id="rId6"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1" Type="http://schemas.openxmlformats.org/officeDocument/2006/relationships/image" Target="../media/image66.jpeg"/><Relationship Id="rId12" Type="http://schemas.openxmlformats.org/officeDocument/2006/relationships/image" Target="../media/image67.png"/><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70.emf"/><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44.png"/><Relationship Id="rId7" Type="http://schemas.openxmlformats.org/officeDocument/2006/relationships/image" Target="../media/image41.jpeg"/><Relationship Id="rId8" Type="http://schemas.openxmlformats.org/officeDocument/2006/relationships/image" Target="../media/image64.png"/><Relationship Id="rId9" Type="http://schemas.openxmlformats.org/officeDocument/2006/relationships/image" Target="../media/image11.emf"/><Relationship Id="rId10" Type="http://schemas.openxmlformats.org/officeDocument/2006/relationships/image" Target="../media/image65.png"/></Relationships>
</file>

<file path=ppt/slides/_rels/slide13.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36.png"/><Relationship Id="rId14" Type="http://schemas.openxmlformats.org/officeDocument/2006/relationships/image" Target="../media/image78.jpg"/><Relationship Id="rId15" Type="http://schemas.openxmlformats.org/officeDocument/2006/relationships/image" Target="../media/image37.jpeg"/><Relationship Id="rId16" Type="http://schemas.openxmlformats.org/officeDocument/2006/relationships/image" Target="../media/image79.png"/><Relationship Id="rId17"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71.emf"/><Relationship Id="rId5" Type="http://schemas.openxmlformats.org/officeDocument/2006/relationships/image" Target="../media/image11.emf"/><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jpeg"/><Relationship Id="rId9" Type="http://schemas.microsoft.com/office/2007/relationships/hdphoto" Target="../media/hdphoto1.wdp"/><Relationship Id="rId10" Type="http://schemas.openxmlformats.org/officeDocument/2006/relationships/image" Target="../media/image75.png"/></Relationships>
</file>

<file path=ppt/slides/_rels/slide14.xml.rels><?xml version="1.0" encoding="UTF-8" standalone="yes"?>
<Relationships xmlns="http://schemas.openxmlformats.org/package/2006/relationships"><Relationship Id="rId11" Type="http://schemas.openxmlformats.org/officeDocument/2006/relationships/image" Target="../media/image87.jpeg"/><Relationship Id="rId12" Type="http://schemas.openxmlformats.org/officeDocument/2006/relationships/image" Target="../media/image88.jpg"/><Relationship Id="rId13" Type="http://schemas.openxmlformats.org/officeDocument/2006/relationships/image" Target="../media/image89.gif"/><Relationship Id="rId14" Type="http://schemas.openxmlformats.org/officeDocument/2006/relationships/image" Target="../media/image90.jpg"/><Relationship Id="rId15" Type="http://schemas.openxmlformats.org/officeDocument/2006/relationships/image" Target="../media/image91.jpg"/><Relationship Id="rId16" Type="http://schemas.openxmlformats.org/officeDocument/2006/relationships/image" Target="../media/image92.png"/><Relationship Id="rId17" Type="http://schemas.openxmlformats.org/officeDocument/2006/relationships/image" Target="../media/image93.png"/><Relationship Id="rId18"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82.jpg"/><Relationship Id="rId7" Type="http://schemas.openxmlformats.org/officeDocument/2006/relationships/image" Target="../media/image83.png"/><Relationship Id="rId8" Type="http://schemas.openxmlformats.org/officeDocument/2006/relationships/image" Target="../media/image84.gif"/><Relationship Id="rId9" Type="http://schemas.openxmlformats.org/officeDocument/2006/relationships/image" Target="../media/image85.png"/><Relationship Id="rId10" Type="http://schemas.openxmlformats.org/officeDocument/2006/relationships/image" Target="../media/image8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png"/><Relationship Id="rId3"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98.emf"/><Relationship Id="rId6" Type="http://schemas.openxmlformats.org/officeDocument/2006/relationships/image" Target="../media/image99.emf"/><Relationship Id="rId7" Type="http://schemas.openxmlformats.org/officeDocument/2006/relationships/image" Target="../media/image100.emf"/><Relationship Id="rId8"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5.emf"/></Relationships>
</file>

<file path=ppt/slides/_rels/slide17.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98.emf"/><Relationship Id="rId6" Type="http://schemas.openxmlformats.org/officeDocument/2006/relationships/image" Target="../media/image99.emf"/><Relationship Id="rId7" Type="http://schemas.openxmlformats.org/officeDocument/2006/relationships/image" Target="../media/image100.emf"/><Relationship Id="rId8"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1.emf"/><Relationship Id="rId7"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5.jpeg"/><Relationship Id="rId7" Type="http://schemas.openxmlformats.org/officeDocument/2006/relationships/image" Target="../media/image11.emf"/><Relationship Id="rId8" Type="http://schemas.openxmlformats.org/officeDocument/2006/relationships/image" Target="../media/image4.png"/><Relationship Id="rId9"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1.emf"/><Relationship Id="rId7"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7.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8.jpg"/><Relationship Id="rId8" Type="http://schemas.openxmlformats.org/officeDocument/2006/relationships/image" Target="../media/image29.jpg"/><Relationship Id="rId9" Type="http://schemas.openxmlformats.org/officeDocument/2006/relationships/image" Target="../media/image30.jpeg"/><Relationship Id="rId10" Type="http://schemas.openxmlformats.org/officeDocument/2006/relationships/image" Target="../media/image31.png"/></Relationships>
</file>

<file path=ppt/slides/_rels/slide8.xml.rels><?xml version="1.0" encoding="UTF-8" standalone="yes"?>
<Relationships xmlns="http://schemas.openxmlformats.org/package/2006/relationships"><Relationship Id="rId9" Type="http://schemas.openxmlformats.org/officeDocument/2006/relationships/image" Target="../media/image40.png"/><Relationship Id="rId20" Type="http://schemas.openxmlformats.org/officeDocument/2006/relationships/image" Target="../media/image11.emf"/><Relationship Id="rId21" Type="http://schemas.openxmlformats.org/officeDocument/2006/relationships/image" Target="../media/image51.png"/><Relationship Id="rId10" Type="http://schemas.openxmlformats.org/officeDocument/2006/relationships/image" Target="../media/image41.jpe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emf"/><Relationship Id="rId19"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eg"/><Relationship Id="rId7" Type="http://schemas.openxmlformats.org/officeDocument/2006/relationships/image" Target="../media/image38.png"/><Relationship Id="rId8" Type="http://schemas.openxmlformats.org/officeDocument/2006/relationships/image" Target="../media/image39.emf"/></Relationships>
</file>

<file path=ppt/slides/_rels/slide9.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4.png"/><Relationship Id="rId13" Type="http://schemas.openxmlformats.org/officeDocument/2006/relationships/image" Target="../media/image13.png"/><Relationship Id="rId1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52.emf"/><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57.jpe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ogo-euclid-france-H-white-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382" y="1556201"/>
            <a:ext cx="5589306" cy="1707552"/>
          </a:xfrm>
          <a:prstGeom prst="rect">
            <a:avLst/>
          </a:prstGeom>
        </p:spPr>
      </p:pic>
      <p:pic>
        <p:nvPicPr>
          <p:cNvPr id="3" name="Image 2"/>
          <p:cNvPicPr>
            <a:picLocks noChangeAspect="1"/>
          </p:cNvPicPr>
          <p:nvPr/>
        </p:nvPicPr>
        <p:blipFill>
          <a:blip r:embed="rId3"/>
          <a:stretch>
            <a:fillRect/>
          </a:stretch>
        </p:blipFill>
        <p:spPr>
          <a:xfrm rot="19528366">
            <a:off x="6893372" y="2280585"/>
            <a:ext cx="4002126" cy="6312176"/>
          </a:xfrm>
          <a:prstGeom prst="rect">
            <a:avLst/>
          </a:prstGeom>
        </p:spPr>
      </p:pic>
    </p:spTree>
    <p:extLst>
      <p:ext uri="{BB962C8B-B14F-4D97-AF65-F5344CB8AC3E}">
        <p14:creationId xmlns:p14="http://schemas.microsoft.com/office/powerpoint/2010/main" val="3503142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458178" y="4152554"/>
            <a:ext cx="2758895" cy="4351345"/>
          </a:xfrm>
          <a:prstGeom prst="rect">
            <a:avLst/>
          </a:prstGeom>
        </p:spPr>
      </p:pic>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Arrondir un rectangle avec un coin du même côté 43"/>
          <p:cNvSpPr/>
          <p:nvPr/>
        </p:nvSpPr>
        <p:spPr>
          <a:xfrm rot="16200000">
            <a:off x="5853836" y="1475045"/>
            <a:ext cx="1922395" cy="4657933"/>
          </a:xfrm>
          <a:prstGeom prst="round2SameRect">
            <a:avLst>
              <a:gd name="adj1" fmla="val 50000"/>
              <a:gd name="adj2" fmla="val 0"/>
            </a:avLst>
          </a:prstGeom>
          <a:gradFill flip="none" rotWithShape="1">
            <a:gsLst>
              <a:gs pos="0">
                <a:schemeClr val="bg2">
                  <a:lumMod val="75000"/>
                </a:schemeClr>
              </a:gs>
              <a:gs pos="100000">
                <a:schemeClr val="accent1">
                  <a:lumMod val="7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re 1"/>
          <p:cNvSpPr txBox="1">
            <a:spLocks/>
          </p:cNvSpPr>
          <p:nvPr/>
        </p:nvSpPr>
        <p:spPr>
          <a:xfrm>
            <a:off x="278197" y="0"/>
            <a:ext cx="2866571" cy="1487716"/>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2000" dirty="0" smtClean="0"/>
              <a:t>Satellite &amp; service module</a:t>
            </a:r>
            <a:endParaRPr lang="en-US" sz="2000" dirty="0"/>
          </a:p>
        </p:txBody>
      </p:sp>
      <p:sp>
        <p:nvSpPr>
          <p:cNvPr id="12" name="Rectangle 11"/>
          <p:cNvSpPr/>
          <p:nvPr/>
        </p:nvSpPr>
        <p:spPr>
          <a:xfrm>
            <a:off x="3580193" y="592670"/>
            <a:ext cx="5067905" cy="847532"/>
          </a:xfrm>
          <a:prstGeom prst="rect">
            <a:avLst/>
          </a:prstGeom>
          <a:noFill/>
        </p:spPr>
        <p:txBody>
          <a:bodyPr wrap="square">
            <a:noAutofit/>
          </a:bodyPr>
          <a:lstStyle/>
          <a:p>
            <a:pPr>
              <a:lnSpc>
                <a:spcPct val="80000"/>
              </a:lnSpc>
            </a:pPr>
            <a:r>
              <a:rPr lang="en-US" sz="1600" b="1" dirty="0" smtClean="0">
                <a:solidFill>
                  <a:srgbClr val="5A85B6"/>
                </a:solidFill>
                <a:latin typeface="Arial"/>
                <a:cs typeface="Arial"/>
              </a:rPr>
              <a:t>Satellite prime contractor chosen mid-2014 : Thales </a:t>
            </a:r>
            <a:r>
              <a:rPr lang="en-US" sz="1600" b="1" dirty="0" err="1" smtClean="0">
                <a:solidFill>
                  <a:srgbClr val="5A85B6"/>
                </a:solidFill>
                <a:latin typeface="Arial"/>
                <a:cs typeface="Arial"/>
              </a:rPr>
              <a:t>Alénia</a:t>
            </a:r>
            <a:r>
              <a:rPr lang="en-US" sz="1600" b="1" dirty="0" smtClean="0">
                <a:solidFill>
                  <a:srgbClr val="5A85B6"/>
                </a:solidFill>
                <a:latin typeface="Arial"/>
                <a:cs typeface="Arial"/>
              </a:rPr>
              <a:t> Space (Turin, Italy)</a:t>
            </a:r>
            <a:endParaRPr lang="en-US" sz="1600" b="1" dirty="0">
              <a:solidFill>
                <a:srgbClr val="5A85B6"/>
              </a:solidFill>
              <a:latin typeface="Arial"/>
              <a:cs typeface="Arial"/>
            </a:endParaRPr>
          </a:p>
        </p:txBody>
      </p:sp>
      <p:sp>
        <p:nvSpPr>
          <p:cNvPr id="33" name="Rectangle 32"/>
          <p:cNvSpPr/>
          <p:nvPr/>
        </p:nvSpPr>
        <p:spPr>
          <a:xfrm>
            <a:off x="4240695" y="1204371"/>
            <a:ext cx="3723554" cy="847532"/>
          </a:xfrm>
          <a:prstGeom prst="rect">
            <a:avLst/>
          </a:prstGeom>
          <a:noFill/>
        </p:spPr>
        <p:txBody>
          <a:bodyPr wrap="square">
            <a:noAutofit/>
          </a:bodyPr>
          <a:lstStyle/>
          <a:p>
            <a:pPr>
              <a:lnSpc>
                <a:spcPct val="80000"/>
              </a:lnSpc>
            </a:pPr>
            <a:r>
              <a:rPr lang="en-US" sz="1600" b="1" dirty="0" smtClean="0">
                <a:solidFill>
                  <a:srgbClr val="FEBC68"/>
                </a:solidFill>
                <a:latin typeface="Arial"/>
                <a:cs typeface="Arial"/>
              </a:rPr>
              <a:t>CDR satellite foreseen in June 2018</a:t>
            </a:r>
            <a:endParaRPr lang="en-US" sz="1600" b="1" dirty="0">
              <a:solidFill>
                <a:srgbClr val="FEBC68"/>
              </a:solidFill>
              <a:latin typeface="Arial"/>
              <a:cs typeface="Arial"/>
            </a:endParaRPr>
          </a:p>
        </p:txBody>
      </p:sp>
      <p:pic>
        <p:nvPicPr>
          <p:cNvPr id="6" name="Image 5"/>
          <p:cNvPicPr>
            <a:picLocks noChangeAspect="1"/>
          </p:cNvPicPr>
          <p:nvPr/>
        </p:nvPicPr>
        <p:blipFill rotWithShape="1">
          <a:blip r:embed="rId3"/>
          <a:srcRect r="52089"/>
          <a:stretch/>
        </p:blipFill>
        <p:spPr>
          <a:xfrm>
            <a:off x="5196846" y="1735981"/>
            <a:ext cx="2144384" cy="3278408"/>
          </a:xfrm>
          <a:prstGeom prst="rect">
            <a:avLst/>
          </a:prstGeom>
        </p:spPr>
      </p:pic>
      <p:pic>
        <p:nvPicPr>
          <p:cNvPr id="8" name="Image 7"/>
          <p:cNvPicPr>
            <a:picLocks noChangeAspect="1"/>
          </p:cNvPicPr>
          <p:nvPr/>
        </p:nvPicPr>
        <p:blipFill>
          <a:blip r:embed="rId4"/>
          <a:stretch>
            <a:fillRect/>
          </a:stretch>
        </p:blipFill>
        <p:spPr>
          <a:xfrm>
            <a:off x="1049561" y="2155413"/>
            <a:ext cx="3343290" cy="1506589"/>
          </a:xfrm>
          <a:prstGeom prst="rect">
            <a:avLst/>
          </a:prstGeom>
        </p:spPr>
      </p:pic>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1" name="ZoneTexte 40"/>
          <p:cNvSpPr txBox="1"/>
          <p:nvPr/>
        </p:nvSpPr>
        <p:spPr>
          <a:xfrm>
            <a:off x="832296" y="4024331"/>
            <a:ext cx="1826602" cy="298145"/>
          </a:xfrm>
          <a:prstGeom prst="rect">
            <a:avLst/>
          </a:prstGeom>
          <a:solidFill>
            <a:schemeClr val="bg2">
              <a:lumMod val="40000"/>
              <a:lumOff val="60000"/>
            </a:schemeClr>
          </a:solidFill>
          <a:ln w="38100">
            <a:noFill/>
          </a:ln>
        </p:spPr>
        <p:txBody>
          <a:bodyPr wrap="square" rtlCol="0" anchor="ctr" anchorCtr="0">
            <a:noAutofit/>
          </a:bodyPr>
          <a:lstStyle/>
          <a:p>
            <a:pPr algn="ctr"/>
            <a:r>
              <a:rPr lang="en-US" sz="1200" b="1" i="1" dirty="0" smtClean="0">
                <a:solidFill>
                  <a:srgbClr val="5A85B6"/>
                </a:solidFill>
                <a:latin typeface="Arial"/>
                <a:cs typeface="Arial"/>
              </a:rPr>
              <a:t>Technical sheet</a:t>
            </a:r>
            <a:endParaRPr lang="en-US" sz="1200" b="1" i="1" dirty="0">
              <a:solidFill>
                <a:srgbClr val="5A85B6"/>
              </a:solidFill>
              <a:latin typeface="Arial"/>
              <a:cs typeface="Arial"/>
            </a:endParaRPr>
          </a:p>
        </p:txBody>
      </p:sp>
      <p:sp>
        <p:nvSpPr>
          <p:cNvPr id="45" name="Rectangle 44"/>
          <p:cNvSpPr/>
          <p:nvPr/>
        </p:nvSpPr>
        <p:spPr>
          <a:xfrm>
            <a:off x="1342986" y="4392382"/>
            <a:ext cx="7254192" cy="2202016"/>
          </a:xfrm>
          <a:prstGeom prst="rect">
            <a:avLst/>
          </a:prstGeom>
          <a:noFill/>
        </p:spPr>
        <p:txBody>
          <a:bodyPr wrap="square">
            <a:noAutofit/>
          </a:bodyPr>
          <a:lstStyle/>
          <a:p>
            <a:r>
              <a:rPr lang="en-US" sz="1050" b="1" dirty="0" smtClean="0">
                <a:solidFill>
                  <a:srgbClr val="5A85B6"/>
                </a:solidFill>
                <a:latin typeface="Arial"/>
                <a:cs typeface="Arial"/>
              </a:rPr>
              <a:t>Mass : 2160 kg with adaptor</a:t>
            </a:r>
          </a:p>
          <a:p>
            <a:r>
              <a:rPr lang="en-US" sz="1050" b="1" dirty="0" smtClean="0">
                <a:solidFill>
                  <a:srgbClr val="5A85B6"/>
                </a:solidFill>
                <a:latin typeface="Arial"/>
                <a:cs typeface="Arial"/>
              </a:rPr>
              <a:t>Power between 1800 W and 2400 W</a:t>
            </a:r>
          </a:p>
          <a:p>
            <a:r>
              <a:rPr lang="en-US" sz="1050" b="1" dirty="0" smtClean="0">
                <a:solidFill>
                  <a:srgbClr val="5A85B6"/>
                </a:solidFill>
                <a:latin typeface="Arial"/>
                <a:cs typeface="Arial"/>
              </a:rPr>
              <a:t>Propulsion hydrazine (~140 kg)</a:t>
            </a:r>
          </a:p>
          <a:p>
            <a:r>
              <a:rPr lang="en-US" sz="1050" b="1" dirty="0" smtClean="0">
                <a:solidFill>
                  <a:srgbClr val="5A85B6"/>
                </a:solidFill>
                <a:latin typeface="Arial"/>
                <a:cs typeface="Arial"/>
              </a:rPr>
              <a:t>Sun shield in carbon fiber (CFRP)</a:t>
            </a:r>
          </a:p>
          <a:p>
            <a:r>
              <a:rPr lang="en-US" sz="1050" b="1" dirty="0" smtClean="0">
                <a:solidFill>
                  <a:srgbClr val="5A85B6"/>
                </a:solidFill>
                <a:latin typeface="Arial"/>
                <a:cs typeface="Arial"/>
              </a:rPr>
              <a:t>Mass memory of 4 To (3 days of scientific data)</a:t>
            </a:r>
          </a:p>
          <a:p>
            <a:r>
              <a:rPr lang="en-US" sz="1050" b="1" dirty="0" smtClean="0">
                <a:solidFill>
                  <a:srgbClr val="5A85B6"/>
                </a:solidFill>
                <a:latin typeface="Arial"/>
                <a:cs typeface="Arial"/>
              </a:rPr>
              <a:t>Communication in K-band K via a 70 cm high gain antenna with 2 degrees of freedom (74 </a:t>
            </a:r>
            <a:r>
              <a:rPr lang="en-US" sz="1050" b="1" dirty="0" err="1" smtClean="0">
                <a:solidFill>
                  <a:srgbClr val="5A85B6"/>
                </a:solidFill>
                <a:latin typeface="Arial"/>
                <a:cs typeface="Arial"/>
              </a:rPr>
              <a:t>Mbits</a:t>
            </a:r>
            <a:r>
              <a:rPr lang="en-US" sz="1050" b="1" dirty="0" smtClean="0">
                <a:solidFill>
                  <a:srgbClr val="5A85B6"/>
                </a:solidFill>
                <a:latin typeface="Arial"/>
                <a:cs typeface="Arial"/>
              </a:rPr>
              <a:t>/s)</a:t>
            </a:r>
          </a:p>
          <a:p>
            <a:r>
              <a:rPr lang="en-US" sz="1050" b="1" dirty="0" smtClean="0">
                <a:solidFill>
                  <a:srgbClr val="5A85B6"/>
                </a:solidFill>
                <a:latin typeface="Arial"/>
                <a:cs typeface="Arial"/>
              </a:rPr>
              <a:t>Fine Guidance Sensor</a:t>
            </a:r>
          </a:p>
          <a:p>
            <a:r>
              <a:rPr lang="en-US" sz="1050" b="1" dirty="0" smtClean="0">
                <a:solidFill>
                  <a:srgbClr val="5A85B6"/>
                </a:solidFill>
                <a:latin typeface="Arial"/>
                <a:cs typeface="Arial"/>
              </a:rPr>
              <a:t>Cold gas for fine pointing : relative pointing to 75 mas during 700 s &amp; absolute pointing to 7,5 </a:t>
            </a:r>
            <a:r>
              <a:rPr lang="en-US" sz="1050" b="1" dirty="0" err="1" smtClean="0">
                <a:solidFill>
                  <a:srgbClr val="5A85B6"/>
                </a:solidFill>
                <a:latin typeface="Arial"/>
                <a:cs typeface="Arial"/>
              </a:rPr>
              <a:t>arcsec</a:t>
            </a:r>
            <a:endParaRPr lang="en-US" sz="1050" b="1" dirty="0">
              <a:solidFill>
                <a:srgbClr val="5A85B6"/>
              </a:solidFill>
              <a:latin typeface="Arial"/>
              <a:cs typeface="Aria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1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5"/>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5"/>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17" name="Image 16"/>
          <p:cNvPicPr>
            <a:picLocks noChangeAspect="1"/>
          </p:cNvPicPr>
          <p:nvPr/>
        </p:nvPicPr>
        <p:blipFill>
          <a:blip r:embed="rId6"/>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8" name="Image 17"/>
          <p:cNvPicPr>
            <a:picLocks noChangeAspect="1"/>
          </p:cNvPicPr>
          <p:nvPr/>
        </p:nvPicPr>
        <p:blipFill>
          <a:blip r:embed="rId2"/>
          <a:stretch>
            <a:fillRect/>
          </a:stretch>
        </p:blipFill>
        <p:spPr>
          <a:xfrm rot="11635745">
            <a:off x="6013124" y="-3206962"/>
            <a:ext cx="2758895" cy="4351345"/>
          </a:xfrm>
          <a:prstGeom prst="rect">
            <a:avLst/>
          </a:prstGeom>
        </p:spPr>
      </p:pic>
    </p:spTree>
    <p:extLst>
      <p:ext uri="{BB962C8B-B14F-4D97-AF65-F5344CB8AC3E}">
        <p14:creationId xmlns:p14="http://schemas.microsoft.com/office/powerpoint/2010/main" val="35317738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rrondir un rectangle avec un coin du même côté 43"/>
          <p:cNvSpPr/>
          <p:nvPr/>
        </p:nvSpPr>
        <p:spPr>
          <a:xfrm rot="16200000">
            <a:off x="7007389" y="2127611"/>
            <a:ext cx="1817539" cy="2455684"/>
          </a:xfrm>
          <a:prstGeom prst="round2SameRect">
            <a:avLst>
              <a:gd name="adj1" fmla="val 50000"/>
              <a:gd name="adj2" fmla="val 0"/>
            </a:avLst>
          </a:prstGeom>
          <a:gradFill flip="none" rotWithShape="1">
            <a:gsLst>
              <a:gs pos="0">
                <a:schemeClr val="bg2">
                  <a:lumMod val="75000"/>
                </a:schemeClr>
              </a:gs>
              <a:gs pos="100000">
                <a:schemeClr val="accent1">
                  <a:lumMod val="7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re 1"/>
          <p:cNvSpPr txBox="1">
            <a:spLocks/>
          </p:cNvSpPr>
          <p:nvPr/>
        </p:nvSpPr>
        <p:spPr>
          <a:xfrm>
            <a:off x="278197" y="0"/>
            <a:ext cx="2866571" cy="1487716"/>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2000" dirty="0" smtClean="0"/>
              <a:t>Payload Module</a:t>
            </a:r>
            <a:endParaRPr lang="en-US" sz="2000" dirty="0"/>
          </a:p>
        </p:txBody>
      </p:sp>
      <p:sp>
        <p:nvSpPr>
          <p:cNvPr id="12" name="Rectangle 11"/>
          <p:cNvSpPr/>
          <p:nvPr/>
        </p:nvSpPr>
        <p:spPr>
          <a:xfrm>
            <a:off x="3580193" y="575344"/>
            <a:ext cx="5067905" cy="880737"/>
          </a:xfrm>
          <a:prstGeom prst="rect">
            <a:avLst/>
          </a:prstGeom>
          <a:noFill/>
        </p:spPr>
        <p:txBody>
          <a:bodyPr wrap="square">
            <a:noAutofit/>
          </a:bodyPr>
          <a:lstStyle/>
          <a:p>
            <a:pPr>
              <a:lnSpc>
                <a:spcPct val="80000"/>
              </a:lnSpc>
            </a:pPr>
            <a:r>
              <a:rPr lang="en-US" sz="1600" b="1" dirty="0" smtClean="0">
                <a:solidFill>
                  <a:srgbClr val="5A85B6"/>
                </a:solidFill>
                <a:latin typeface="Arial"/>
                <a:cs typeface="Arial"/>
              </a:rPr>
              <a:t>Prime contractor</a:t>
            </a:r>
            <a:br>
              <a:rPr lang="en-US" sz="1600" b="1" dirty="0" smtClean="0">
                <a:solidFill>
                  <a:srgbClr val="5A85B6"/>
                </a:solidFill>
                <a:latin typeface="Arial"/>
                <a:cs typeface="Arial"/>
              </a:rPr>
            </a:br>
            <a:r>
              <a:rPr lang="en-US" sz="1600" b="1" dirty="0" smtClean="0">
                <a:solidFill>
                  <a:srgbClr val="5A85B6"/>
                </a:solidFill>
                <a:latin typeface="Arial"/>
                <a:cs typeface="Arial"/>
              </a:rPr>
              <a:t>Airbus Defense &amp; Space (Toulouse, France)</a:t>
            </a:r>
            <a:endParaRPr lang="en-US" sz="1600" b="1" dirty="0">
              <a:solidFill>
                <a:srgbClr val="5A85B6"/>
              </a:solidFill>
              <a:latin typeface="Arial"/>
              <a:cs typeface="Arial"/>
            </a:endParaRP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33" name="Rectangle 32"/>
          <p:cNvSpPr/>
          <p:nvPr/>
        </p:nvSpPr>
        <p:spPr>
          <a:xfrm>
            <a:off x="3712713" y="1151363"/>
            <a:ext cx="4874380" cy="847532"/>
          </a:xfrm>
          <a:prstGeom prst="rect">
            <a:avLst/>
          </a:prstGeom>
          <a:noFill/>
        </p:spPr>
        <p:txBody>
          <a:bodyPr wrap="square">
            <a:noAutofit/>
          </a:bodyPr>
          <a:lstStyle/>
          <a:p>
            <a:pPr>
              <a:lnSpc>
                <a:spcPct val="80000"/>
              </a:lnSpc>
            </a:pPr>
            <a:r>
              <a:rPr lang="en-US" sz="1600" b="1" dirty="0" smtClean="0">
                <a:solidFill>
                  <a:srgbClr val="FEBC68"/>
                </a:solidFill>
                <a:latin typeface="Arial"/>
                <a:cs typeface="Arial"/>
              </a:rPr>
              <a:t>CDR passed successfully in October 2017</a:t>
            </a:r>
            <a:endParaRPr lang="en-US" sz="1600" b="1" dirty="0">
              <a:solidFill>
                <a:srgbClr val="FEBC68"/>
              </a:solidFill>
              <a:latin typeface="Arial"/>
              <a:cs typeface="Arial"/>
            </a:endParaRPr>
          </a:p>
        </p:txBody>
      </p:sp>
      <p:sp>
        <p:nvSpPr>
          <p:cNvPr id="1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2"/>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2"/>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18" name="Image 17"/>
          <p:cNvPicPr>
            <a:picLocks noChangeAspect="1"/>
          </p:cNvPicPr>
          <p:nvPr/>
        </p:nvPicPr>
        <p:blipFill>
          <a:blip r:embed="rId3"/>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9" name="Image 8"/>
          <p:cNvPicPr>
            <a:picLocks noChangeAspect="1"/>
          </p:cNvPicPr>
          <p:nvPr/>
        </p:nvPicPr>
        <p:blipFill>
          <a:blip r:embed="rId4"/>
          <a:stretch>
            <a:fillRect/>
          </a:stretch>
        </p:blipFill>
        <p:spPr>
          <a:xfrm>
            <a:off x="512299" y="2410250"/>
            <a:ext cx="4159759" cy="1572671"/>
          </a:xfrm>
          <a:prstGeom prst="rect">
            <a:avLst/>
          </a:prstGeom>
        </p:spPr>
      </p:pic>
      <p:grpSp>
        <p:nvGrpSpPr>
          <p:cNvPr id="4" name="Grouper 3"/>
          <p:cNvGrpSpPr/>
          <p:nvPr/>
        </p:nvGrpSpPr>
        <p:grpSpPr>
          <a:xfrm>
            <a:off x="4936435" y="1710640"/>
            <a:ext cx="3832086" cy="2961850"/>
            <a:chOff x="5720521" y="2098261"/>
            <a:chExt cx="2771913" cy="2142434"/>
          </a:xfrm>
        </p:grpSpPr>
        <p:sp>
          <p:nvSpPr>
            <p:cNvPr id="22" name="Ellipse 21"/>
            <p:cNvSpPr/>
            <p:nvPr/>
          </p:nvSpPr>
          <p:spPr>
            <a:xfrm>
              <a:off x="5930348" y="2098261"/>
              <a:ext cx="2142434" cy="2142434"/>
            </a:xfrm>
            <a:prstGeom prst="ellipse">
              <a:avLst/>
            </a:prstGeom>
            <a:gradFill flip="none" rotWithShape="1">
              <a:gsLst>
                <a:gs pos="0">
                  <a:schemeClr val="bg2">
                    <a:lumMod val="20000"/>
                    <a:lumOff val="80000"/>
                  </a:schemeClr>
                </a:gs>
                <a:gs pos="100000">
                  <a:schemeClr val="tx2">
                    <a:lumMod val="60000"/>
                    <a:lumOff val="40000"/>
                  </a:schemeClr>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Image 2"/>
            <p:cNvPicPr>
              <a:picLocks noChangeAspect="1"/>
            </p:cNvPicPr>
            <p:nvPr/>
          </p:nvPicPr>
          <p:blipFill>
            <a:blip r:embed="rId5"/>
            <a:stretch>
              <a:fillRect/>
            </a:stretch>
          </p:blipFill>
          <p:spPr>
            <a:xfrm>
              <a:off x="5720521" y="2209505"/>
              <a:ext cx="2771913" cy="1959186"/>
            </a:xfrm>
            <a:prstGeom prst="rect">
              <a:avLst/>
            </a:prstGeom>
          </p:spPr>
        </p:pic>
      </p:grpSp>
      <p:sp>
        <p:nvSpPr>
          <p:cNvPr id="19" name="Ellipse 18"/>
          <p:cNvSpPr/>
          <p:nvPr/>
        </p:nvSpPr>
        <p:spPr>
          <a:xfrm>
            <a:off x="-2219740" y="2617304"/>
            <a:ext cx="1369392" cy="1369392"/>
          </a:xfrm>
          <a:prstGeom prst="ellipse">
            <a:avLst/>
          </a:prstGeom>
          <a:gradFill flip="none" rotWithShape="1">
            <a:gsLst>
              <a:gs pos="0">
                <a:schemeClr val="tx1">
                  <a:lumMod val="75000"/>
                  <a:lumOff val="25000"/>
                </a:schemeClr>
              </a:gs>
              <a:gs pos="100000">
                <a:srgbClr val="000000"/>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0" name="Ellipse 19"/>
          <p:cNvSpPr/>
          <p:nvPr/>
        </p:nvSpPr>
        <p:spPr>
          <a:xfrm>
            <a:off x="-2219740" y="4174435"/>
            <a:ext cx="1369392" cy="136939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1" name="Ellipse 20"/>
          <p:cNvSpPr/>
          <p:nvPr/>
        </p:nvSpPr>
        <p:spPr>
          <a:xfrm>
            <a:off x="-2540001" y="828260"/>
            <a:ext cx="1369392" cy="1369392"/>
          </a:xfrm>
          <a:prstGeom prst="ellipse">
            <a:avLst/>
          </a:prstGeom>
          <a:gradFill flip="none" rotWithShape="1">
            <a:gsLst>
              <a:gs pos="0">
                <a:schemeClr val="bg2">
                  <a:lumMod val="20000"/>
                  <a:lumOff val="80000"/>
                </a:schemeClr>
              </a:gs>
              <a:gs pos="100000">
                <a:schemeClr val="tx2">
                  <a:lumMod val="60000"/>
                  <a:lumOff val="40000"/>
                </a:schemeClr>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23" name="Image 22"/>
          <p:cNvPicPr>
            <a:picLocks noChangeAspect="1"/>
          </p:cNvPicPr>
          <p:nvPr/>
        </p:nvPicPr>
        <p:blipFill>
          <a:blip r:embed="rId6"/>
          <a:stretch>
            <a:fillRect/>
          </a:stretch>
        </p:blipFill>
        <p:spPr>
          <a:xfrm>
            <a:off x="458178" y="4354347"/>
            <a:ext cx="2758895" cy="4351345"/>
          </a:xfrm>
          <a:prstGeom prst="rect">
            <a:avLst/>
          </a:prstGeom>
        </p:spPr>
      </p:pic>
      <p:pic>
        <p:nvPicPr>
          <p:cNvPr id="24" name="Image 23"/>
          <p:cNvPicPr>
            <a:picLocks noChangeAspect="1"/>
          </p:cNvPicPr>
          <p:nvPr/>
        </p:nvPicPr>
        <p:blipFill>
          <a:blip r:embed="rId6"/>
          <a:stretch>
            <a:fillRect/>
          </a:stretch>
        </p:blipFill>
        <p:spPr>
          <a:xfrm rot="11635745">
            <a:off x="6013124" y="-3206962"/>
            <a:ext cx="2758895" cy="4351345"/>
          </a:xfrm>
          <a:prstGeom prst="rect">
            <a:avLst/>
          </a:prstGeom>
        </p:spPr>
      </p:pic>
      <p:sp>
        <p:nvSpPr>
          <p:cNvPr id="45" name="Rectangle 44"/>
          <p:cNvSpPr/>
          <p:nvPr/>
        </p:nvSpPr>
        <p:spPr>
          <a:xfrm>
            <a:off x="1342985" y="4655984"/>
            <a:ext cx="7351887" cy="2202016"/>
          </a:xfrm>
          <a:prstGeom prst="rect">
            <a:avLst/>
          </a:prstGeom>
          <a:noFill/>
        </p:spPr>
        <p:txBody>
          <a:bodyPr wrap="square">
            <a:noAutofit/>
          </a:bodyPr>
          <a:lstStyle/>
          <a:p>
            <a:pPr>
              <a:lnSpc>
                <a:spcPct val="90000"/>
              </a:lnSpc>
            </a:pPr>
            <a:r>
              <a:rPr lang="en-US" sz="1050" b="1" dirty="0" smtClean="0">
                <a:solidFill>
                  <a:srgbClr val="5A85B6"/>
                </a:solidFill>
                <a:latin typeface="Arial"/>
                <a:cs typeface="Arial"/>
              </a:rPr>
              <a:t>Mass : 570 kg</a:t>
            </a:r>
          </a:p>
          <a:p>
            <a:pPr>
              <a:lnSpc>
                <a:spcPct val="90000"/>
              </a:lnSpc>
            </a:pPr>
            <a:r>
              <a:rPr lang="en-US" sz="1050" b="1" dirty="0" smtClean="0">
                <a:solidFill>
                  <a:srgbClr val="5A85B6"/>
                </a:solidFill>
                <a:latin typeface="Arial"/>
                <a:cs typeface="Arial"/>
              </a:rPr>
              <a:t>Structure built entirely in silica carbide (</a:t>
            </a:r>
            <a:r>
              <a:rPr lang="en-US" sz="1050" b="1" dirty="0" err="1" smtClean="0">
                <a:solidFill>
                  <a:srgbClr val="5A85B6"/>
                </a:solidFill>
                <a:latin typeface="Arial"/>
                <a:cs typeface="Arial"/>
              </a:rPr>
              <a:t>SiC</a:t>
            </a:r>
            <a:r>
              <a:rPr lang="en-US" sz="1050" b="1" dirty="0" smtClean="0">
                <a:solidFill>
                  <a:srgbClr val="5A85B6"/>
                </a:solidFill>
                <a:latin typeface="Arial"/>
                <a:cs typeface="Arial"/>
              </a:rPr>
              <a:t>)</a:t>
            </a:r>
          </a:p>
          <a:p>
            <a:pPr>
              <a:lnSpc>
                <a:spcPct val="90000"/>
              </a:lnSpc>
            </a:pPr>
            <a:r>
              <a:rPr lang="en-US" sz="1050" b="1" dirty="0" smtClean="0">
                <a:solidFill>
                  <a:srgbClr val="5A85B6"/>
                </a:solidFill>
                <a:latin typeface="Arial"/>
                <a:cs typeface="Arial"/>
              </a:rPr>
              <a:t>Passive thermal control</a:t>
            </a:r>
          </a:p>
          <a:p>
            <a:pPr>
              <a:lnSpc>
                <a:spcPct val="90000"/>
              </a:lnSpc>
            </a:pPr>
            <a:r>
              <a:rPr lang="en-US" sz="1050" b="1" dirty="0" smtClean="0">
                <a:solidFill>
                  <a:srgbClr val="5A85B6"/>
                </a:solidFill>
                <a:latin typeface="Arial"/>
                <a:cs typeface="Arial"/>
              </a:rPr>
              <a:t>Korsch telescope made of  3 anastigmatic mirrors allowing more than 1 m</a:t>
            </a:r>
            <a:r>
              <a:rPr lang="en-US" sz="1050" b="1" baseline="30000" dirty="0" smtClean="0">
                <a:solidFill>
                  <a:srgbClr val="5A85B6"/>
                </a:solidFill>
                <a:latin typeface="Arial"/>
                <a:cs typeface="Arial"/>
              </a:rPr>
              <a:t>2</a:t>
            </a:r>
            <a:r>
              <a:rPr lang="en-US" sz="1050" b="1" dirty="0" smtClean="0">
                <a:solidFill>
                  <a:srgbClr val="5A85B6"/>
                </a:solidFill>
                <a:latin typeface="Arial"/>
                <a:cs typeface="Arial"/>
              </a:rPr>
              <a:t> of light collecting area</a:t>
            </a:r>
          </a:p>
          <a:p>
            <a:pPr>
              <a:lnSpc>
                <a:spcPct val="90000"/>
              </a:lnSpc>
            </a:pPr>
            <a:r>
              <a:rPr lang="en-US" sz="1050" b="1" dirty="0" smtClean="0">
                <a:solidFill>
                  <a:srgbClr val="5A85B6"/>
                </a:solidFill>
                <a:latin typeface="Arial"/>
                <a:cs typeface="Arial"/>
              </a:rPr>
              <a:t>M1 mirror has a diameter of 1,2 m</a:t>
            </a:r>
          </a:p>
          <a:p>
            <a:pPr>
              <a:lnSpc>
                <a:spcPct val="90000"/>
              </a:lnSpc>
            </a:pPr>
            <a:r>
              <a:rPr lang="en-US" sz="1050" b="1" dirty="0" smtClean="0">
                <a:solidFill>
                  <a:srgbClr val="5A85B6"/>
                </a:solidFill>
                <a:latin typeface="Arial"/>
                <a:cs typeface="Arial"/>
              </a:rPr>
              <a:t>M2 mirror mounted on a 3 DOF mechanism allowing to optimize the telescope focus during the mission</a:t>
            </a:r>
          </a:p>
          <a:p>
            <a:pPr>
              <a:lnSpc>
                <a:spcPct val="90000"/>
              </a:lnSpc>
            </a:pPr>
            <a:r>
              <a:rPr lang="en-US" sz="1050" b="1" dirty="0" smtClean="0">
                <a:solidFill>
                  <a:srgbClr val="5A85B6"/>
                </a:solidFill>
                <a:latin typeface="Arial"/>
                <a:cs typeface="Arial"/>
              </a:rPr>
              <a:t>Field of view 0,5 deg</a:t>
            </a:r>
            <a:r>
              <a:rPr lang="en-US" sz="1050" b="1" baseline="30000" dirty="0" smtClean="0">
                <a:solidFill>
                  <a:srgbClr val="5A85B6"/>
                </a:solidFill>
                <a:latin typeface="Arial"/>
                <a:cs typeface="Arial"/>
              </a:rPr>
              <a:t>2</a:t>
            </a:r>
          </a:p>
          <a:p>
            <a:pPr>
              <a:lnSpc>
                <a:spcPct val="90000"/>
              </a:lnSpc>
            </a:pPr>
            <a:r>
              <a:rPr lang="en-US" sz="1050" b="1" dirty="0" smtClean="0">
                <a:solidFill>
                  <a:srgbClr val="5A85B6"/>
                </a:solidFill>
                <a:latin typeface="Arial"/>
                <a:cs typeface="Arial"/>
              </a:rPr>
              <a:t>Separation of the visible and the infra red channels via a big dichroic lens</a:t>
            </a:r>
            <a:endParaRPr lang="en-US" sz="1050" b="1" dirty="0">
              <a:solidFill>
                <a:srgbClr val="5A85B6"/>
              </a:solidFill>
              <a:latin typeface="Arial"/>
              <a:cs typeface="Arial"/>
            </a:endParaRPr>
          </a:p>
        </p:txBody>
      </p:sp>
      <p:sp>
        <p:nvSpPr>
          <p:cNvPr id="41" name="ZoneTexte 40"/>
          <p:cNvSpPr txBox="1"/>
          <p:nvPr/>
        </p:nvSpPr>
        <p:spPr>
          <a:xfrm>
            <a:off x="867906" y="4287933"/>
            <a:ext cx="1826602" cy="298145"/>
          </a:xfrm>
          <a:prstGeom prst="rect">
            <a:avLst/>
          </a:prstGeom>
          <a:solidFill>
            <a:schemeClr val="bg2">
              <a:lumMod val="40000"/>
              <a:lumOff val="60000"/>
            </a:schemeClr>
          </a:solidFill>
          <a:ln w="38100">
            <a:noFill/>
          </a:ln>
        </p:spPr>
        <p:txBody>
          <a:bodyPr wrap="square" rtlCol="0" anchor="ctr" anchorCtr="0">
            <a:noAutofit/>
          </a:bodyPr>
          <a:lstStyle/>
          <a:p>
            <a:pPr algn="ctr"/>
            <a:r>
              <a:rPr lang="en-US" sz="1200" b="1" i="1" dirty="0" smtClean="0">
                <a:solidFill>
                  <a:srgbClr val="5A85B6"/>
                </a:solidFill>
                <a:latin typeface="Arial"/>
                <a:cs typeface="Arial"/>
              </a:rPr>
              <a:t>Technical sheet</a:t>
            </a:r>
            <a:endParaRPr lang="en-US" sz="1200" b="1" i="1" dirty="0">
              <a:solidFill>
                <a:srgbClr val="5A85B6"/>
              </a:solidFill>
              <a:latin typeface="Arial"/>
              <a:cs typeface="Arial"/>
            </a:endParaRPr>
          </a:p>
        </p:txBody>
      </p:sp>
    </p:spTree>
    <p:extLst>
      <p:ext uri="{BB962C8B-B14F-4D97-AF65-F5344CB8AC3E}">
        <p14:creationId xmlns:p14="http://schemas.microsoft.com/office/powerpoint/2010/main" val="27079110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re 1"/>
          <p:cNvSpPr txBox="1">
            <a:spLocks/>
          </p:cNvSpPr>
          <p:nvPr/>
        </p:nvSpPr>
        <p:spPr>
          <a:xfrm>
            <a:off x="278197" y="0"/>
            <a:ext cx="2866571" cy="1487716"/>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endParaRPr lang="en-US" sz="1500" dirty="0" smtClean="0"/>
          </a:p>
          <a:p>
            <a:pPr>
              <a:lnSpc>
                <a:spcPct val="90000"/>
              </a:lnSpc>
            </a:pPr>
            <a:r>
              <a:rPr lang="en-US" sz="2000" dirty="0" smtClean="0"/>
              <a:t>NISP</a:t>
            </a:r>
          </a:p>
          <a:p>
            <a:pPr>
              <a:lnSpc>
                <a:spcPct val="90000"/>
              </a:lnSpc>
            </a:pPr>
            <a:r>
              <a:rPr lang="en-US" sz="1500" dirty="0" smtClean="0"/>
              <a:t>Instrument</a:t>
            </a:r>
            <a:endParaRPr lang="en-US" sz="1500" dirty="0"/>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42"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2"/>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2"/>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43" name="Image 42"/>
          <p:cNvPicPr>
            <a:picLocks noChangeAspect="1"/>
          </p:cNvPicPr>
          <p:nvPr/>
        </p:nvPicPr>
        <p:blipFill>
          <a:blip r:embed="rId3"/>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grpSp>
        <p:nvGrpSpPr>
          <p:cNvPr id="23" name="Grouper 22"/>
          <p:cNvGrpSpPr/>
          <p:nvPr/>
        </p:nvGrpSpPr>
        <p:grpSpPr>
          <a:xfrm>
            <a:off x="485407" y="577097"/>
            <a:ext cx="5972074" cy="6150195"/>
            <a:chOff x="368004" y="342317"/>
            <a:chExt cx="5972074" cy="6150195"/>
          </a:xfrm>
        </p:grpSpPr>
        <p:sp>
          <p:nvSpPr>
            <p:cNvPr id="25" name="ZoneTexte 24"/>
            <p:cNvSpPr txBox="1"/>
            <p:nvPr/>
          </p:nvSpPr>
          <p:spPr>
            <a:xfrm>
              <a:off x="1174947" y="3294461"/>
              <a:ext cx="490839" cy="215444"/>
            </a:xfrm>
            <a:prstGeom prst="rect">
              <a:avLst/>
            </a:prstGeom>
            <a:noFill/>
          </p:spPr>
          <p:txBody>
            <a:bodyPr wrap="none" rtlCol="0">
              <a:spAutoFit/>
            </a:bodyPr>
            <a:lstStyle/>
            <a:p>
              <a:pPr algn="ctr"/>
              <a:r>
                <a:rPr lang="en-US" sz="800" b="1" i="1" dirty="0" smtClean="0">
                  <a:solidFill>
                    <a:srgbClr val="000000"/>
                  </a:solidFill>
                </a:rPr>
                <a:t>Grisms</a:t>
              </a:r>
              <a:endParaRPr lang="en-US" sz="800" b="1" i="1" dirty="0">
                <a:solidFill>
                  <a:srgbClr val="000000"/>
                </a:solidFill>
              </a:endParaRPr>
            </a:p>
          </p:txBody>
        </p:sp>
        <p:pic>
          <p:nvPicPr>
            <p:cNvPr id="26"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349" y="3532225"/>
              <a:ext cx="625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27"/>
            <p:cNvSpPr txBox="1"/>
            <p:nvPr/>
          </p:nvSpPr>
          <p:spPr>
            <a:xfrm>
              <a:off x="2360804" y="5036739"/>
              <a:ext cx="918841" cy="215444"/>
            </a:xfrm>
            <a:prstGeom prst="rect">
              <a:avLst/>
            </a:prstGeom>
            <a:noFill/>
          </p:spPr>
          <p:txBody>
            <a:bodyPr wrap="none" rtlCol="0">
              <a:spAutoFit/>
            </a:bodyPr>
            <a:lstStyle/>
            <a:p>
              <a:pPr algn="ctr"/>
              <a:r>
                <a:rPr lang="en-US" sz="800" b="1" i="1" dirty="0" err="1" smtClean="0">
                  <a:solidFill>
                    <a:srgbClr val="000000"/>
                  </a:solidFill>
                </a:rPr>
                <a:t>cryomechanisms</a:t>
              </a:r>
              <a:endParaRPr lang="en-US" sz="800" b="1" i="1" dirty="0">
                <a:solidFill>
                  <a:srgbClr val="000000"/>
                </a:solidFill>
              </a:endParaRPr>
            </a:p>
          </p:txBody>
        </p:sp>
        <p:pic>
          <p:nvPicPr>
            <p:cNvPr id="31" name="Image 4"/>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2940451" y="5269398"/>
              <a:ext cx="324036"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oneTexte 33"/>
            <p:cNvSpPr txBox="1"/>
            <p:nvPr/>
          </p:nvSpPr>
          <p:spPr>
            <a:xfrm>
              <a:off x="1767034" y="4194737"/>
              <a:ext cx="606256" cy="215444"/>
            </a:xfrm>
            <a:prstGeom prst="rect">
              <a:avLst/>
            </a:prstGeom>
            <a:noFill/>
          </p:spPr>
          <p:txBody>
            <a:bodyPr wrap="none" rtlCol="0">
              <a:spAutoFit/>
            </a:bodyPr>
            <a:lstStyle/>
            <a:p>
              <a:pPr algn="ctr"/>
              <a:r>
                <a:rPr lang="en-US" sz="800" b="1" i="1" dirty="0" smtClean="0">
                  <a:solidFill>
                    <a:srgbClr val="000000"/>
                  </a:solidFill>
                </a:rPr>
                <a:t>Detectors</a:t>
              </a:r>
              <a:endParaRPr lang="en-US" sz="800" b="1" i="1" dirty="0">
                <a:solidFill>
                  <a:srgbClr val="000000"/>
                </a:solidFill>
              </a:endParaRPr>
            </a:p>
          </p:txBody>
        </p:sp>
        <p:sp>
          <p:nvSpPr>
            <p:cNvPr id="35" name="ZoneTexte 34"/>
            <p:cNvSpPr txBox="1"/>
            <p:nvPr/>
          </p:nvSpPr>
          <p:spPr>
            <a:xfrm>
              <a:off x="368004" y="2199116"/>
              <a:ext cx="952505" cy="215444"/>
            </a:xfrm>
            <a:prstGeom prst="rect">
              <a:avLst/>
            </a:prstGeom>
            <a:noFill/>
          </p:spPr>
          <p:txBody>
            <a:bodyPr wrap="none" rtlCol="0">
              <a:spAutoFit/>
            </a:bodyPr>
            <a:lstStyle/>
            <a:p>
              <a:pPr algn="ctr"/>
              <a:r>
                <a:rPr lang="en-US" sz="800" b="1" i="1" dirty="0" smtClean="0">
                  <a:solidFill>
                    <a:srgbClr val="000000"/>
                  </a:solidFill>
                </a:rPr>
                <a:t>Characterizations</a:t>
              </a:r>
              <a:endParaRPr lang="en-US" sz="800" b="1" i="1" dirty="0">
                <a:solidFill>
                  <a:srgbClr val="000000"/>
                </a:solidFill>
              </a:endParaRPr>
            </a:p>
          </p:txBody>
        </p:sp>
        <p:pic>
          <p:nvPicPr>
            <p:cNvPr id="36" name="Picture 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007" y="2486131"/>
              <a:ext cx="462102" cy="13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 name="Imag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227" y="2336470"/>
              <a:ext cx="301076" cy="43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8"/>
            <a:stretch>
              <a:fillRect/>
            </a:stretch>
          </p:blipFill>
          <p:spPr>
            <a:xfrm>
              <a:off x="1874861" y="4463449"/>
              <a:ext cx="451829" cy="386762"/>
            </a:xfrm>
            <a:prstGeom prst="rect">
              <a:avLst/>
            </a:prstGeom>
          </p:spPr>
        </p:pic>
        <p:pic>
          <p:nvPicPr>
            <p:cNvPr id="48" name="Image 47"/>
            <p:cNvPicPr>
              <a:picLocks noChangeAspect="1"/>
            </p:cNvPicPr>
            <p:nvPr/>
          </p:nvPicPr>
          <p:blipFill>
            <a:blip r:embed="rId9"/>
            <a:stretch>
              <a:fillRect/>
            </a:stretch>
          </p:blipFill>
          <p:spPr>
            <a:xfrm rot="19915397">
              <a:off x="2440653" y="342317"/>
              <a:ext cx="3899425" cy="6150195"/>
            </a:xfrm>
            <a:prstGeom prst="rect">
              <a:avLst/>
            </a:prstGeom>
          </p:spPr>
        </p:pic>
        <p:pic>
          <p:nvPicPr>
            <p:cNvPr id="52" name="Image 51"/>
            <p:cNvPicPr>
              <a:picLocks noChangeAspect="1"/>
            </p:cNvPicPr>
            <p:nvPr/>
          </p:nvPicPr>
          <p:blipFill>
            <a:blip r:embed="rId10"/>
            <a:stretch>
              <a:fillRect/>
            </a:stretch>
          </p:blipFill>
          <p:spPr>
            <a:xfrm>
              <a:off x="3327273" y="4546437"/>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3" name="Image 52"/>
            <p:cNvPicPr>
              <a:picLocks noChangeAspect="1"/>
            </p:cNvPicPr>
            <p:nvPr/>
          </p:nvPicPr>
          <p:blipFill rotWithShape="1">
            <a:blip r:embed="rId11"/>
            <a:srcRect l="19241" t="-1205" r="15595" b="1205"/>
            <a:stretch/>
          </p:blipFill>
          <p:spPr>
            <a:xfrm>
              <a:off x="4351545" y="4916928"/>
              <a:ext cx="904705"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4" name="Image 13"/>
            <p:cNvPicPr>
              <a:picLocks noChangeAspect="1"/>
            </p:cNvPicPr>
            <p:nvPr/>
          </p:nvPicPr>
          <p:blipFill>
            <a:blip r:embed="rId12"/>
            <a:stretch>
              <a:fillRect/>
            </a:stretch>
          </p:blipFill>
          <p:spPr>
            <a:xfrm>
              <a:off x="2413054" y="3927240"/>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5" name="Image 14"/>
            <p:cNvPicPr>
              <a:picLocks noChangeAspect="1"/>
            </p:cNvPicPr>
            <p:nvPr/>
          </p:nvPicPr>
          <p:blipFill>
            <a:blip r:embed="rId13"/>
            <a:stretch>
              <a:fillRect/>
            </a:stretch>
          </p:blipFill>
          <p:spPr>
            <a:xfrm>
              <a:off x="1367130" y="1985876"/>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9" name="Image 18"/>
            <p:cNvPicPr>
              <a:picLocks noChangeAspect="1"/>
            </p:cNvPicPr>
            <p:nvPr/>
          </p:nvPicPr>
          <p:blipFill>
            <a:blip r:embed="rId14"/>
            <a:stretch>
              <a:fillRect/>
            </a:stretch>
          </p:blipFill>
          <p:spPr>
            <a:xfrm>
              <a:off x="1736440" y="2995454"/>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39" name="ZoneTexte 38"/>
            <p:cNvSpPr txBox="1"/>
            <p:nvPr/>
          </p:nvSpPr>
          <p:spPr>
            <a:xfrm>
              <a:off x="2316015" y="5688098"/>
              <a:ext cx="2091887" cy="338554"/>
            </a:xfrm>
            <a:prstGeom prst="rect">
              <a:avLst/>
            </a:prstGeom>
            <a:noFill/>
          </p:spPr>
          <p:txBody>
            <a:bodyPr wrap="square" rtlCol="0">
              <a:spAutoFit/>
            </a:bodyPr>
            <a:lstStyle/>
            <a:p>
              <a:pPr algn="r"/>
              <a:r>
                <a:rPr lang="en-US" sz="800" b="1" i="1" dirty="0" smtClean="0">
                  <a:solidFill>
                    <a:srgbClr val="000000"/>
                  </a:solidFill>
                </a:rPr>
                <a:t>LAM and CPPM engineers are preparing the NISP instrument for thermal tests</a:t>
              </a:r>
              <a:endParaRPr lang="en-US" sz="800" b="1" i="1" dirty="0">
                <a:solidFill>
                  <a:srgbClr val="000000"/>
                </a:solidFill>
              </a:endParaRPr>
            </a:p>
          </p:txBody>
        </p:sp>
      </p:grpSp>
      <p:pic>
        <p:nvPicPr>
          <p:cNvPr id="54" name="Image 53"/>
          <p:cNvPicPr>
            <a:picLocks noChangeAspect="1"/>
          </p:cNvPicPr>
          <p:nvPr/>
        </p:nvPicPr>
        <p:blipFill>
          <a:blip r:embed="rId15"/>
          <a:stretch>
            <a:fillRect/>
          </a:stretch>
        </p:blipFill>
        <p:spPr>
          <a:xfrm>
            <a:off x="2913030" y="1655189"/>
            <a:ext cx="2921512" cy="3089254"/>
          </a:xfrm>
          <a:prstGeom prst="rect">
            <a:avLst/>
          </a:prstGeom>
        </p:spPr>
      </p:pic>
      <p:grpSp>
        <p:nvGrpSpPr>
          <p:cNvPr id="3" name="Grouper 2"/>
          <p:cNvGrpSpPr/>
          <p:nvPr/>
        </p:nvGrpSpPr>
        <p:grpSpPr>
          <a:xfrm>
            <a:off x="5991272" y="1891792"/>
            <a:ext cx="2864338" cy="3618573"/>
            <a:chOff x="5991272" y="1505282"/>
            <a:chExt cx="2864338" cy="3618573"/>
          </a:xfrm>
        </p:grpSpPr>
        <p:sp>
          <p:nvSpPr>
            <p:cNvPr id="56" name="Rectangle 55"/>
            <p:cNvSpPr/>
            <p:nvPr/>
          </p:nvSpPr>
          <p:spPr>
            <a:xfrm>
              <a:off x="5991272" y="3861191"/>
              <a:ext cx="2864338" cy="1262664"/>
            </a:xfrm>
            <a:prstGeom prst="rect">
              <a:avLst/>
            </a:prstGeom>
            <a:noFill/>
          </p:spPr>
          <p:txBody>
            <a:bodyPr wrap="square">
              <a:noAutofit/>
            </a:bodyPr>
            <a:lstStyle/>
            <a:p>
              <a:pPr>
                <a:lnSpc>
                  <a:spcPct val="90000"/>
                </a:lnSpc>
              </a:pPr>
              <a:r>
                <a:rPr lang="en-US" sz="800" b="1" dirty="0" smtClean="0">
                  <a:solidFill>
                    <a:srgbClr val="5A85B6"/>
                  </a:solidFill>
                  <a:latin typeface="Arial"/>
                  <a:cs typeface="Arial"/>
                </a:rPr>
                <a:t>Italy: computer, data treatment, grisms wheel, software</a:t>
              </a:r>
            </a:p>
            <a:p>
              <a:pPr>
                <a:lnSpc>
                  <a:spcPct val="90000"/>
                </a:lnSpc>
              </a:pPr>
              <a:r>
                <a:rPr lang="en-US" sz="800" b="1" dirty="0" smtClean="0">
                  <a:solidFill>
                    <a:srgbClr val="5A85B6"/>
                  </a:solidFill>
                  <a:latin typeface="Arial"/>
                  <a:cs typeface="Arial"/>
                </a:rPr>
                <a:t>Spain: computer hardware, filters wheel</a:t>
              </a:r>
            </a:p>
            <a:p>
              <a:pPr>
                <a:lnSpc>
                  <a:spcPct val="90000"/>
                </a:lnSpc>
              </a:pPr>
              <a:r>
                <a:rPr lang="en-US" sz="800" b="1" dirty="0" smtClean="0">
                  <a:solidFill>
                    <a:srgbClr val="5A85B6"/>
                  </a:solidFill>
                  <a:latin typeface="Arial"/>
                  <a:cs typeface="Arial"/>
                </a:rPr>
                <a:t>Germany: optics (w/o grisms), calibration unit</a:t>
              </a:r>
            </a:p>
            <a:p>
              <a:pPr>
                <a:lnSpc>
                  <a:spcPct val="90000"/>
                </a:lnSpc>
              </a:pPr>
              <a:r>
                <a:rPr lang="en-US" sz="800" b="1" dirty="0" smtClean="0">
                  <a:solidFill>
                    <a:srgbClr val="5A85B6"/>
                  </a:solidFill>
                  <a:latin typeface="Arial"/>
                  <a:cs typeface="Arial"/>
                </a:rPr>
                <a:t>Norway: structural bipods</a:t>
              </a:r>
            </a:p>
            <a:p>
              <a:pPr>
                <a:lnSpc>
                  <a:spcPct val="90000"/>
                </a:lnSpc>
              </a:pPr>
              <a:r>
                <a:rPr lang="en-US" sz="800" b="1" dirty="0" smtClean="0">
                  <a:solidFill>
                    <a:srgbClr val="5A85B6"/>
                  </a:solidFill>
                  <a:latin typeface="Arial"/>
                  <a:cs typeface="Arial"/>
                </a:rPr>
                <a:t>Denmark: optical bench</a:t>
              </a:r>
            </a:p>
            <a:p>
              <a:pPr>
                <a:lnSpc>
                  <a:spcPct val="90000"/>
                </a:lnSpc>
              </a:pPr>
              <a:r>
                <a:rPr lang="en-US" sz="800" b="1" dirty="0" smtClean="0">
                  <a:solidFill>
                    <a:srgbClr val="5A85B6"/>
                  </a:solidFill>
                  <a:latin typeface="Arial"/>
                  <a:cs typeface="Arial"/>
                </a:rPr>
                <a:t>Belgium: mechanical tests</a:t>
              </a:r>
            </a:p>
            <a:p>
              <a:pPr>
                <a:lnSpc>
                  <a:spcPct val="90000"/>
                </a:lnSpc>
              </a:pPr>
              <a:r>
                <a:rPr lang="en-US" sz="800" b="1" dirty="0" smtClean="0">
                  <a:solidFill>
                    <a:srgbClr val="5A85B6"/>
                  </a:solidFill>
                  <a:latin typeface="Arial"/>
                  <a:cs typeface="Arial"/>
                </a:rPr>
                <a:t>USA/NASA : </a:t>
              </a:r>
              <a:r>
                <a:rPr lang="en-US" sz="800" b="1" dirty="0" err="1" smtClean="0">
                  <a:solidFill>
                    <a:srgbClr val="5A85B6"/>
                  </a:solidFill>
                  <a:latin typeface="Arial"/>
                  <a:cs typeface="Arial"/>
                </a:rPr>
                <a:t>detecors</a:t>
              </a:r>
              <a:r>
                <a:rPr lang="en-US" sz="800" b="1" dirty="0" smtClean="0">
                  <a:solidFill>
                    <a:srgbClr val="5A85B6"/>
                  </a:solidFill>
                  <a:latin typeface="Arial"/>
                  <a:cs typeface="Arial"/>
                </a:rPr>
                <a:t> chains (via ESA)</a:t>
              </a:r>
              <a:endParaRPr lang="en-US" sz="800" b="1" dirty="0">
                <a:solidFill>
                  <a:srgbClr val="5A85B6"/>
                </a:solidFill>
                <a:latin typeface="Arial"/>
                <a:cs typeface="Arial"/>
              </a:endParaRPr>
            </a:p>
          </p:txBody>
        </p:sp>
        <p:sp>
          <p:nvSpPr>
            <p:cNvPr id="58" name="ZoneTexte 57"/>
            <p:cNvSpPr txBox="1"/>
            <p:nvPr/>
          </p:nvSpPr>
          <p:spPr>
            <a:xfrm>
              <a:off x="5991272" y="2682884"/>
              <a:ext cx="1198357" cy="203954"/>
            </a:xfrm>
            <a:prstGeom prst="rect">
              <a:avLst/>
            </a:prstGeom>
            <a:solidFill>
              <a:schemeClr val="bg2">
                <a:lumMod val="40000"/>
                <a:lumOff val="60000"/>
              </a:schemeClr>
            </a:solidFill>
            <a:ln w="38100">
              <a:noFill/>
            </a:ln>
          </p:spPr>
          <p:txBody>
            <a:bodyPr wrap="square" rtlCol="0" anchor="ctr" anchorCtr="0">
              <a:noAutofit/>
            </a:bodyPr>
            <a:lstStyle/>
            <a:p>
              <a:pPr algn="ctr"/>
              <a:r>
                <a:rPr lang="en-US" sz="1000" b="1" i="1" dirty="0" smtClean="0">
                  <a:solidFill>
                    <a:srgbClr val="5A85B6"/>
                  </a:solidFill>
                  <a:latin typeface="Arial"/>
                  <a:cs typeface="Arial"/>
                </a:rPr>
                <a:t>Characteristics</a:t>
              </a:r>
              <a:endParaRPr lang="en-US" sz="1000" b="1" i="1" dirty="0">
                <a:solidFill>
                  <a:srgbClr val="5A85B6"/>
                </a:solidFill>
                <a:latin typeface="Arial"/>
                <a:cs typeface="Arial"/>
              </a:endParaRPr>
            </a:p>
          </p:txBody>
        </p:sp>
        <p:sp>
          <p:nvSpPr>
            <p:cNvPr id="59" name="Rectangle 58"/>
            <p:cNvSpPr/>
            <p:nvPr/>
          </p:nvSpPr>
          <p:spPr>
            <a:xfrm>
              <a:off x="5991272" y="2875829"/>
              <a:ext cx="1872999" cy="866535"/>
            </a:xfrm>
            <a:prstGeom prst="rect">
              <a:avLst/>
            </a:prstGeom>
            <a:noFill/>
          </p:spPr>
          <p:txBody>
            <a:bodyPr wrap="square">
              <a:noAutofit/>
            </a:bodyPr>
            <a:lstStyle/>
            <a:p>
              <a:pPr>
                <a:lnSpc>
                  <a:spcPct val="90000"/>
                </a:lnSpc>
              </a:pPr>
              <a:r>
                <a:rPr lang="en-US" sz="800" b="1" dirty="0" smtClean="0">
                  <a:solidFill>
                    <a:srgbClr val="5A85B6"/>
                  </a:solidFill>
                  <a:latin typeface="Arial"/>
                  <a:cs typeface="Arial"/>
                </a:rPr>
                <a:t>200 W</a:t>
              </a:r>
            </a:p>
            <a:p>
              <a:pPr>
                <a:lnSpc>
                  <a:spcPct val="90000"/>
                </a:lnSpc>
              </a:pPr>
              <a:r>
                <a:rPr lang="en-US" sz="800" b="1" dirty="0" smtClean="0">
                  <a:solidFill>
                    <a:srgbClr val="5A85B6"/>
                  </a:solidFill>
                  <a:latin typeface="Arial"/>
                  <a:cs typeface="Arial"/>
                </a:rPr>
                <a:t>160 kg</a:t>
              </a:r>
            </a:p>
            <a:p>
              <a:pPr>
                <a:lnSpc>
                  <a:spcPct val="90000"/>
                </a:lnSpc>
              </a:pPr>
              <a:r>
                <a:rPr lang="en-US" sz="800" b="1" dirty="0" smtClean="0">
                  <a:solidFill>
                    <a:srgbClr val="5A85B6"/>
                  </a:solidFill>
                  <a:latin typeface="Arial"/>
                  <a:cs typeface="Arial"/>
                </a:rPr>
                <a:t>240 </a:t>
              </a:r>
              <a:r>
                <a:rPr lang="en-US" sz="800" b="1" dirty="0" err="1" smtClean="0">
                  <a:solidFill>
                    <a:srgbClr val="5A85B6"/>
                  </a:solidFill>
                  <a:latin typeface="Arial"/>
                  <a:cs typeface="Arial"/>
                </a:rPr>
                <a:t>Gbits</a:t>
              </a:r>
              <a:r>
                <a:rPr lang="en-US" sz="800" b="1" dirty="0" smtClean="0">
                  <a:solidFill>
                    <a:srgbClr val="5A85B6"/>
                  </a:solidFill>
                  <a:latin typeface="Arial"/>
                  <a:cs typeface="Arial"/>
                </a:rPr>
                <a:t> / day</a:t>
              </a:r>
            </a:p>
            <a:p>
              <a:pPr>
                <a:lnSpc>
                  <a:spcPct val="90000"/>
                </a:lnSpc>
              </a:pPr>
              <a:r>
                <a:rPr lang="en-US" sz="800" b="1" dirty="0" smtClean="0">
                  <a:solidFill>
                    <a:srgbClr val="5A85B6"/>
                  </a:solidFill>
                  <a:latin typeface="Arial"/>
                  <a:cs typeface="Arial"/>
                </a:rPr>
                <a:t>1 m x 0,5 m x 0,5 m</a:t>
              </a:r>
            </a:p>
            <a:p>
              <a:pPr>
                <a:lnSpc>
                  <a:spcPct val="90000"/>
                </a:lnSpc>
              </a:pPr>
              <a:r>
                <a:rPr lang="en-US" sz="800" b="1" dirty="0" smtClean="0">
                  <a:solidFill>
                    <a:srgbClr val="5A85B6"/>
                  </a:solidFill>
                  <a:latin typeface="Arial"/>
                  <a:cs typeface="Arial"/>
                </a:rPr>
                <a:t>Field of view : 0,78 x 0,73 deg</a:t>
              </a:r>
              <a:r>
                <a:rPr lang="en-US" sz="800" b="1" baseline="30000" dirty="0" smtClean="0">
                  <a:solidFill>
                    <a:srgbClr val="5A85B6"/>
                  </a:solidFill>
                  <a:latin typeface="Arial"/>
                  <a:cs typeface="Arial"/>
                </a:rPr>
                <a:t>2</a:t>
              </a:r>
            </a:p>
            <a:p>
              <a:pPr>
                <a:lnSpc>
                  <a:spcPct val="90000"/>
                </a:lnSpc>
              </a:pPr>
              <a:r>
                <a:rPr lang="en-US" sz="800" b="1" dirty="0" smtClean="0">
                  <a:solidFill>
                    <a:srgbClr val="5A85B6"/>
                  </a:solidFill>
                  <a:latin typeface="Arial"/>
                  <a:cs typeface="Arial"/>
                </a:rPr>
                <a:t>Focal plane cooled to 90K</a:t>
              </a:r>
              <a:endParaRPr lang="en-US" sz="800" b="1" dirty="0">
                <a:solidFill>
                  <a:srgbClr val="5A85B6"/>
                </a:solidFill>
                <a:latin typeface="Arial"/>
                <a:cs typeface="Arial"/>
              </a:endParaRPr>
            </a:p>
          </p:txBody>
        </p:sp>
        <p:sp>
          <p:nvSpPr>
            <p:cNvPr id="60" name="Rectangle 59"/>
            <p:cNvSpPr/>
            <p:nvPr/>
          </p:nvSpPr>
          <p:spPr>
            <a:xfrm>
              <a:off x="5991272" y="1686227"/>
              <a:ext cx="2733252" cy="959738"/>
            </a:xfrm>
            <a:prstGeom prst="rect">
              <a:avLst/>
            </a:prstGeom>
            <a:noFill/>
          </p:spPr>
          <p:txBody>
            <a:bodyPr wrap="square">
              <a:noAutofit/>
            </a:bodyPr>
            <a:lstStyle/>
            <a:p>
              <a:pPr>
                <a:lnSpc>
                  <a:spcPct val="90000"/>
                </a:lnSpc>
              </a:pPr>
              <a:r>
                <a:rPr lang="en-US" sz="800" b="1" dirty="0" smtClean="0">
                  <a:solidFill>
                    <a:srgbClr val="5A85B6"/>
                  </a:solidFill>
                  <a:latin typeface="Arial"/>
                  <a:cs typeface="Arial"/>
                </a:rPr>
                <a:t>Based on H2RG Teledyne detectors</a:t>
              </a:r>
            </a:p>
            <a:p>
              <a:pPr>
                <a:lnSpc>
                  <a:spcPct val="90000"/>
                </a:lnSpc>
              </a:pPr>
              <a:r>
                <a:rPr lang="en-US" sz="800" b="1" dirty="0" smtClean="0">
                  <a:solidFill>
                    <a:srgbClr val="5A85B6"/>
                  </a:solidFill>
                  <a:latin typeface="Arial"/>
                  <a:cs typeface="Arial"/>
                </a:rPr>
                <a:t>2048 x 2048 pixels</a:t>
              </a:r>
            </a:p>
            <a:p>
              <a:pPr>
                <a:lnSpc>
                  <a:spcPct val="90000"/>
                </a:lnSpc>
              </a:pPr>
              <a:r>
                <a:rPr lang="en-US" sz="800" b="1" dirty="0">
                  <a:solidFill>
                    <a:srgbClr val="5A85B6"/>
                  </a:solidFill>
                  <a:latin typeface="Arial"/>
                  <a:cs typeface="Arial"/>
                </a:rPr>
                <a:t>P</a:t>
              </a:r>
              <a:r>
                <a:rPr lang="en-US" sz="800" b="1" dirty="0" smtClean="0">
                  <a:solidFill>
                    <a:srgbClr val="5A85B6"/>
                  </a:solidFill>
                  <a:latin typeface="Arial"/>
                  <a:cs typeface="Arial"/>
                </a:rPr>
                <a:t>ixel size: 18 µm</a:t>
              </a:r>
            </a:p>
            <a:p>
              <a:pPr>
                <a:lnSpc>
                  <a:spcPct val="90000"/>
                </a:lnSpc>
              </a:pPr>
              <a:r>
                <a:rPr lang="en-US" sz="800" b="1" dirty="0" smtClean="0">
                  <a:solidFill>
                    <a:srgbClr val="5A85B6"/>
                  </a:solidFill>
                  <a:latin typeface="Arial"/>
                  <a:cs typeface="Arial"/>
                </a:rPr>
                <a:t>Spectral bandwidth: 0,9 µm – 2 µm</a:t>
              </a:r>
            </a:p>
            <a:p>
              <a:pPr>
                <a:lnSpc>
                  <a:spcPct val="90000"/>
                </a:lnSpc>
              </a:pPr>
              <a:r>
                <a:rPr lang="en-US" sz="800" b="1" dirty="0" smtClean="0">
                  <a:solidFill>
                    <a:srgbClr val="5A85B6"/>
                  </a:solidFill>
                  <a:latin typeface="Arial"/>
                  <a:cs typeface="Arial"/>
                </a:rPr>
                <a:t>One detection chain is composed of:</a:t>
              </a:r>
              <a:br>
                <a:rPr lang="en-US" sz="800" b="1" dirty="0" smtClean="0">
                  <a:solidFill>
                    <a:srgbClr val="5A85B6"/>
                  </a:solidFill>
                  <a:latin typeface="Arial"/>
                  <a:cs typeface="Arial"/>
                </a:rPr>
              </a:br>
              <a:r>
                <a:rPr lang="en-US" sz="800" b="1" dirty="0" smtClean="0">
                  <a:solidFill>
                    <a:srgbClr val="5A85B6"/>
                  </a:solidFill>
                  <a:latin typeface="Arial"/>
                  <a:cs typeface="Arial"/>
                </a:rPr>
                <a:t>1 H2RG/ 1 Flex / 1 Sidecar</a:t>
              </a:r>
            </a:p>
            <a:p>
              <a:pPr>
                <a:lnSpc>
                  <a:spcPct val="90000"/>
                </a:lnSpc>
              </a:pPr>
              <a:r>
                <a:rPr lang="en-US" sz="800" b="1" dirty="0" smtClean="0">
                  <a:solidFill>
                    <a:srgbClr val="5A85B6"/>
                  </a:solidFill>
                  <a:latin typeface="Arial"/>
                  <a:cs typeface="Arial"/>
                </a:rPr>
                <a:t>The focal plane contains  16 H2RG which corresponds roughly to 64 millions pixels !</a:t>
              </a:r>
              <a:endParaRPr lang="en-US" sz="800" b="1" dirty="0">
                <a:solidFill>
                  <a:srgbClr val="5A85B6"/>
                </a:solidFill>
                <a:latin typeface="Arial"/>
                <a:cs typeface="Arial"/>
              </a:endParaRPr>
            </a:p>
          </p:txBody>
        </p:sp>
        <p:sp>
          <p:nvSpPr>
            <p:cNvPr id="61" name="ZoneTexte 60"/>
            <p:cNvSpPr txBox="1"/>
            <p:nvPr/>
          </p:nvSpPr>
          <p:spPr>
            <a:xfrm>
              <a:off x="5991272" y="1505282"/>
              <a:ext cx="1198357" cy="203954"/>
            </a:xfrm>
            <a:prstGeom prst="rect">
              <a:avLst/>
            </a:prstGeom>
            <a:solidFill>
              <a:schemeClr val="bg2">
                <a:lumMod val="40000"/>
                <a:lumOff val="60000"/>
              </a:schemeClr>
            </a:solidFill>
            <a:ln w="38100">
              <a:noFill/>
            </a:ln>
          </p:spPr>
          <p:txBody>
            <a:bodyPr wrap="square" rtlCol="0" anchor="ctr" anchorCtr="0">
              <a:noAutofit/>
            </a:bodyPr>
            <a:lstStyle/>
            <a:p>
              <a:pPr algn="ctr"/>
              <a:r>
                <a:rPr lang="en-US" sz="1000" b="1" i="1" dirty="0" smtClean="0">
                  <a:solidFill>
                    <a:srgbClr val="5A85B6"/>
                  </a:solidFill>
                  <a:latin typeface="Arial"/>
                  <a:cs typeface="Arial"/>
                </a:rPr>
                <a:t>Focal plane</a:t>
              </a:r>
              <a:endParaRPr lang="en-US" sz="1000" b="1" i="1" dirty="0">
                <a:solidFill>
                  <a:srgbClr val="5A85B6"/>
                </a:solidFill>
                <a:latin typeface="Arial"/>
                <a:cs typeface="Arial"/>
              </a:endParaRPr>
            </a:p>
          </p:txBody>
        </p:sp>
        <p:sp>
          <p:nvSpPr>
            <p:cNvPr id="62" name="ZoneTexte 61"/>
            <p:cNvSpPr txBox="1"/>
            <p:nvPr/>
          </p:nvSpPr>
          <p:spPr>
            <a:xfrm>
              <a:off x="5991272" y="3644225"/>
              <a:ext cx="1198357" cy="203954"/>
            </a:xfrm>
            <a:prstGeom prst="rect">
              <a:avLst/>
            </a:prstGeom>
            <a:solidFill>
              <a:schemeClr val="bg2">
                <a:lumMod val="40000"/>
                <a:lumOff val="60000"/>
              </a:schemeClr>
            </a:solidFill>
            <a:ln w="38100">
              <a:noFill/>
            </a:ln>
          </p:spPr>
          <p:txBody>
            <a:bodyPr wrap="square" rtlCol="0" anchor="ctr" anchorCtr="0">
              <a:noAutofit/>
            </a:bodyPr>
            <a:lstStyle/>
            <a:p>
              <a:pPr algn="ctr"/>
              <a:r>
                <a:rPr lang="en-US" sz="1000" b="1" i="1" dirty="0" smtClean="0">
                  <a:solidFill>
                    <a:srgbClr val="5A85B6"/>
                  </a:solidFill>
                  <a:latin typeface="Arial"/>
                  <a:cs typeface="Arial"/>
                </a:rPr>
                <a:t>Partners</a:t>
              </a:r>
              <a:endParaRPr lang="en-US" sz="1000" b="1" i="1" dirty="0">
                <a:solidFill>
                  <a:srgbClr val="5A85B6"/>
                </a:solidFill>
                <a:latin typeface="Arial"/>
                <a:cs typeface="Arial"/>
              </a:endParaRPr>
            </a:p>
          </p:txBody>
        </p:sp>
      </p:grpSp>
      <p:sp>
        <p:nvSpPr>
          <p:cNvPr id="40" name="Rectangle 39"/>
          <p:cNvSpPr/>
          <p:nvPr/>
        </p:nvSpPr>
        <p:spPr>
          <a:xfrm>
            <a:off x="209554" y="5013994"/>
            <a:ext cx="2045589" cy="1059920"/>
          </a:xfrm>
          <a:prstGeom prst="rect">
            <a:avLst/>
          </a:prstGeom>
          <a:noFill/>
        </p:spPr>
        <p:txBody>
          <a:bodyPr wrap="square">
            <a:noAutofit/>
          </a:bodyPr>
          <a:lstStyle/>
          <a:p>
            <a:pPr>
              <a:lnSpc>
                <a:spcPct val="80000"/>
              </a:lnSpc>
            </a:pPr>
            <a:r>
              <a:rPr lang="en-US" sz="1100" b="1" dirty="0" smtClean="0">
                <a:solidFill>
                  <a:schemeClr val="accent5">
                    <a:lumMod val="60000"/>
                    <a:lumOff val="40000"/>
                  </a:schemeClr>
                </a:solidFill>
                <a:latin typeface="Arial"/>
                <a:cs typeface="Arial"/>
              </a:rPr>
              <a:t>Building of the NISP instrument</a:t>
            </a:r>
            <a:endParaRPr lang="en-US" sz="1100" dirty="0" smtClean="0">
              <a:solidFill>
                <a:schemeClr val="accent5">
                  <a:lumMod val="60000"/>
                  <a:lumOff val="40000"/>
                </a:schemeClr>
              </a:solidFill>
              <a:latin typeface="Arial"/>
              <a:cs typeface="Arial"/>
            </a:endParaRPr>
          </a:p>
          <a:p>
            <a:pPr>
              <a:lnSpc>
                <a:spcPct val="90000"/>
              </a:lnSpc>
            </a:pPr>
            <a:r>
              <a:rPr lang="en-US" sz="1100" dirty="0">
                <a:latin typeface="Arial"/>
                <a:cs typeface="Arial"/>
              </a:rPr>
              <a:t>i</a:t>
            </a:r>
            <a:r>
              <a:rPr lang="en-US" sz="1100" dirty="0" smtClean="0">
                <a:latin typeface="Arial"/>
                <a:cs typeface="Arial"/>
              </a:rPr>
              <a:t>s done under the leadership of the </a:t>
            </a:r>
            <a:r>
              <a:rPr lang="en-US" sz="1100" dirty="0" err="1" smtClean="0">
                <a:latin typeface="Arial"/>
                <a:cs typeface="Arial"/>
              </a:rPr>
              <a:t>Laboratoire</a:t>
            </a:r>
            <a:r>
              <a:rPr lang="en-US" sz="1100" dirty="0" smtClean="0">
                <a:latin typeface="Arial"/>
                <a:cs typeface="Arial"/>
              </a:rPr>
              <a:t> </a:t>
            </a:r>
            <a:r>
              <a:rPr lang="en-US" sz="1100" dirty="0" err="1" smtClean="0">
                <a:latin typeface="Arial"/>
                <a:cs typeface="Arial"/>
              </a:rPr>
              <a:t>d’Astrophysique</a:t>
            </a:r>
            <a:r>
              <a:rPr lang="en-US" sz="1100" dirty="0" smtClean="0">
                <a:latin typeface="Arial"/>
                <a:cs typeface="Arial"/>
              </a:rPr>
              <a:t> </a:t>
            </a:r>
            <a:br>
              <a:rPr lang="en-US" sz="1100" dirty="0" smtClean="0">
                <a:latin typeface="Arial"/>
                <a:cs typeface="Arial"/>
              </a:rPr>
            </a:br>
            <a:r>
              <a:rPr lang="en-US" sz="1100" dirty="0" smtClean="0">
                <a:latin typeface="Arial"/>
                <a:cs typeface="Arial"/>
              </a:rPr>
              <a:t>de Marseille (LAM, France).</a:t>
            </a:r>
            <a:endParaRPr lang="en-US" sz="1100" dirty="0">
              <a:latin typeface="Arial"/>
              <a:cs typeface="Arial"/>
            </a:endParaRPr>
          </a:p>
        </p:txBody>
      </p:sp>
      <p:sp>
        <p:nvSpPr>
          <p:cNvPr id="12" name="Rectangle 11"/>
          <p:cNvSpPr/>
          <p:nvPr/>
        </p:nvSpPr>
        <p:spPr>
          <a:xfrm>
            <a:off x="3580193" y="767977"/>
            <a:ext cx="5067905" cy="794448"/>
          </a:xfrm>
          <a:prstGeom prst="rect">
            <a:avLst/>
          </a:prstGeom>
          <a:noFill/>
        </p:spPr>
        <p:txBody>
          <a:bodyPr wrap="square">
            <a:noAutofit/>
          </a:bodyPr>
          <a:lstStyle/>
          <a:p>
            <a:pPr>
              <a:lnSpc>
                <a:spcPct val="80000"/>
              </a:lnSpc>
            </a:pPr>
            <a:r>
              <a:rPr lang="en-US" sz="1600" b="1" dirty="0" smtClean="0">
                <a:solidFill>
                  <a:srgbClr val="5A85B6"/>
                </a:solidFill>
                <a:latin typeface="Arial"/>
                <a:cs typeface="Arial"/>
              </a:rPr>
              <a:t>This infra red camera, the biggest ever launched in space will give unprecedented measures.</a:t>
            </a:r>
            <a:endParaRPr lang="en-US" sz="1600" b="1" dirty="0">
              <a:solidFill>
                <a:srgbClr val="5A85B6"/>
              </a:solidFill>
              <a:latin typeface="Arial"/>
              <a:cs typeface="Arial"/>
            </a:endParaRPr>
          </a:p>
        </p:txBody>
      </p:sp>
    </p:spTree>
    <p:extLst>
      <p:ext uri="{BB962C8B-B14F-4D97-AF65-F5344CB8AC3E}">
        <p14:creationId xmlns:p14="http://schemas.microsoft.com/office/powerpoint/2010/main" val="24029818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2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2"/>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2"/>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27" name="Image 26"/>
          <p:cNvPicPr>
            <a:picLocks noChangeAspect="1"/>
          </p:cNvPicPr>
          <p:nvPr/>
        </p:nvPicPr>
        <p:blipFill>
          <a:blip r:embed="rId3"/>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8" name="Image 7"/>
          <p:cNvPicPr>
            <a:picLocks noChangeAspect="1"/>
          </p:cNvPicPr>
          <p:nvPr/>
        </p:nvPicPr>
        <p:blipFill>
          <a:blip r:embed="rId4"/>
          <a:stretch>
            <a:fillRect/>
          </a:stretch>
        </p:blipFill>
        <p:spPr>
          <a:xfrm>
            <a:off x="2897430" y="1646471"/>
            <a:ext cx="2960413" cy="3130389"/>
          </a:xfrm>
          <a:prstGeom prst="rect">
            <a:avLst/>
          </a:prstGeom>
        </p:spPr>
      </p:pic>
      <p:pic>
        <p:nvPicPr>
          <p:cNvPr id="40" name="Image 39"/>
          <p:cNvPicPr>
            <a:picLocks noChangeAspect="1"/>
          </p:cNvPicPr>
          <p:nvPr/>
        </p:nvPicPr>
        <p:blipFill>
          <a:blip r:embed="rId5">
            <a:alphaModFix/>
          </a:blip>
          <a:stretch>
            <a:fillRect/>
          </a:stretch>
        </p:blipFill>
        <p:spPr>
          <a:xfrm rot="19915397">
            <a:off x="2558056" y="577097"/>
            <a:ext cx="3899425" cy="6150195"/>
          </a:xfrm>
          <a:prstGeom prst="rect">
            <a:avLst/>
          </a:prstGeom>
        </p:spPr>
      </p:pic>
      <p:pic>
        <p:nvPicPr>
          <p:cNvPr id="50" name="Image 49"/>
          <p:cNvPicPr>
            <a:picLocks noChangeAspect="1"/>
          </p:cNvPicPr>
          <p:nvPr/>
        </p:nvPicPr>
        <p:blipFill>
          <a:blip r:embed="rId3"/>
          <a:stretch>
            <a:fillRect/>
          </a:stretch>
        </p:blipFill>
        <p:spPr>
          <a:xfrm>
            <a:off x="1484248" y="2230417"/>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1" name="Image 50"/>
          <p:cNvPicPr>
            <a:picLocks noChangeAspect="1"/>
          </p:cNvPicPr>
          <p:nvPr/>
        </p:nvPicPr>
        <p:blipFill>
          <a:blip r:embed="rId6"/>
          <a:stretch>
            <a:fillRect/>
          </a:stretch>
        </p:blipFill>
        <p:spPr>
          <a:xfrm>
            <a:off x="1844703" y="3242336"/>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2" name="Image 51"/>
          <p:cNvPicPr>
            <a:picLocks noChangeAspect="1"/>
          </p:cNvPicPr>
          <p:nvPr/>
        </p:nvPicPr>
        <p:blipFill>
          <a:blip r:embed="rId7"/>
          <a:stretch>
            <a:fillRect/>
          </a:stretch>
        </p:blipFill>
        <p:spPr>
          <a:xfrm>
            <a:off x="2525342" y="4170788"/>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3" name="Image 52"/>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3459625" y="4789754"/>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5" name="Image 14"/>
          <p:cNvPicPr>
            <a:picLocks noChangeAspect="1"/>
          </p:cNvPicPr>
          <p:nvPr/>
        </p:nvPicPr>
        <p:blipFill>
          <a:blip r:embed="rId10"/>
          <a:stretch>
            <a:fillRect/>
          </a:stretch>
        </p:blipFill>
        <p:spPr>
          <a:xfrm>
            <a:off x="5655898" y="5131253"/>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23" name="Image 22"/>
          <p:cNvPicPr>
            <a:picLocks noChangeAspect="1"/>
          </p:cNvPicPr>
          <p:nvPr/>
        </p:nvPicPr>
        <p:blipFill>
          <a:blip r:embed="rId11"/>
          <a:stretch>
            <a:fillRect/>
          </a:stretch>
        </p:blipFill>
        <p:spPr>
          <a:xfrm>
            <a:off x="6944895" y="5035206"/>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54" name="Image 53"/>
          <p:cNvPicPr>
            <a:picLocks noChangeAspect="1"/>
          </p:cNvPicPr>
          <p:nvPr/>
        </p:nvPicPr>
        <p:blipFill>
          <a:blip r:embed="rId12"/>
          <a:stretch>
            <a:fillRect/>
          </a:stretch>
        </p:blipFill>
        <p:spPr>
          <a:xfrm>
            <a:off x="4473631" y="5163269"/>
            <a:ext cx="900000" cy="900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55" name="ZoneTexte 54"/>
          <p:cNvSpPr txBox="1"/>
          <p:nvPr/>
        </p:nvSpPr>
        <p:spPr>
          <a:xfrm>
            <a:off x="7042034" y="4738835"/>
            <a:ext cx="684804" cy="215444"/>
          </a:xfrm>
          <a:prstGeom prst="rect">
            <a:avLst/>
          </a:prstGeom>
          <a:noFill/>
        </p:spPr>
        <p:txBody>
          <a:bodyPr wrap="none" rtlCol="0">
            <a:spAutoFit/>
          </a:bodyPr>
          <a:lstStyle/>
          <a:p>
            <a:pPr algn="ctr"/>
            <a:r>
              <a:rPr lang="en-US" sz="800" b="1" i="1" dirty="0" smtClean="0">
                <a:solidFill>
                  <a:srgbClr val="000000"/>
                </a:solidFill>
              </a:rPr>
              <a:t>Focal plane</a:t>
            </a:r>
            <a:endParaRPr lang="en-US" sz="800" b="1" i="1" dirty="0">
              <a:solidFill>
                <a:srgbClr val="000000"/>
              </a:solidFill>
            </a:endParaRPr>
          </a:p>
        </p:txBody>
      </p:sp>
      <p:pic>
        <p:nvPicPr>
          <p:cNvPr id="56" name="Image 4"/>
          <p:cNvPicPr>
            <a:picLocks noChangeAspect="1" noChangeArrowheads="1"/>
          </p:cNvPicPr>
          <p:nvPr/>
        </p:nvPicPr>
        <p:blipFill>
          <a:blip r:embed="rId13" cstate="print">
            <a:lum contrast="-2000"/>
            <a:extLst>
              <a:ext uri="{28A0092B-C50C-407E-A947-70E740481C1C}">
                <a14:useLocalDpi xmlns:a14="http://schemas.microsoft.com/office/drawing/2010/main" val="0"/>
              </a:ext>
            </a:extLst>
          </a:blip>
          <a:srcRect/>
          <a:stretch>
            <a:fillRect/>
          </a:stretch>
        </p:blipFill>
        <p:spPr bwMode="auto">
          <a:xfrm>
            <a:off x="7190400" y="4420687"/>
            <a:ext cx="324036"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ZoneTexte 57"/>
          <p:cNvSpPr txBox="1"/>
          <p:nvPr/>
        </p:nvSpPr>
        <p:spPr>
          <a:xfrm>
            <a:off x="430559" y="2664936"/>
            <a:ext cx="994183" cy="338554"/>
          </a:xfrm>
          <a:prstGeom prst="rect">
            <a:avLst/>
          </a:prstGeom>
          <a:noFill/>
        </p:spPr>
        <p:txBody>
          <a:bodyPr wrap="none" rtlCol="0">
            <a:spAutoFit/>
          </a:bodyPr>
          <a:lstStyle/>
          <a:p>
            <a:pPr algn="r"/>
            <a:r>
              <a:rPr lang="en-US" sz="800" b="1" i="1" dirty="0" smtClean="0">
                <a:solidFill>
                  <a:srgbClr val="000000"/>
                </a:solidFill>
              </a:rPr>
              <a:t>Integration of the </a:t>
            </a:r>
            <a:br>
              <a:rPr lang="en-US" sz="800" b="1" i="1" dirty="0" smtClean="0">
                <a:solidFill>
                  <a:srgbClr val="000000"/>
                </a:solidFill>
              </a:rPr>
            </a:br>
            <a:r>
              <a:rPr lang="en-US" sz="800" b="1" i="1" dirty="0" smtClean="0">
                <a:solidFill>
                  <a:srgbClr val="000000"/>
                </a:solidFill>
              </a:rPr>
              <a:t> focal plane in CEA</a:t>
            </a:r>
            <a:endParaRPr lang="en-US" sz="800" b="1" i="1" dirty="0">
              <a:solidFill>
                <a:srgbClr val="000000"/>
              </a:solidFill>
            </a:endParaRPr>
          </a:p>
        </p:txBody>
      </p:sp>
      <p:pic>
        <p:nvPicPr>
          <p:cNvPr id="59" name="Image 4"/>
          <p:cNvPicPr>
            <a:picLocks noChangeAspect="1" noChangeArrowheads="1"/>
          </p:cNvPicPr>
          <p:nvPr/>
        </p:nvPicPr>
        <p:blipFill>
          <a:blip r:embed="rId13" cstate="print">
            <a:lum contrast="-2000"/>
            <a:extLst>
              <a:ext uri="{28A0092B-C50C-407E-A947-70E740481C1C}">
                <a14:useLocalDpi xmlns:a14="http://schemas.microsoft.com/office/drawing/2010/main" val="0"/>
              </a:ext>
            </a:extLst>
          </a:blip>
          <a:srcRect/>
          <a:stretch>
            <a:fillRect/>
          </a:stretch>
        </p:blipFill>
        <p:spPr bwMode="auto">
          <a:xfrm>
            <a:off x="1007269" y="2355561"/>
            <a:ext cx="324036"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6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2438" y="3543054"/>
            <a:ext cx="650601" cy="407228"/>
          </a:xfrm>
          <a:prstGeom prst="rect">
            <a:avLst/>
          </a:prstGeom>
        </p:spPr>
      </p:pic>
      <p:sp>
        <p:nvSpPr>
          <p:cNvPr id="60" name="ZoneTexte 59"/>
          <p:cNvSpPr txBox="1"/>
          <p:nvPr/>
        </p:nvSpPr>
        <p:spPr>
          <a:xfrm>
            <a:off x="931709" y="3580776"/>
            <a:ext cx="843501" cy="215444"/>
          </a:xfrm>
          <a:prstGeom prst="rect">
            <a:avLst/>
          </a:prstGeom>
          <a:noFill/>
        </p:spPr>
        <p:txBody>
          <a:bodyPr wrap="none" rtlCol="0">
            <a:spAutoFit/>
          </a:bodyPr>
          <a:lstStyle/>
          <a:p>
            <a:pPr algn="r"/>
            <a:r>
              <a:rPr lang="en-US" sz="800" b="1" i="1" dirty="0" smtClean="0">
                <a:solidFill>
                  <a:srgbClr val="000000"/>
                </a:solidFill>
              </a:rPr>
              <a:t>Read-out chain</a:t>
            </a:r>
            <a:endParaRPr lang="en-US" sz="800" b="1" i="1" dirty="0">
              <a:solidFill>
                <a:srgbClr val="000000"/>
              </a:solidFill>
            </a:endParaRPr>
          </a:p>
        </p:txBody>
      </p:sp>
      <p:pic>
        <p:nvPicPr>
          <p:cNvPr id="62" name="Image 4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3708" y="4530188"/>
            <a:ext cx="538566" cy="39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ZoneTexte 62"/>
          <p:cNvSpPr txBox="1"/>
          <p:nvPr/>
        </p:nvSpPr>
        <p:spPr>
          <a:xfrm>
            <a:off x="1575160" y="4564475"/>
            <a:ext cx="849913" cy="215444"/>
          </a:xfrm>
          <a:prstGeom prst="rect">
            <a:avLst/>
          </a:prstGeom>
          <a:noFill/>
        </p:spPr>
        <p:txBody>
          <a:bodyPr wrap="none" rtlCol="0">
            <a:spAutoFit/>
          </a:bodyPr>
          <a:lstStyle/>
          <a:p>
            <a:pPr algn="r"/>
            <a:r>
              <a:rPr lang="en-US" sz="800" b="1" i="1" dirty="0" smtClean="0">
                <a:solidFill>
                  <a:srgbClr val="000000"/>
                </a:solidFill>
              </a:rPr>
              <a:t>Calibration unit</a:t>
            </a:r>
            <a:endParaRPr lang="en-US" sz="800" b="1" i="1" dirty="0">
              <a:solidFill>
                <a:srgbClr val="000000"/>
              </a:solidFill>
            </a:endParaRPr>
          </a:p>
        </p:txBody>
      </p:sp>
      <p:sp>
        <p:nvSpPr>
          <p:cNvPr id="64" name="ZoneTexte 63"/>
          <p:cNvSpPr txBox="1"/>
          <p:nvPr/>
        </p:nvSpPr>
        <p:spPr>
          <a:xfrm>
            <a:off x="2718366" y="5294420"/>
            <a:ext cx="691215" cy="338554"/>
          </a:xfrm>
          <a:prstGeom prst="rect">
            <a:avLst/>
          </a:prstGeom>
          <a:noFill/>
        </p:spPr>
        <p:txBody>
          <a:bodyPr wrap="none" rtlCol="0">
            <a:spAutoFit/>
          </a:bodyPr>
          <a:lstStyle/>
          <a:p>
            <a:pPr algn="ctr"/>
            <a:r>
              <a:rPr lang="en-US" sz="800" b="1" i="1" dirty="0" smtClean="0">
                <a:solidFill>
                  <a:srgbClr val="000000"/>
                </a:solidFill>
              </a:rPr>
              <a:t>Shutter</a:t>
            </a:r>
            <a:br>
              <a:rPr lang="en-US" sz="800" b="1" i="1" dirty="0" smtClean="0">
                <a:solidFill>
                  <a:srgbClr val="000000"/>
                </a:solidFill>
              </a:rPr>
            </a:br>
            <a:r>
              <a:rPr lang="en-US" sz="800" b="1" i="1" dirty="0" smtClean="0">
                <a:solidFill>
                  <a:srgbClr val="000000"/>
                </a:solidFill>
              </a:rPr>
              <a:t>mechanism</a:t>
            </a:r>
            <a:endParaRPr lang="en-US" sz="800" b="1" i="1" dirty="0">
              <a:solidFill>
                <a:srgbClr val="000000"/>
              </a:solidFill>
            </a:endParaRPr>
          </a:p>
        </p:txBody>
      </p:sp>
      <p:pic>
        <p:nvPicPr>
          <p:cNvPr id="65" name="Picture 50" descr="sz-lgfla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99014" y="5373984"/>
            <a:ext cx="260103" cy="20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ZoneTexte 65"/>
          <p:cNvSpPr txBox="1"/>
          <p:nvPr/>
        </p:nvSpPr>
        <p:spPr>
          <a:xfrm>
            <a:off x="3831920" y="5760531"/>
            <a:ext cx="611065" cy="338554"/>
          </a:xfrm>
          <a:prstGeom prst="rect">
            <a:avLst/>
          </a:prstGeom>
          <a:noFill/>
        </p:spPr>
        <p:txBody>
          <a:bodyPr wrap="none" rtlCol="0">
            <a:spAutoFit/>
          </a:bodyPr>
          <a:lstStyle/>
          <a:p>
            <a:pPr algn="ctr"/>
            <a:r>
              <a:rPr lang="en-US" sz="800" b="1" i="1" dirty="0" smtClean="0">
                <a:solidFill>
                  <a:srgbClr val="000000"/>
                </a:solidFill>
              </a:rPr>
              <a:t>Computer</a:t>
            </a:r>
            <a:br>
              <a:rPr lang="en-US" sz="800" b="1" i="1" dirty="0" smtClean="0">
                <a:solidFill>
                  <a:srgbClr val="000000"/>
                </a:solidFill>
              </a:rPr>
            </a:br>
            <a:r>
              <a:rPr lang="en-US" sz="800" b="1" i="1" dirty="0" smtClean="0">
                <a:solidFill>
                  <a:srgbClr val="000000"/>
                </a:solidFill>
              </a:rPr>
              <a:t>&amp; data</a:t>
            </a:r>
            <a:endParaRPr lang="en-US" sz="800" b="1" i="1" dirty="0">
              <a:solidFill>
                <a:srgbClr val="000000"/>
              </a:solidFill>
            </a:endParaRPr>
          </a:p>
        </p:txBody>
      </p:sp>
      <p:pic>
        <p:nvPicPr>
          <p:cNvPr id="67" name="Picture 5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88797" y="5870347"/>
            <a:ext cx="187325" cy="13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ZoneTexte 67"/>
          <p:cNvSpPr txBox="1"/>
          <p:nvPr/>
        </p:nvSpPr>
        <p:spPr>
          <a:xfrm>
            <a:off x="5511251" y="4713098"/>
            <a:ext cx="1148070" cy="338554"/>
          </a:xfrm>
          <a:prstGeom prst="rect">
            <a:avLst/>
          </a:prstGeom>
          <a:noFill/>
        </p:spPr>
        <p:txBody>
          <a:bodyPr wrap="none" rtlCol="0">
            <a:spAutoFit/>
          </a:bodyPr>
          <a:lstStyle/>
          <a:p>
            <a:pPr algn="ctr"/>
            <a:r>
              <a:rPr lang="en-US" sz="800" b="1" i="1" dirty="0" smtClean="0">
                <a:solidFill>
                  <a:srgbClr val="000000"/>
                </a:solidFill>
              </a:rPr>
              <a:t>Power &amp; mechanisms</a:t>
            </a:r>
            <a:br>
              <a:rPr lang="en-US" sz="800" b="1" i="1" dirty="0" smtClean="0">
                <a:solidFill>
                  <a:srgbClr val="000000"/>
                </a:solidFill>
              </a:rPr>
            </a:br>
            <a:r>
              <a:rPr lang="en-US" sz="800" b="1" i="1" dirty="0" smtClean="0">
                <a:solidFill>
                  <a:srgbClr val="000000"/>
                </a:solidFill>
              </a:rPr>
              <a:t>control unit</a:t>
            </a:r>
            <a:endParaRPr lang="en-US" sz="800" b="1" i="1" dirty="0">
              <a:solidFill>
                <a:srgbClr val="000000"/>
              </a:solidFill>
            </a:endParaRPr>
          </a:p>
        </p:txBody>
      </p:sp>
      <p:pic>
        <p:nvPicPr>
          <p:cNvPr id="69" name="Image 4"/>
          <p:cNvPicPr>
            <a:picLocks noChangeAspect="1" noChangeArrowheads="1"/>
          </p:cNvPicPr>
          <p:nvPr/>
        </p:nvPicPr>
        <p:blipFill>
          <a:blip r:embed="rId13" cstate="print">
            <a:lum contrast="-2000"/>
            <a:extLst>
              <a:ext uri="{28A0092B-C50C-407E-A947-70E740481C1C}">
                <a14:useLocalDpi xmlns:a14="http://schemas.microsoft.com/office/drawing/2010/main" val="0"/>
              </a:ext>
            </a:extLst>
          </a:blip>
          <a:srcRect/>
          <a:stretch>
            <a:fillRect/>
          </a:stretch>
        </p:blipFill>
        <p:spPr bwMode="auto">
          <a:xfrm>
            <a:off x="5965951" y="4416293"/>
            <a:ext cx="324036"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 name="Grouper 72"/>
          <p:cNvGrpSpPr/>
          <p:nvPr/>
        </p:nvGrpSpPr>
        <p:grpSpPr>
          <a:xfrm>
            <a:off x="5995451" y="1889756"/>
            <a:ext cx="2733252" cy="2406151"/>
            <a:chOff x="6131099" y="1768283"/>
            <a:chExt cx="2733252" cy="2406151"/>
          </a:xfrm>
        </p:grpSpPr>
        <p:sp>
          <p:nvSpPr>
            <p:cNvPr id="74" name="Rectangle 73"/>
            <p:cNvSpPr/>
            <p:nvPr/>
          </p:nvSpPr>
          <p:spPr>
            <a:xfrm>
              <a:off x="6131099" y="1993400"/>
              <a:ext cx="2733252" cy="959738"/>
            </a:xfrm>
            <a:prstGeom prst="rect">
              <a:avLst/>
            </a:prstGeom>
            <a:noFill/>
          </p:spPr>
          <p:txBody>
            <a:bodyPr wrap="square">
              <a:noAutofit/>
            </a:bodyPr>
            <a:lstStyle/>
            <a:p>
              <a:pPr>
                <a:lnSpc>
                  <a:spcPct val="90000"/>
                </a:lnSpc>
              </a:pPr>
              <a:r>
                <a:rPr lang="en-US" sz="800" b="1" dirty="0" smtClean="0">
                  <a:solidFill>
                    <a:srgbClr val="5A85B6"/>
                  </a:solidFill>
                  <a:latin typeface="Arial"/>
                  <a:cs typeface="Arial"/>
                </a:rPr>
                <a:t>Base on CCD detectors from e2V</a:t>
              </a:r>
            </a:p>
            <a:p>
              <a:pPr>
                <a:lnSpc>
                  <a:spcPct val="90000"/>
                </a:lnSpc>
              </a:pPr>
              <a:r>
                <a:rPr lang="en-US" sz="800" b="1" dirty="0" smtClean="0">
                  <a:solidFill>
                    <a:srgbClr val="5A85B6"/>
                  </a:solidFill>
                  <a:latin typeface="Arial"/>
                  <a:cs typeface="Arial"/>
                </a:rPr>
                <a:t>4056 x 4056 pixels</a:t>
              </a:r>
            </a:p>
            <a:p>
              <a:pPr>
                <a:lnSpc>
                  <a:spcPct val="90000"/>
                </a:lnSpc>
              </a:pPr>
              <a:r>
                <a:rPr lang="en-US" sz="800" b="1" dirty="0" smtClean="0">
                  <a:solidFill>
                    <a:srgbClr val="5A85B6"/>
                  </a:solidFill>
                  <a:latin typeface="Arial"/>
                  <a:cs typeface="Arial"/>
                </a:rPr>
                <a:t>Pixel size: 12 µm</a:t>
              </a:r>
            </a:p>
            <a:p>
              <a:pPr>
                <a:lnSpc>
                  <a:spcPct val="90000"/>
                </a:lnSpc>
              </a:pPr>
              <a:r>
                <a:rPr lang="en-US" sz="800" b="1" dirty="0">
                  <a:solidFill>
                    <a:srgbClr val="5A85B6"/>
                  </a:solidFill>
                  <a:latin typeface="Arial"/>
                  <a:cs typeface="Arial"/>
                </a:rPr>
                <a:t>One detection chain is composed </a:t>
              </a:r>
              <a:r>
                <a:rPr lang="en-US" sz="800" b="1" dirty="0" smtClean="0">
                  <a:solidFill>
                    <a:srgbClr val="5A85B6"/>
                  </a:solidFill>
                  <a:latin typeface="Arial"/>
                  <a:cs typeface="Arial"/>
                </a:rPr>
                <a:t>of:</a:t>
              </a:r>
              <a:br>
                <a:rPr lang="en-US" sz="800" b="1" dirty="0" smtClean="0">
                  <a:solidFill>
                    <a:srgbClr val="5A85B6"/>
                  </a:solidFill>
                  <a:latin typeface="Arial"/>
                  <a:cs typeface="Arial"/>
                </a:rPr>
              </a:br>
              <a:r>
                <a:rPr lang="en-US" sz="800" b="1" dirty="0" smtClean="0">
                  <a:solidFill>
                    <a:srgbClr val="5A85B6"/>
                  </a:solidFill>
                  <a:latin typeface="Arial"/>
                  <a:cs typeface="Arial"/>
                </a:rPr>
                <a:t>3 CCD / 1 ROE / 1 PSU</a:t>
              </a:r>
            </a:p>
            <a:p>
              <a:pPr>
                <a:lnSpc>
                  <a:spcPct val="90000"/>
                </a:lnSpc>
              </a:pPr>
              <a:r>
                <a:rPr lang="en-US" sz="800" b="1" dirty="0" smtClean="0">
                  <a:solidFill>
                    <a:srgbClr val="5A85B6"/>
                  </a:solidFill>
                  <a:latin typeface="Arial"/>
                  <a:cs typeface="Arial"/>
                </a:rPr>
                <a:t>The focal plane contains 36 CCD </a:t>
              </a:r>
              <a:br>
                <a:rPr lang="en-US" sz="800" b="1" dirty="0" smtClean="0">
                  <a:solidFill>
                    <a:srgbClr val="5A85B6"/>
                  </a:solidFill>
                  <a:latin typeface="Arial"/>
                  <a:cs typeface="Arial"/>
                </a:rPr>
              </a:br>
              <a:r>
                <a:rPr lang="en-US" sz="800" b="1" dirty="0" smtClean="0">
                  <a:solidFill>
                    <a:srgbClr val="5A85B6"/>
                  </a:solidFill>
                  <a:latin typeface="Arial"/>
                  <a:cs typeface="Arial"/>
                </a:rPr>
                <a:t>which corresponds roughly to 600 millions pixels !</a:t>
              </a:r>
            </a:p>
            <a:p>
              <a:pPr>
                <a:lnSpc>
                  <a:spcPct val="90000"/>
                </a:lnSpc>
              </a:pPr>
              <a:r>
                <a:rPr lang="en-US" sz="800" b="1" smtClean="0">
                  <a:solidFill>
                    <a:srgbClr val="5A85B6"/>
                  </a:solidFill>
                  <a:latin typeface="Arial"/>
                  <a:cs typeface="Arial"/>
                </a:rPr>
                <a:t>Focal plane cooled to 140K</a:t>
              </a:r>
              <a:endParaRPr lang="en-US" sz="800" b="1" dirty="0">
                <a:solidFill>
                  <a:srgbClr val="5A85B6"/>
                </a:solidFill>
                <a:latin typeface="Arial"/>
                <a:cs typeface="Arial"/>
              </a:endParaRPr>
            </a:p>
          </p:txBody>
        </p:sp>
        <p:sp>
          <p:nvSpPr>
            <p:cNvPr id="75" name="ZoneTexte 74"/>
            <p:cNvSpPr txBox="1"/>
            <p:nvPr/>
          </p:nvSpPr>
          <p:spPr>
            <a:xfrm>
              <a:off x="6131099" y="1768283"/>
              <a:ext cx="1198357" cy="203954"/>
            </a:xfrm>
            <a:prstGeom prst="rect">
              <a:avLst/>
            </a:prstGeom>
            <a:solidFill>
              <a:schemeClr val="bg2">
                <a:lumMod val="40000"/>
                <a:lumOff val="60000"/>
              </a:schemeClr>
            </a:solidFill>
            <a:ln w="38100">
              <a:noFill/>
            </a:ln>
          </p:spPr>
          <p:txBody>
            <a:bodyPr wrap="square" rtlCol="0" anchor="ctr" anchorCtr="0">
              <a:noAutofit/>
            </a:bodyPr>
            <a:lstStyle/>
            <a:p>
              <a:pPr algn="ctr"/>
              <a:r>
                <a:rPr lang="en-US" sz="1000" b="1" i="1" dirty="0" smtClean="0">
                  <a:solidFill>
                    <a:srgbClr val="5A85B6"/>
                  </a:solidFill>
                  <a:latin typeface="Arial"/>
                  <a:cs typeface="Arial"/>
                </a:rPr>
                <a:t>Focal plane</a:t>
              </a:r>
              <a:endParaRPr lang="en-US" sz="1000" b="1" i="1" dirty="0">
                <a:solidFill>
                  <a:srgbClr val="5A85B6"/>
                </a:solidFill>
                <a:latin typeface="Arial"/>
                <a:cs typeface="Arial"/>
              </a:endParaRPr>
            </a:p>
          </p:txBody>
        </p:sp>
        <p:sp>
          <p:nvSpPr>
            <p:cNvPr id="76" name="Rectangle 75"/>
            <p:cNvSpPr/>
            <p:nvPr/>
          </p:nvSpPr>
          <p:spPr>
            <a:xfrm>
              <a:off x="6131099" y="3114514"/>
              <a:ext cx="2245230" cy="1059920"/>
            </a:xfrm>
            <a:prstGeom prst="rect">
              <a:avLst/>
            </a:prstGeom>
            <a:noFill/>
          </p:spPr>
          <p:txBody>
            <a:bodyPr wrap="square">
              <a:noAutofit/>
            </a:bodyPr>
            <a:lstStyle/>
            <a:p>
              <a:pPr>
                <a:lnSpc>
                  <a:spcPct val="80000"/>
                </a:lnSpc>
              </a:pPr>
              <a:r>
                <a:rPr lang="en-US" sz="1100" b="1" dirty="0">
                  <a:solidFill>
                    <a:schemeClr val="accent4">
                      <a:lumMod val="60000"/>
                      <a:lumOff val="40000"/>
                    </a:schemeClr>
                  </a:solidFill>
                  <a:latin typeface="Arial"/>
                  <a:cs typeface="Arial"/>
                </a:rPr>
                <a:t>Building of the </a:t>
              </a:r>
              <a:r>
                <a:rPr lang="en-US" sz="1100" b="1" dirty="0" smtClean="0">
                  <a:solidFill>
                    <a:schemeClr val="accent4">
                      <a:lumMod val="60000"/>
                      <a:lumOff val="40000"/>
                    </a:schemeClr>
                  </a:solidFill>
                  <a:latin typeface="Arial"/>
                  <a:cs typeface="Arial"/>
                </a:rPr>
                <a:t>VIS instrument</a:t>
              </a:r>
              <a:endParaRPr lang="en-US" sz="1100" b="1" dirty="0">
                <a:solidFill>
                  <a:schemeClr val="accent4">
                    <a:lumMod val="60000"/>
                    <a:lumOff val="40000"/>
                  </a:schemeClr>
                </a:solidFill>
                <a:latin typeface="Arial"/>
                <a:cs typeface="Arial"/>
              </a:endParaRPr>
            </a:p>
            <a:p>
              <a:pPr>
                <a:lnSpc>
                  <a:spcPct val="80000"/>
                </a:lnSpc>
              </a:pPr>
              <a:r>
                <a:rPr lang="en-US" sz="1100" b="1" dirty="0">
                  <a:solidFill>
                    <a:schemeClr val="accent4">
                      <a:lumMod val="60000"/>
                      <a:lumOff val="40000"/>
                    </a:schemeClr>
                  </a:solidFill>
                  <a:latin typeface="Arial"/>
                  <a:cs typeface="Arial"/>
                </a:rPr>
                <a:t>is done under the leadership of </a:t>
              </a:r>
              <a:r>
                <a:rPr lang="en-US" sz="1100" b="1" dirty="0" smtClean="0">
                  <a:solidFill>
                    <a:schemeClr val="accent4">
                      <a:lumMod val="60000"/>
                      <a:lumOff val="40000"/>
                    </a:schemeClr>
                  </a:solidFill>
                  <a:latin typeface="Arial"/>
                  <a:cs typeface="Arial"/>
                </a:rPr>
                <a:t>the</a:t>
              </a:r>
              <a:r>
                <a:rPr lang="en-US" sz="1100" dirty="0" smtClean="0">
                  <a:latin typeface="Arial"/>
                  <a:cs typeface="Arial"/>
                </a:rPr>
                <a:t/>
              </a:r>
              <a:br>
                <a:rPr lang="en-US" sz="1100" dirty="0" smtClean="0">
                  <a:latin typeface="Arial"/>
                  <a:cs typeface="Arial"/>
                </a:rPr>
              </a:br>
              <a:r>
                <a:rPr lang="en-US" sz="1100" dirty="0" err="1" smtClean="0">
                  <a:latin typeface="Arial"/>
                  <a:cs typeface="Arial"/>
                </a:rPr>
                <a:t>Mullard</a:t>
              </a:r>
              <a:r>
                <a:rPr lang="en-US" sz="1100" dirty="0" smtClean="0">
                  <a:latin typeface="Arial"/>
                  <a:cs typeface="Arial"/>
                </a:rPr>
                <a:t> Space Science</a:t>
              </a:r>
              <a:br>
                <a:rPr lang="en-US" sz="1100" dirty="0" smtClean="0">
                  <a:latin typeface="Arial"/>
                  <a:cs typeface="Arial"/>
                </a:rPr>
              </a:br>
              <a:r>
                <a:rPr lang="en-US" sz="1100" dirty="0" smtClean="0">
                  <a:latin typeface="Arial"/>
                  <a:cs typeface="Arial"/>
                </a:rPr>
                <a:t>Laboratory (MSSL, United Kingdom).</a:t>
              </a:r>
              <a:endParaRPr lang="en-US" sz="1100" dirty="0">
                <a:latin typeface="Arial"/>
                <a:cs typeface="Arial"/>
              </a:endParaRPr>
            </a:p>
          </p:txBody>
        </p:sp>
      </p:grpSp>
      <p:sp>
        <p:nvSpPr>
          <p:cNvPr id="11" name="Titre 1"/>
          <p:cNvSpPr txBox="1">
            <a:spLocks/>
          </p:cNvSpPr>
          <p:nvPr/>
        </p:nvSpPr>
        <p:spPr>
          <a:xfrm>
            <a:off x="278197" y="270456"/>
            <a:ext cx="2866571" cy="1139986"/>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2000" dirty="0" smtClean="0"/>
              <a:t>VIS</a:t>
            </a:r>
          </a:p>
          <a:p>
            <a:pPr>
              <a:lnSpc>
                <a:spcPct val="90000"/>
              </a:lnSpc>
            </a:pPr>
            <a:r>
              <a:rPr lang="en-US" sz="1500" dirty="0" smtClean="0"/>
              <a:t>Instrument</a:t>
            </a:r>
            <a:endParaRPr lang="en-US" sz="1500" dirty="0"/>
          </a:p>
        </p:txBody>
      </p:sp>
      <p:sp>
        <p:nvSpPr>
          <p:cNvPr id="12" name="Rectangle 11"/>
          <p:cNvSpPr/>
          <p:nvPr/>
        </p:nvSpPr>
        <p:spPr>
          <a:xfrm>
            <a:off x="3580193" y="834983"/>
            <a:ext cx="5067905" cy="817859"/>
          </a:xfrm>
          <a:prstGeom prst="rect">
            <a:avLst/>
          </a:prstGeom>
          <a:noFill/>
        </p:spPr>
        <p:txBody>
          <a:bodyPr wrap="square">
            <a:noAutofit/>
          </a:bodyPr>
          <a:lstStyle/>
          <a:p>
            <a:pPr>
              <a:lnSpc>
                <a:spcPct val="80000"/>
              </a:lnSpc>
            </a:pPr>
            <a:r>
              <a:rPr lang="en-US" sz="1600" b="1" dirty="0" smtClean="0">
                <a:solidFill>
                  <a:srgbClr val="5A85B6"/>
                </a:solidFill>
                <a:latin typeface="Arial"/>
                <a:cs typeface="Arial"/>
              </a:rPr>
              <a:t>From Marseille, its accuracy</a:t>
            </a:r>
            <a:br>
              <a:rPr lang="en-US" sz="1600" b="1" dirty="0" smtClean="0">
                <a:solidFill>
                  <a:srgbClr val="5A85B6"/>
                </a:solidFill>
                <a:latin typeface="Arial"/>
                <a:cs typeface="Arial"/>
              </a:rPr>
            </a:br>
            <a:r>
              <a:rPr lang="en-US" sz="1600" b="1" dirty="0" smtClean="0">
                <a:solidFill>
                  <a:srgbClr val="5A85B6"/>
                </a:solidFill>
                <a:latin typeface="Arial"/>
                <a:cs typeface="Arial"/>
              </a:rPr>
              <a:t>would permit to detect a fly </a:t>
            </a:r>
            <a:br>
              <a:rPr lang="en-US" sz="1600" b="1" dirty="0" smtClean="0">
                <a:solidFill>
                  <a:srgbClr val="5A85B6"/>
                </a:solidFill>
                <a:latin typeface="Arial"/>
                <a:cs typeface="Arial"/>
              </a:rPr>
            </a:br>
            <a:r>
              <a:rPr lang="en-US" sz="1600" b="1" dirty="0" smtClean="0">
                <a:solidFill>
                  <a:srgbClr val="5A85B6"/>
                </a:solidFill>
                <a:latin typeface="Arial"/>
                <a:cs typeface="Arial"/>
              </a:rPr>
              <a:t>on a rugby balloon in Paris !</a:t>
            </a:r>
            <a:endParaRPr lang="en-US" sz="1600" b="1" dirty="0">
              <a:solidFill>
                <a:srgbClr val="5A85B6"/>
              </a:solidFill>
              <a:latin typeface="Arial"/>
              <a:cs typeface="Arial"/>
            </a:endParaRPr>
          </a:p>
        </p:txBody>
      </p:sp>
    </p:spTree>
    <p:extLst>
      <p:ext uri="{BB962C8B-B14F-4D97-AF65-F5344CB8AC3E}">
        <p14:creationId xmlns:p14="http://schemas.microsoft.com/office/powerpoint/2010/main" val="33598214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0" y="0"/>
            <a:ext cx="3402419" cy="143305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re 1"/>
          <p:cNvSpPr txBox="1">
            <a:spLocks/>
          </p:cNvSpPr>
          <p:nvPr/>
        </p:nvSpPr>
        <p:spPr>
          <a:xfrm>
            <a:off x="278197" y="0"/>
            <a:ext cx="2866571" cy="1293248"/>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1500" dirty="0" smtClean="0"/>
              <a:t>Ground-based</a:t>
            </a:r>
            <a:br>
              <a:rPr lang="en-US" sz="1500" dirty="0" smtClean="0"/>
            </a:br>
            <a:r>
              <a:rPr lang="en-US" sz="2000" dirty="0" smtClean="0"/>
              <a:t>Observatories</a:t>
            </a:r>
            <a:endParaRPr lang="en-US" sz="2000" dirty="0"/>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pic>
        <p:nvPicPr>
          <p:cNvPr id="20" name="Image 19"/>
          <p:cNvPicPr>
            <a:picLocks noChangeAspect="1"/>
          </p:cNvPicPr>
          <p:nvPr/>
        </p:nvPicPr>
        <p:blipFill>
          <a:blip r:embed="rId2"/>
          <a:stretch>
            <a:fillRect/>
          </a:stretch>
        </p:blipFill>
        <p:spPr>
          <a:xfrm>
            <a:off x="811141" y="3559693"/>
            <a:ext cx="2807121" cy="1772397"/>
          </a:xfrm>
          <a:prstGeom prst="rect">
            <a:avLst/>
          </a:prstGeom>
        </p:spPr>
      </p:pic>
      <p:sp>
        <p:nvSpPr>
          <p:cNvPr id="12" name="Rectangle 11"/>
          <p:cNvSpPr/>
          <p:nvPr/>
        </p:nvSpPr>
        <p:spPr>
          <a:xfrm>
            <a:off x="3980987" y="1328819"/>
            <a:ext cx="4269157" cy="3164032"/>
          </a:xfrm>
          <a:prstGeom prst="rect">
            <a:avLst/>
          </a:prstGeom>
          <a:noFill/>
        </p:spPr>
        <p:txBody>
          <a:bodyPr wrap="square">
            <a:noAutofit/>
          </a:bodyPr>
          <a:lstStyle/>
          <a:p>
            <a:pPr algn="just">
              <a:lnSpc>
                <a:spcPct val="90000"/>
              </a:lnSpc>
              <a:spcBef>
                <a:spcPts val="300"/>
              </a:spcBef>
            </a:pPr>
            <a:r>
              <a:rPr lang="en-US" sz="1100" dirty="0" smtClean="0">
                <a:latin typeface="Arial"/>
                <a:cs typeface="Arial"/>
              </a:rPr>
              <a:t>To complete space-based observations, the Euclid “survey“ requires access to the best telescopes worldwide (due to the necessary optical depth of the observations).</a:t>
            </a:r>
          </a:p>
          <a:p>
            <a:pPr algn="just">
              <a:lnSpc>
                <a:spcPct val="90000"/>
              </a:lnSpc>
              <a:spcBef>
                <a:spcPts val="300"/>
              </a:spcBef>
            </a:pPr>
            <a:r>
              <a:rPr lang="en-US" sz="1100" dirty="0" smtClean="0">
                <a:latin typeface="Arial"/>
                <a:cs typeface="Arial"/>
              </a:rPr>
              <a:t>But the Euclid consortium does not have any financial resources to buy night observations of these telescopes. The necessary data procurement in several spectral bands is then made through direct negotiations with entities in charge of these telescope. They are based on a principle of scientific data exchanges..</a:t>
            </a:r>
          </a:p>
          <a:p>
            <a:pPr>
              <a:lnSpc>
                <a:spcPct val="90000"/>
              </a:lnSpc>
              <a:spcBef>
                <a:spcPts val="300"/>
              </a:spcBef>
            </a:pPr>
            <a:r>
              <a:rPr lang="en-US" sz="1600" b="1" dirty="0" smtClean="0">
                <a:solidFill>
                  <a:schemeClr val="tx1">
                    <a:lumMod val="65000"/>
                    <a:lumOff val="35000"/>
                  </a:schemeClr>
                </a:solidFill>
                <a:latin typeface="Arial"/>
                <a:cs typeface="Arial"/>
              </a:rPr>
              <a:t>Two types of measurements are required:</a:t>
            </a:r>
          </a:p>
          <a:p>
            <a:pPr>
              <a:lnSpc>
                <a:spcPct val="90000"/>
              </a:lnSpc>
              <a:spcBef>
                <a:spcPts val="300"/>
              </a:spcBef>
            </a:pPr>
            <a:r>
              <a:rPr lang="en-US" sz="1100" dirty="0" smtClean="0">
                <a:latin typeface="Arial"/>
                <a:cs typeface="Arial"/>
              </a:rPr>
              <a:t>A “large field” photometric survey based on</a:t>
            </a:r>
            <a:br>
              <a:rPr lang="en-US" sz="1100" dirty="0" smtClean="0">
                <a:latin typeface="Arial"/>
                <a:cs typeface="Arial"/>
              </a:rPr>
            </a:br>
            <a:r>
              <a:rPr lang="en-US" sz="1100" dirty="0" smtClean="0">
                <a:latin typeface="Arial"/>
                <a:cs typeface="Arial"/>
              </a:rPr>
              <a:t>800 observation</a:t>
            </a:r>
            <a:r>
              <a:rPr lang="en-US" sz="1100" dirty="0">
                <a:latin typeface="Arial"/>
                <a:cs typeface="Arial"/>
              </a:rPr>
              <a:t> </a:t>
            </a:r>
            <a:r>
              <a:rPr lang="en-US" sz="1100" dirty="0" smtClean="0">
                <a:latin typeface="Arial"/>
                <a:cs typeface="Arial"/>
              </a:rPr>
              <a:t>nights.</a:t>
            </a:r>
            <a:br>
              <a:rPr lang="en-US" sz="1100" dirty="0" smtClean="0">
                <a:latin typeface="Arial"/>
                <a:cs typeface="Arial"/>
              </a:rPr>
            </a:br>
            <a:r>
              <a:rPr lang="en-US" sz="1100" i="1" dirty="0" smtClean="0">
                <a:latin typeface="Arial"/>
                <a:cs typeface="Arial"/>
              </a:rPr>
              <a:t>(telescopes : CFHT, JST, Pan-</a:t>
            </a:r>
            <a:r>
              <a:rPr lang="en-US" sz="1100" i="1" dirty="0" err="1" smtClean="0">
                <a:latin typeface="Arial"/>
                <a:cs typeface="Arial"/>
              </a:rPr>
              <a:t>Starrs</a:t>
            </a:r>
            <a:r>
              <a:rPr lang="en-US" sz="1100" i="1" dirty="0" smtClean="0">
                <a:latin typeface="Arial"/>
                <a:cs typeface="Arial"/>
              </a:rPr>
              <a:t>, LSST, Blanco)</a:t>
            </a:r>
          </a:p>
          <a:p>
            <a:pPr>
              <a:lnSpc>
                <a:spcPct val="90000"/>
              </a:lnSpc>
              <a:spcBef>
                <a:spcPts val="300"/>
              </a:spcBef>
            </a:pPr>
            <a:r>
              <a:rPr lang="en-US" sz="1100" dirty="0" smtClean="0">
                <a:latin typeface="Arial"/>
                <a:cs typeface="Arial"/>
              </a:rPr>
              <a:t>A spectrometric survey from which data</a:t>
            </a:r>
            <a:br>
              <a:rPr lang="en-US" sz="1100" dirty="0" smtClean="0">
                <a:latin typeface="Arial"/>
                <a:cs typeface="Arial"/>
              </a:rPr>
            </a:br>
            <a:r>
              <a:rPr lang="en-US" sz="1100" dirty="0" smtClean="0">
                <a:latin typeface="Arial"/>
                <a:cs typeface="Arial"/>
              </a:rPr>
              <a:t>are used to calibrate the photometric redshifts: </a:t>
            </a:r>
            <a:br>
              <a:rPr lang="en-US" sz="1100" dirty="0" smtClean="0">
                <a:latin typeface="Arial"/>
                <a:cs typeface="Arial"/>
              </a:rPr>
            </a:br>
            <a:r>
              <a:rPr lang="en-US" sz="1100" i="1" dirty="0" smtClean="0">
                <a:latin typeface="Arial"/>
                <a:cs typeface="Arial"/>
              </a:rPr>
              <a:t>Telescopes Keck (45 nights, North hemisphere)</a:t>
            </a:r>
            <a:br>
              <a:rPr lang="en-US" sz="1100" i="1" dirty="0" smtClean="0">
                <a:latin typeface="Arial"/>
                <a:cs typeface="Arial"/>
              </a:rPr>
            </a:br>
            <a:r>
              <a:rPr lang="en-US" sz="1100" i="1" dirty="0" smtClean="0">
                <a:latin typeface="Arial"/>
                <a:cs typeface="Arial"/>
              </a:rPr>
              <a:t>and VLT (40 nights, South hemisphere)</a:t>
            </a:r>
            <a:endParaRPr lang="en-US" sz="1100" i="1" dirty="0">
              <a:latin typeface="Arial"/>
              <a:cs typeface="Arial"/>
            </a:endParaRPr>
          </a:p>
        </p:txBody>
      </p:sp>
      <p:pic>
        <p:nvPicPr>
          <p:cNvPr id="3" name="Image 2"/>
          <p:cNvPicPr>
            <a:picLocks noChangeAspect="1"/>
          </p:cNvPicPr>
          <p:nvPr/>
        </p:nvPicPr>
        <p:blipFill rotWithShape="1">
          <a:blip r:embed="rId3"/>
          <a:srcRect t="4652" b="5125"/>
          <a:stretch/>
        </p:blipFill>
        <p:spPr>
          <a:xfrm>
            <a:off x="4002259" y="4073453"/>
            <a:ext cx="4493363" cy="1102396"/>
          </a:xfrm>
          <a:prstGeom prst="rect">
            <a:avLst/>
          </a:prstGeom>
        </p:spPr>
      </p:pic>
      <p:sp>
        <p:nvSpPr>
          <p:cNvPr id="13"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4"/>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4"/>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14" name="Image 13"/>
          <p:cNvPicPr>
            <a:picLocks noChangeAspect="1"/>
          </p:cNvPicPr>
          <p:nvPr/>
        </p:nvPicPr>
        <p:blipFill>
          <a:blip r:embed="rId5"/>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28" name="Rectangle 27"/>
          <p:cNvSpPr/>
          <p:nvPr/>
        </p:nvSpPr>
        <p:spPr>
          <a:xfrm>
            <a:off x="3983216" y="965746"/>
            <a:ext cx="4758145" cy="613688"/>
          </a:xfrm>
          <a:prstGeom prst="rect">
            <a:avLst/>
          </a:prstGeom>
        </p:spPr>
        <p:txBody>
          <a:bodyPr wrap="square">
            <a:noAutofit/>
          </a:bodyPr>
          <a:lstStyle/>
          <a:p>
            <a:pPr>
              <a:lnSpc>
                <a:spcPct val="90000"/>
              </a:lnSpc>
              <a:spcBef>
                <a:spcPts val="600"/>
              </a:spcBef>
              <a:buClr>
                <a:schemeClr val="accent4">
                  <a:lumMod val="40000"/>
                  <a:lumOff val="60000"/>
                </a:schemeClr>
              </a:buClr>
              <a:buSzPct val="192000"/>
            </a:pPr>
            <a:r>
              <a:rPr lang="en-US" b="1" dirty="0" smtClean="0">
                <a:solidFill>
                  <a:schemeClr val="bg2">
                    <a:lumMod val="75000"/>
                  </a:schemeClr>
                </a:solidFill>
                <a:latin typeface="Arial"/>
                <a:cs typeface="Arial"/>
              </a:rPr>
              <a:t>The third instrument</a:t>
            </a:r>
            <a:endParaRPr lang="en-US" b="1" dirty="0">
              <a:solidFill>
                <a:schemeClr val="bg2">
                  <a:lumMod val="75000"/>
                </a:schemeClr>
              </a:solidFill>
              <a:latin typeface="Arial"/>
              <a:cs typeface="Arial"/>
            </a:endParaRPr>
          </a:p>
        </p:txBody>
      </p:sp>
      <p:grpSp>
        <p:nvGrpSpPr>
          <p:cNvPr id="8" name="Grouper 7"/>
          <p:cNvGrpSpPr/>
          <p:nvPr/>
        </p:nvGrpSpPr>
        <p:grpSpPr>
          <a:xfrm>
            <a:off x="4129578" y="5463988"/>
            <a:ext cx="4252613" cy="536759"/>
            <a:chOff x="4290502" y="5543970"/>
            <a:chExt cx="3703495" cy="467450"/>
          </a:xfrm>
        </p:grpSpPr>
        <p:pic>
          <p:nvPicPr>
            <p:cNvPr id="16" name="Image 15" descr="CEFCA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111" y="5693863"/>
              <a:ext cx="263321" cy="316748"/>
            </a:xfrm>
            <a:prstGeom prst="rect">
              <a:avLst/>
            </a:prstGeom>
          </p:spPr>
        </p:pic>
        <p:pic>
          <p:nvPicPr>
            <p:cNvPr id="17" name="Image 16" descr="CFHT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0502" y="5636257"/>
              <a:ext cx="319875" cy="372162"/>
            </a:xfrm>
            <a:prstGeom prst="rect">
              <a:avLst/>
            </a:prstGeom>
          </p:spPr>
        </p:pic>
        <p:pic>
          <p:nvPicPr>
            <p:cNvPr id="18" name="Image 17" descr="CTIOLogo.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0864" y="5634153"/>
              <a:ext cx="369993" cy="353036"/>
            </a:xfrm>
            <a:prstGeom prst="rect">
              <a:avLst/>
            </a:prstGeom>
          </p:spPr>
        </p:pic>
        <p:pic>
          <p:nvPicPr>
            <p:cNvPr id="21" name="Image 20" descr="ESO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2889" y="5600997"/>
              <a:ext cx="287556" cy="373677"/>
            </a:xfrm>
            <a:prstGeom prst="rect">
              <a:avLst/>
            </a:prstGeom>
          </p:spPr>
        </p:pic>
        <p:pic>
          <p:nvPicPr>
            <p:cNvPr id="24" name="Image 23" descr="Keck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6546" y="5543970"/>
              <a:ext cx="467451" cy="467450"/>
            </a:xfrm>
            <a:prstGeom prst="rect">
              <a:avLst/>
            </a:prstGeom>
          </p:spPr>
        </p:pic>
        <p:pic>
          <p:nvPicPr>
            <p:cNvPr id="25" name="Image 24" descr="LSSTLogo.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47999" y="5722407"/>
              <a:ext cx="513460" cy="191673"/>
            </a:xfrm>
            <a:prstGeom prst="rect">
              <a:avLst/>
            </a:prstGeom>
          </p:spPr>
        </p:pic>
        <p:pic>
          <p:nvPicPr>
            <p:cNvPr id="26" name="Image 25" descr="PSLog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2014" y="5669763"/>
              <a:ext cx="426934" cy="295803"/>
            </a:xfrm>
            <a:prstGeom prst="rect">
              <a:avLst/>
            </a:prstGeom>
          </p:spPr>
        </p:pic>
        <p:pic>
          <p:nvPicPr>
            <p:cNvPr id="27" name="Image 26" descr="SubaruLogo.gi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92749" y="5572387"/>
              <a:ext cx="425741" cy="425740"/>
            </a:xfrm>
            <a:prstGeom prst="rect">
              <a:avLst/>
            </a:prstGeom>
          </p:spPr>
        </p:pic>
      </p:grpSp>
      <p:pic>
        <p:nvPicPr>
          <p:cNvPr id="22" name="Image 21" descr="EuclidConsortiumLogo.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24625" y="5590470"/>
            <a:ext cx="817617" cy="473133"/>
          </a:xfrm>
          <a:prstGeom prst="rect">
            <a:avLst/>
          </a:prstGeom>
        </p:spPr>
      </p:pic>
      <p:pic>
        <p:nvPicPr>
          <p:cNvPr id="23" name="Image 22" descr="EuclidESALogo.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97798" y="5576179"/>
            <a:ext cx="1001152" cy="531620"/>
          </a:xfrm>
          <a:prstGeom prst="rect">
            <a:avLst/>
          </a:prstGeom>
        </p:spPr>
      </p:pic>
      <p:pic>
        <p:nvPicPr>
          <p:cNvPr id="29" name="Image 28"/>
          <p:cNvPicPr>
            <a:picLocks noChangeAspect="1"/>
          </p:cNvPicPr>
          <p:nvPr/>
        </p:nvPicPr>
        <p:blipFill>
          <a:blip r:embed="rId16"/>
          <a:stretch>
            <a:fillRect/>
          </a:stretch>
        </p:blipFill>
        <p:spPr>
          <a:xfrm>
            <a:off x="979405" y="5678323"/>
            <a:ext cx="908464" cy="330778"/>
          </a:xfrm>
          <a:prstGeom prst="rect">
            <a:avLst/>
          </a:prstGeom>
        </p:spPr>
      </p:pic>
      <p:sp>
        <p:nvSpPr>
          <p:cNvPr id="47" name="Triangle isocèle 46"/>
          <p:cNvSpPr/>
          <p:nvPr/>
        </p:nvSpPr>
        <p:spPr>
          <a:xfrm rot="9536655">
            <a:off x="2877433" y="1356826"/>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pic>
        <p:nvPicPr>
          <p:cNvPr id="9" name="Image 8" descr="AllSkyEuclid-CAR.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6421" y="1901214"/>
            <a:ext cx="2628999" cy="1652514"/>
          </a:xfrm>
          <a:prstGeom prst="rect">
            <a:avLst/>
          </a:prstGeom>
        </p:spPr>
      </p:pic>
      <p:pic>
        <p:nvPicPr>
          <p:cNvPr id="30" name="Image 29"/>
          <p:cNvPicPr>
            <a:picLocks noChangeAspect="1"/>
          </p:cNvPicPr>
          <p:nvPr/>
        </p:nvPicPr>
        <p:blipFill>
          <a:blip r:embed="rId18"/>
          <a:stretch>
            <a:fillRect/>
          </a:stretch>
        </p:blipFill>
        <p:spPr>
          <a:xfrm rot="5823139" flipH="1">
            <a:off x="6016056" y="-2110550"/>
            <a:ext cx="1978548" cy="3348486"/>
          </a:xfrm>
          <a:prstGeom prst="rect">
            <a:avLst/>
          </a:prstGeom>
        </p:spPr>
      </p:pic>
    </p:spTree>
    <p:extLst>
      <p:ext uri="{BB962C8B-B14F-4D97-AF65-F5344CB8AC3E}">
        <p14:creationId xmlns:p14="http://schemas.microsoft.com/office/powerpoint/2010/main" val="11089863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re 1"/>
          <p:cNvSpPr txBox="1">
            <a:spLocks/>
          </p:cNvSpPr>
          <p:nvPr/>
        </p:nvSpPr>
        <p:spPr>
          <a:xfrm>
            <a:off x="278197" y="0"/>
            <a:ext cx="2866571" cy="1293248"/>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2500" dirty="0" smtClean="0"/>
              <a:t>Euclid </a:t>
            </a:r>
          </a:p>
          <a:p>
            <a:pPr>
              <a:lnSpc>
                <a:spcPct val="90000"/>
              </a:lnSpc>
            </a:pPr>
            <a:r>
              <a:rPr lang="en-US" sz="1500" dirty="0" smtClean="0"/>
              <a:t>9 data centers</a:t>
            </a:r>
            <a:br>
              <a:rPr lang="en-US" sz="1500" dirty="0" smtClean="0"/>
            </a:br>
            <a:r>
              <a:rPr lang="en-US" sz="1500" dirty="0" smtClean="0"/>
              <a:t>all over the world ! </a:t>
            </a:r>
            <a:endParaRPr lang="en-US" sz="2000" dirty="0"/>
          </a:p>
        </p:txBody>
      </p:sp>
      <p:sp>
        <p:nvSpPr>
          <p:cNvPr id="57" name="ZoneTexte 56"/>
          <p:cNvSpPr txBox="1"/>
          <p:nvPr/>
        </p:nvSpPr>
        <p:spPr>
          <a:xfrm>
            <a:off x="-2828802" y="1005833"/>
            <a:ext cx="1854847" cy="690702"/>
          </a:xfrm>
          <a:prstGeom prst="rect">
            <a:avLst/>
          </a:prstGeom>
          <a:noFill/>
          <a:ln w="38100">
            <a:noFill/>
          </a:ln>
        </p:spPr>
        <p:txBody>
          <a:bodyPr wrap="square" rtlCol="0">
            <a:spAutoFit/>
          </a:bodyPr>
          <a:lstStyle/>
          <a:p>
            <a:pPr algn="r">
              <a:lnSpc>
                <a:spcPct val="90000"/>
              </a:lnSpc>
            </a:pPr>
            <a:r>
              <a:rPr lang="fr-FR" sz="1100" b="1" dirty="0" smtClean="0">
                <a:solidFill>
                  <a:srgbClr val="000000"/>
                </a:solidFill>
                <a:latin typeface="Arial"/>
                <a:cs typeface="Arial"/>
              </a:rPr>
              <a:t>35 Laboratoires</a:t>
            </a:r>
          </a:p>
          <a:p>
            <a:pPr algn="r">
              <a:lnSpc>
                <a:spcPct val="90000"/>
              </a:lnSpc>
            </a:pPr>
            <a:r>
              <a:rPr lang="fr-FR" sz="1100" b="1" dirty="0">
                <a:solidFill>
                  <a:srgbClr val="000000"/>
                </a:solidFill>
                <a:latin typeface="Arial"/>
                <a:cs typeface="Arial"/>
              </a:rPr>
              <a:t>425 Membres</a:t>
            </a:r>
            <a:endParaRPr lang="fr-FR" sz="1100" b="1" dirty="0" err="1" smtClean="0">
              <a:solidFill>
                <a:srgbClr val="000000"/>
              </a:solidFill>
              <a:latin typeface="Arial"/>
              <a:cs typeface="Arial"/>
            </a:endParaRPr>
          </a:p>
          <a:p>
            <a:pPr algn="r">
              <a:lnSpc>
                <a:spcPct val="90000"/>
              </a:lnSpc>
            </a:pPr>
            <a:r>
              <a:rPr lang="fr-FR" sz="1000" i="1" dirty="0" err="1">
                <a:solidFill>
                  <a:srgbClr val="000000"/>
                </a:solidFill>
                <a:latin typeface="Arial"/>
                <a:cs typeface="Arial"/>
              </a:rPr>
              <a:t>(au 6 novembre 2017)</a:t>
            </a:r>
            <a:endParaRPr lang="fr-FR" sz="1000" i="1" dirty="0" smtClean="0">
              <a:solidFill>
                <a:srgbClr val="000000"/>
              </a:solidFill>
              <a:latin typeface="Arial"/>
              <a:cs typeface="Arial"/>
            </a:endParaRPr>
          </a:p>
          <a:p>
            <a:pPr marL="171450" indent="-171450">
              <a:lnSpc>
                <a:spcPct val="90000"/>
              </a:lnSpc>
              <a:buFont typeface="Arial" panose="020B0604020202020204" pitchFamily="34" charset="0"/>
              <a:buChar char="•"/>
            </a:pPr>
            <a:endParaRPr lang="fr-FR" sz="1100" b="1" i="1" dirty="0">
              <a:solidFill>
                <a:srgbClr val="000000"/>
              </a:solidFill>
            </a:endParaRP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27" name="Rectangle 26"/>
          <p:cNvSpPr/>
          <p:nvPr/>
        </p:nvSpPr>
        <p:spPr>
          <a:xfrm>
            <a:off x="3517900" y="1425347"/>
            <a:ext cx="5029199" cy="3109991"/>
          </a:xfrm>
          <a:prstGeom prst="rect">
            <a:avLst/>
          </a:prstGeom>
          <a:noFill/>
        </p:spPr>
        <p:txBody>
          <a:bodyPr wrap="square">
            <a:noAutofit/>
          </a:bodyPr>
          <a:lstStyle/>
          <a:p>
            <a:pPr>
              <a:lnSpc>
                <a:spcPts val="900"/>
              </a:lnSpc>
              <a:spcBef>
                <a:spcPts val="300"/>
              </a:spcBef>
            </a:pPr>
            <a:r>
              <a:rPr lang="en-US" sz="1300" dirty="0" smtClean="0">
                <a:latin typeface="Arial"/>
                <a:cs typeface="Arial"/>
              </a:rPr>
              <a:t>Equivalent to 170 000 hard disks</a:t>
            </a:r>
          </a:p>
          <a:p>
            <a:pPr>
              <a:lnSpc>
                <a:spcPts val="900"/>
              </a:lnSpc>
              <a:spcBef>
                <a:spcPts val="300"/>
              </a:spcBef>
            </a:pPr>
            <a:r>
              <a:rPr lang="en-US" sz="800" dirty="0" smtClean="0">
                <a:latin typeface="Arial"/>
                <a:cs typeface="Arial"/>
              </a:rPr>
              <a:t>In other words a pile 2,6 km high of hard disks!</a:t>
            </a:r>
          </a:p>
          <a:p>
            <a:pPr>
              <a:lnSpc>
                <a:spcPts val="900"/>
              </a:lnSpc>
              <a:spcBef>
                <a:spcPts val="300"/>
              </a:spcBef>
            </a:pPr>
            <a:r>
              <a:rPr lang="en-US" sz="800" dirty="0" smtClean="0">
                <a:latin typeface="Arial"/>
                <a:cs typeface="Arial"/>
              </a:rPr>
              <a:t>A colossal data treatment for 15 countries and 200 laboratories, with more than 200 software developers</a:t>
            </a:r>
          </a:p>
          <a:p>
            <a:pPr>
              <a:lnSpc>
                <a:spcPts val="900"/>
              </a:lnSpc>
              <a:spcBef>
                <a:spcPts val="300"/>
              </a:spcBef>
            </a:pPr>
            <a:endParaRPr lang="en-US" sz="1300" dirty="0" smtClean="0">
              <a:latin typeface="Arial"/>
              <a:cs typeface="Arial"/>
            </a:endParaRPr>
          </a:p>
          <a:p>
            <a:pPr>
              <a:lnSpc>
                <a:spcPts val="900"/>
              </a:lnSpc>
              <a:spcBef>
                <a:spcPts val="300"/>
              </a:spcBef>
            </a:pPr>
            <a:r>
              <a:rPr lang="en-US" sz="1300" dirty="0" smtClean="0">
                <a:latin typeface="Arial"/>
                <a:cs typeface="Arial"/>
              </a:rPr>
              <a:t>3 millions lines code to be written, tested and validated...</a:t>
            </a:r>
            <a:endParaRPr lang="en-US" sz="1300" dirty="0">
              <a:latin typeface="Arial"/>
              <a:cs typeface="Arial"/>
            </a:endParaRPr>
          </a:p>
        </p:txBody>
      </p:sp>
      <p:sp>
        <p:nvSpPr>
          <p:cNvPr id="21" name="Rectangle 20"/>
          <p:cNvSpPr/>
          <p:nvPr/>
        </p:nvSpPr>
        <p:spPr>
          <a:xfrm>
            <a:off x="4331295" y="5167710"/>
            <a:ext cx="3825188" cy="842434"/>
          </a:xfrm>
          <a:prstGeom prst="rect">
            <a:avLst/>
          </a:prstGeom>
          <a:noFill/>
        </p:spPr>
        <p:txBody>
          <a:bodyPr wrap="square">
            <a:noAutofit/>
          </a:bodyPr>
          <a:lstStyle/>
          <a:p>
            <a:pPr>
              <a:lnSpc>
                <a:spcPct val="90000"/>
              </a:lnSpc>
              <a:spcBef>
                <a:spcPts val="300"/>
              </a:spcBef>
            </a:pPr>
            <a:r>
              <a:rPr lang="en-US" sz="900" b="1" dirty="0" smtClean="0">
                <a:solidFill>
                  <a:srgbClr val="5A85B6"/>
                </a:solidFill>
                <a:latin typeface="Arial"/>
                <a:cs typeface="Arial"/>
              </a:rPr>
              <a:t>And Co-leaders for:</a:t>
            </a:r>
          </a:p>
          <a:p>
            <a:pPr>
              <a:lnSpc>
                <a:spcPct val="90000"/>
              </a:lnSpc>
              <a:spcBef>
                <a:spcPts val="300"/>
              </a:spcBef>
            </a:pPr>
            <a:r>
              <a:rPr lang="en-US" sz="700" dirty="0" smtClean="0">
                <a:latin typeface="Arial"/>
                <a:cs typeface="Arial"/>
              </a:rPr>
              <a:t>Simulation of the overall scientific treatment chain (CPPM)</a:t>
            </a:r>
          </a:p>
          <a:p>
            <a:pPr>
              <a:lnSpc>
                <a:spcPct val="90000"/>
              </a:lnSpc>
              <a:spcBef>
                <a:spcPts val="300"/>
              </a:spcBef>
            </a:pPr>
            <a:r>
              <a:rPr lang="en-US" sz="700" dirty="0" smtClean="0">
                <a:latin typeface="Arial"/>
                <a:cs typeface="Arial"/>
              </a:rPr>
              <a:t>Infra red instrument spectrometric data treatment (IPNL)</a:t>
            </a:r>
          </a:p>
          <a:p>
            <a:pPr>
              <a:lnSpc>
                <a:spcPct val="90000"/>
              </a:lnSpc>
              <a:spcBef>
                <a:spcPts val="300"/>
              </a:spcBef>
            </a:pPr>
            <a:r>
              <a:rPr lang="en-US" sz="700" dirty="0" smtClean="0">
                <a:latin typeface="Arial"/>
                <a:cs typeface="Arial"/>
              </a:rPr>
              <a:t>Merging and normalization of space and ground data (IAS)</a:t>
            </a:r>
            <a:endParaRPr lang="en-US" sz="700" dirty="0">
              <a:latin typeface="Arial"/>
              <a:cs typeface="Arial"/>
            </a:endParaRPr>
          </a:p>
        </p:txBody>
      </p:sp>
      <p:sp>
        <p:nvSpPr>
          <p:cNvPr id="12" name="Rectangle 11"/>
          <p:cNvSpPr/>
          <p:nvPr/>
        </p:nvSpPr>
        <p:spPr>
          <a:xfrm>
            <a:off x="1800087" y="5013286"/>
            <a:ext cx="4833545" cy="282247"/>
          </a:xfrm>
          <a:prstGeom prst="rect">
            <a:avLst/>
          </a:prstGeom>
          <a:noFill/>
        </p:spPr>
        <p:txBody>
          <a:bodyPr wrap="square" lIns="0" tIns="0" bIns="0" anchor="t" anchorCtr="0">
            <a:noAutofit/>
            <a:scene3d>
              <a:camera prst="orthographicFront">
                <a:rot lat="0" lon="0" rev="0"/>
              </a:camera>
              <a:lightRig rig="threePt" dir="t"/>
            </a:scene3d>
          </a:bodyPr>
          <a:lstStyle/>
          <a:p>
            <a:pPr>
              <a:lnSpc>
                <a:spcPct val="90000"/>
              </a:lnSpc>
              <a:spcBef>
                <a:spcPts val="300"/>
              </a:spcBef>
            </a:pPr>
            <a:r>
              <a:rPr lang="en-US" sz="800" kern="0" spc="760" dirty="0" smtClean="0">
                <a:solidFill>
                  <a:schemeClr val="accent4">
                    <a:lumMod val="60000"/>
                    <a:lumOff val="40000"/>
                  </a:schemeClr>
                </a:solidFill>
                <a:latin typeface="Arial"/>
                <a:cs typeface="Arial"/>
              </a:rPr>
              <a:t>P</a:t>
            </a:r>
            <a:r>
              <a:rPr lang="en-US" sz="800" kern="0" spc="760" dirty="0" smtClean="0">
                <a:solidFill>
                  <a:schemeClr val="accent4">
                    <a:lumMod val="60000"/>
                    <a:lumOff val="40000"/>
                  </a:schemeClr>
                </a:solidFill>
                <a:effectLst/>
                <a:latin typeface="Arial"/>
                <a:cs typeface="Arial"/>
              </a:rPr>
              <a:t>ipelines development</a:t>
            </a:r>
            <a:endParaRPr lang="en-US" sz="800" kern="0" spc="760" dirty="0">
              <a:solidFill>
                <a:schemeClr val="accent4">
                  <a:lumMod val="60000"/>
                  <a:lumOff val="40000"/>
                </a:schemeClr>
              </a:solidFill>
              <a:effectLst/>
              <a:latin typeface="Arial"/>
              <a:cs typeface="Arial"/>
            </a:endParaRPr>
          </a:p>
        </p:txBody>
      </p:sp>
      <p:cxnSp>
        <p:nvCxnSpPr>
          <p:cNvPr id="3" name="Connecteur droit 2"/>
          <p:cNvCxnSpPr/>
          <p:nvPr/>
        </p:nvCxnSpPr>
        <p:spPr>
          <a:xfrm>
            <a:off x="1811867" y="5164667"/>
            <a:ext cx="5669830" cy="0"/>
          </a:xfrm>
          <a:prstGeom prst="line">
            <a:avLst/>
          </a:prstGeom>
          <a:ln w="9525"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2"/>
          <a:stretch>
            <a:fillRect/>
          </a:stretch>
        </p:blipFill>
        <p:spPr>
          <a:xfrm>
            <a:off x="905565" y="2446842"/>
            <a:ext cx="7432706" cy="2380368"/>
          </a:xfrm>
          <a:prstGeom prst="rect">
            <a:avLst/>
          </a:prstGeom>
        </p:spPr>
      </p:pic>
      <p:pic>
        <p:nvPicPr>
          <p:cNvPr id="14" name="Image 13"/>
          <p:cNvPicPr>
            <a:picLocks noChangeAspect="1"/>
          </p:cNvPicPr>
          <p:nvPr/>
        </p:nvPicPr>
        <p:blipFill>
          <a:blip r:embed="rId3"/>
          <a:stretch>
            <a:fillRect/>
          </a:stretch>
        </p:blipFill>
        <p:spPr>
          <a:xfrm>
            <a:off x="652825" y="4770602"/>
            <a:ext cx="1840206" cy="2902383"/>
          </a:xfrm>
          <a:prstGeom prst="rect">
            <a:avLst/>
          </a:prstGeom>
        </p:spPr>
      </p:pic>
      <p:pic>
        <p:nvPicPr>
          <p:cNvPr id="15" name="Image 14"/>
          <p:cNvPicPr>
            <a:picLocks noChangeAspect="1"/>
          </p:cNvPicPr>
          <p:nvPr/>
        </p:nvPicPr>
        <p:blipFill>
          <a:blip r:embed="rId3"/>
          <a:stretch>
            <a:fillRect/>
          </a:stretch>
        </p:blipFill>
        <p:spPr>
          <a:xfrm rot="11635745">
            <a:off x="6614548" y="-2441851"/>
            <a:ext cx="2307705" cy="3639726"/>
          </a:xfrm>
          <a:prstGeom prst="rect">
            <a:avLst/>
          </a:prstGeom>
        </p:spPr>
      </p:pic>
      <p:sp>
        <p:nvSpPr>
          <p:cNvPr id="28" name="Rectangle 27"/>
          <p:cNvSpPr/>
          <p:nvPr/>
        </p:nvSpPr>
        <p:spPr>
          <a:xfrm>
            <a:off x="3534955" y="732729"/>
            <a:ext cx="4758145" cy="644815"/>
          </a:xfrm>
          <a:prstGeom prst="rect">
            <a:avLst/>
          </a:prstGeom>
        </p:spPr>
        <p:txBody>
          <a:bodyPr wrap="square">
            <a:noAutofit/>
          </a:bodyPr>
          <a:lstStyle/>
          <a:p>
            <a:r>
              <a:rPr lang="en-US" sz="1600" dirty="0" smtClean="0">
                <a:solidFill>
                  <a:srgbClr val="5A85B6"/>
                </a:solidFill>
                <a:latin typeface="Arial"/>
                <a:cs typeface="Arial"/>
              </a:rPr>
              <a:t>More than 170 millions of gig octets of data!</a:t>
            </a:r>
            <a:br>
              <a:rPr lang="en-US" sz="1600" dirty="0" smtClean="0">
                <a:solidFill>
                  <a:srgbClr val="5A85B6"/>
                </a:solidFill>
                <a:latin typeface="Arial"/>
                <a:cs typeface="Arial"/>
              </a:rPr>
            </a:br>
            <a:r>
              <a:rPr lang="en-US" sz="1600" dirty="0" smtClean="0">
                <a:solidFill>
                  <a:srgbClr val="5A85B6"/>
                </a:solidFill>
                <a:latin typeface="Arial"/>
                <a:cs typeface="Arial"/>
              </a:rPr>
              <a:t>France will treat 30% of them</a:t>
            </a:r>
            <a:endParaRPr lang="en-US" sz="1600" dirty="0">
              <a:solidFill>
                <a:srgbClr val="5A85B6"/>
              </a:solidFill>
              <a:latin typeface="Arial"/>
              <a:cs typeface="Arial"/>
            </a:endParaRPr>
          </a:p>
        </p:txBody>
      </p:sp>
      <p:sp>
        <p:nvSpPr>
          <p:cNvPr id="30" name="Rectangle 29"/>
          <p:cNvSpPr/>
          <p:nvPr/>
        </p:nvSpPr>
        <p:spPr>
          <a:xfrm>
            <a:off x="1721221" y="5167710"/>
            <a:ext cx="3825188" cy="842434"/>
          </a:xfrm>
          <a:prstGeom prst="rect">
            <a:avLst/>
          </a:prstGeom>
          <a:noFill/>
        </p:spPr>
        <p:txBody>
          <a:bodyPr wrap="square">
            <a:noAutofit/>
          </a:bodyPr>
          <a:lstStyle/>
          <a:p>
            <a:pPr>
              <a:lnSpc>
                <a:spcPct val="90000"/>
              </a:lnSpc>
              <a:spcBef>
                <a:spcPts val="300"/>
              </a:spcBef>
            </a:pPr>
            <a:r>
              <a:rPr lang="en-US" sz="900" b="1" dirty="0" smtClean="0">
                <a:solidFill>
                  <a:srgbClr val="5A85B6"/>
                </a:solidFill>
                <a:latin typeface="Arial"/>
                <a:cs typeface="Arial"/>
              </a:rPr>
              <a:t>France is leader for:</a:t>
            </a:r>
          </a:p>
          <a:p>
            <a:pPr>
              <a:lnSpc>
                <a:spcPct val="90000"/>
              </a:lnSpc>
              <a:spcBef>
                <a:spcPts val="300"/>
              </a:spcBef>
            </a:pPr>
            <a:r>
              <a:rPr lang="en-US" sz="700" dirty="0" smtClean="0">
                <a:latin typeface="Arial"/>
                <a:cs typeface="Arial"/>
              </a:rPr>
              <a:t>Elaboration of spectra catalogues (LAM)</a:t>
            </a:r>
          </a:p>
          <a:p>
            <a:pPr>
              <a:lnSpc>
                <a:spcPct val="90000"/>
              </a:lnSpc>
              <a:spcBef>
                <a:spcPts val="300"/>
              </a:spcBef>
            </a:pPr>
            <a:r>
              <a:rPr lang="en-US" sz="700" dirty="0" smtClean="0">
                <a:latin typeface="Arial"/>
                <a:cs typeface="Arial"/>
              </a:rPr>
              <a:t>Elaboration of science products (CEA)</a:t>
            </a:r>
          </a:p>
          <a:p>
            <a:pPr>
              <a:lnSpc>
                <a:spcPct val="90000"/>
              </a:lnSpc>
              <a:spcBef>
                <a:spcPts val="300"/>
              </a:spcBef>
            </a:pPr>
            <a:r>
              <a:rPr lang="en-US" sz="700" dirty="0" smtClean="0">
                <a:latin typeface="Arial"/>
                <a:cs typeface="Arial"/>
              </a:rPr>
              <a:t>Visible instrument data treatment (IAP)</a:t>
            </a:r>
            <a:endParaRPr lang="en-US" sz="700" dirty="0">
              <a:latin typeface="Arial"/>
              <a:cs typeface="Arial"/>
            </a:endParaRPr>
          </a:p>
        </p:txBody>
      </p:sp>
    </p:spTree>
    <p:extLst>
      <p:ext uri="{BB962C8B-B14F-4D97-AF65-F5344CB8AC3E}">
        <p14:creationId xmlns:p14="http://schemas.microsoft.com/office/powerpoint/2010/main" val="30163965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re 1"/>
          <p:cNvSpPr txBox="1">
            <a:spLocks/>
          </p:cNvSpPr>
          <p:nvPr/>
        </p:nvSpPr>
        <p:spPr>
          <a:xfrm>
            <a:off x="278197" y="0"/>
            <a:ext cx="2866571" cy="1293248"/>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2500" dirty="0" smtClean="0"/>
              <a:t>Euclid </a:t>
            </a:r>
          </a:p>
          <a:p>
            <a:pPr>
              <a:lnSpc>
                <a:spcPct val="90000"/>
              </a:lnSpc>
            </a:pPr>
            <a:r>
              <a:rPr lang="en-US" sz="1500" dirty="0" smtClean="0"/>
              <a:t>An enormous</a:t>
            </a:r>
            <a:br>
              <a:rPr lang="en-US" sz="1500" dirty="0" smtClean="0"/>
            </a:br>
            <a:r>
              <a:rPr lang="en-US" sz="1500" dirty="0" smtClean="0"/>
              <a:t>scientific legacy !</a:t>
            </a:r>
            <a:endParaRPr lang="en-US" sz="2000" dirty="0"/>
          </a:p>
        </p:txBody>
      </p:sp>
      <p:sp>
        <p:nvSpPr>
          <p:cNvPr id="21" name="Rectangle 20"/>
          <p:cNvSpPr/>
          <p:nvPr/>
        </p:nvSpPr>
        <p:spPr>
          <a:xfrm>
            <a:off x="-2657440" y="3748012"/>
            <a:ext cx="2345888" cy="3109991"/>
          </a:xfrm>
          <a:prstGeom prst="rect">
            <a:avLst/>
          </a:prstGeom>
          <a:noFill/>
        </p:spPr>
        <p:txBody>
          <a:bodyPr wrap="square">
            <a:noAutofit/>
          </a:bodyPr>
          <a:lstStyle/>
          <a:p>
            <a:pPr>
              <a:lnSpc>
                <a:spcPts val="900"/>
              </a:lnSpc>
              <a:spcBef>
                <a:spcPts val="300"/>
              </a:spcBef>
            </a:pPr>
            <a:r>
              <a:rPr lang="fr-FR" sz="900">
                <a:latin typeface="Arial"/>
                <a:cs typeface="Arial"/>
              </a:rPr>
              <a:t>Big Bang ! Des oscillations de pression circulent dans un plasma ultra-dense et ultra-chaud.</a:t>
            </a:r>
          </a:p>
          <a:p>
            <a:pPr>
              <a:lnSpc>
                <a:spcPts val="900"/>
              </a:lnSpc>
              <a:spcBef>
                <a:spcPts val="300"/>
              </a:spcBef>
            </a:pPr>
            <a:r>
              <a:rPr lang="fr-FR" sz="900">
                <a:latin typeface="Arial"/>
                <a:cs typeface="Arial"/>
              </a:rPr>
              <a:t>Age de l'univers 10-35s : c'est l'inflation. L’espace se dilate 1030 à 10100 fois en 10-32 s.</a:t>
            </a:r>
          </a:p>
          <a:p>
            <a:pPr>
              <a:lnSpc>
                <a:spcPts val="900"/>
              </a:lnSpc>
              <a:spcBef>
                <a:spcPts val="300"/>
              </a:spcBef>
            </a:pPr>
            <a:r>
              <a:rPr lang="fr-FR" sz="900">
                <a:latin typeface="Arial"/>
                <a:cs typeface="Arial"/>
              </a:rPr>
              <a:t>Les particules et la matière sont synthétisées durant l'expansion vertigineuse. Les oscillations se propagent dans la soupe primordiale de matière ordinaire, de lumière et de matière noire. Quand l'univers atteint 3000 degrés, la lumière s'échappe (c'est le fameux fond cosmologique de Planck) et la matière peut se condenser sous l'effet de la gravitation.</a:t>
            </a:r>
          </a:p>
          <a:p>
            <a:pPr>
              <a:lnSpc>
                <a:spcPts val="900"/>
              </a:lnSpc>
              <a:spcBef>
                <a:spcPts val="300"/>
              </a:spcBef>
            </a:pPr>
            <a:r>
              <a:rPr lang="fr-FR" sz="900">
                <a:latin typeface="Arial"/>
                <a:cs typeface="Arial"/>
              </a:rPr>
              <a:t>Les oscillations ne se propagent plus. Leur empreinte reste imprimée dans la carte de la matière baryonique (les atomes) et va guider la formation des grandes structures visibles.</a:t>
            </a:r>
          </a:p>
          <a:p>
            <a:pPr>
              <a:lnSpc>
                <a:spcPts val="900"/>
              </a:lnSpc>
              <a:spcBef>
                <a:spcPts val="300"/>
              </a:spcBef>
            </a:pPr>
            <a:r>
              <a:rPr lang="fr-FR" sz="900">
                <a:latin typeface="Arial"/>
                <a:cs typeface="Arial"/>
              </a:rPr>
              <a:t>Puis l’univers va s'étendre avec les grandes structures le composant, en même temps que celles-ci évoluent et se rassemblent en amas.</a:t>
            </a:r>
          </a:p>
        </p:txBody>
      </p:sp>
      <p:sp>
        <p:nvSpPr>
          <p:cNvPr id="3" name="Rectangle 2"/>
          <p:cNvSpPr/>
          <p:nvPr/>
        </p:nvSpPr>
        <p:spPr>
          <a:xfrm>
            <a:off x="-2626256" y="3300063"/>
            <a:ext cx="2065443" cy="644815"/>
          </a:xfrm>
          <a:prstGeom prst="rect">
            <a:avLst/>
          </a:prstGeom>
        </p:spPr>
        <p:txBody>
          <a:bodyPr wrap="square">
            <a:noAutofit/>
          </a:bodyPr>
          <a:lstStyle/>
          <a:p>
            <a:pPr>
              <a:lnSpc>
                <a:spcPts val="1380"/>
              </a:lnSpc>
            </a:pPr>
            <a:r>
              <a:rPr lang="fr-FR" sz="1400">
                <a:solidFill>
                  <a:srgbClr val="5A85B6"/>
                </a:solidFill>
                <a:latin typeface="Arial"/>
                <a:cs typeface="Arial"/>
              </a:rPr>
              <a:t>La naissance des grandes structures ....</a:t>
            </a:r>
          </a:p>
        </p:txBody>
      </p:sp>
      <p:sp>
        <p:nvSpPr>
          <p:cNvPr id="57" name="ZoneTexte 56"/>
          <p:cNvSpPr txBox="1"/>
          <p:nvPr/>
        </p:nvSpPr>
        <p:spPr>
          <a:xfrm>
            <a:off x="-2828802" y="1005833"/>
            <a:ext cx="1854847" cy="690702"/>
          </a:xfrm>
          <a:prstGeom prst="rect">
            <a:avLst/>
          </a:prstGeom>
          <a:noFill/>
          <a:ln w="38100">
            <a:noFill/>
          </a:ln>
        </p:spPr>
        <p:txBody>
          <a:bodyPr wrap="square" rtlCol="0">
            <a:spAutoFit/>
          </a:bodyPr>
          <a:lstStyle/>
          <a:p>
            <a:pPr algn="r">
              <a:lnSpc>
                <a:spcPct val="90000"/>
              </a:lnSpc>
            </a:pPr>
            <a:r>
              <a:rPr lang="fr-FR" sz="1100" b="1" dirty="0" smtClean="0">
                <a:solidFill>
                  <a:srgbClr val="000000"/>
                </a:solidFill>
                <a:latin typeface="Arial"/>
                <a:cs typeface="Arial"/>
              </a:rPr>
              <a:t>35 Laboratoires</a:t>
            </a:r>
          </a:p>
          <a:p>
            <a:pPr algn="r">
              <a:lnSpc>
                <a:spcPct val="90000"/>
              </a:lnSpc>
            </a:pPr>
            <a:r>
              <a:rPr lang="fr-FR" sz="1100" b="1" dirty="0">
                <a:solidFill>
                  <a:srgbClr val="000000"/>
                </a:solidFill>
                <a:latin typeface="Arial"/>
                <a:cs typeface="Arial"/>
              </a:rPr>
              <a:t>425 Membres</a:t>
            </a:r>
            <a:endParaRPr lang="fr-FR" sz="1100" b="1" dirty="0" err="1" smtClean="0">
              <a:solidFill>
                <a:srgbClr val="000000"/>
              </a:solidFill>
              <a:latin typeface="Arial"/>
              <a:cs typeface="Arial"/>
            </a:endParaRPr>
          </a:p>
          <a:p>
            <a:pPr algn="r">
              <a:lnSpc>
                <a:spcPct val="90000"/>
              </a:lnSpc>
            </a:pPr>
            <a:r>
              <a:rPr lang="fr-FR" sz="1000" i="1" dirty="0" err="1">
                <a:solidFill>
                  <a:srgbClr val="000000"/>
                </a:solidFill>
                <a:latin typeface="Arial"/>
                <a:cs typeface="Arial"/>
              </a:rPr>
              <a:t>(au 6 novembre 2017)</a:t>
            </a:r>
            <a:endParaRPr lang="fr-FR" sz="1000" i="1" dirty="0" smtClean="0">
              <a:solidFill>
                <a:srgbClr val="000000"/>
              </a:solidFill>
              <a:latin typeface="Arial"/>
              <a:cs typeface="Arial"/>
            </a:endParaRPr>
          </a:p>
          <a:p>
            <a:pPr marL="171450" indent="-171450">
              <a:lnSpc>
                <a:spcPct val="90000"/>
              </a:lnSpc>
              <a:buFont typeface="Arial" panose="020B0604020202020204" pitchFamily="34" charset="0"/>
              <a:buChar char="•"/>
            </a:pPr>
            <a:endParaRPr lang="fr-FR" sz="1100" b="1" i="1" dirty="0">
              <a:solidFill>
                <a:srgbClr val="000000"/>
              </a:solidFill>
            </a:endParaRP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pic>
        <p:nvPicPr>
          <p:cNvPr id="5" name="Image 4"/>
          <p:cNvPicPr>
            <a:picLocks noChangeAspect="1"/>
          </p:cNvPicPr>
          <p:nvPr/>
        </p:nvPicPr>
        <p:blipFill>
          <a:blip r:embed="rId2"/>
          <a:stretch>
            <a:fillRect/>
          </a:stretch>
        </p:blipFill>
        <p:spPr>
          <a:xfrm>
            <a:off x="1313553" y="3325026"/>
            <a:ext cx="2159000" cy="2222500"/>
          </a:xfrm>
          <a:prstGeom prst="rect">
            <a:avLst/>
          </a:prstGeom>
        </p:spPr>
      </p:pic>
      <p:pic>
        <p:nvPicPr>
          <p:cNvPr id="7" name="Image 6"/>
          <p:cNvPicPr>
            <a:picLocks noChangeAspect="1"/>
          </p:cNvPicPr>
          <p:nvPr/>
        </p:nvPicPr>
        <p:blipFill>
          <a:blip r:embed="rId3"/>
          <a:stretch>
            <a:fillRect/>
          </a:stretch>
        </p:blipFill>
        <p:spPr>
          <a:xfrm>
            <a:off x="3248602" y="4376532"/>
            <a:ext cx="1574800" cy="1600200"/>
          </a:xfrm>
          <a:prstGeom prst="rect">
            <a:avLst/>
          </a:prstGeom>
        </p:spPr>
      </p:pic>
      <p:pic>
        <p:nvPicPr>
          <p:cNvPr id="9" name="Image 8"/>
          <p:cNvPicPr>
            <a:picLocks noChangeAspect="1"/>
          </p:cNvPicPr>
          <p:nvPr/>
        </p:nvPicPr>
        <p:blipFill>
          <a:blip r:embed="rId4"/>
          <a:stretch>
            <a:fillRect/>
          </a:stretch>
        </p:blipFill>
        <p:spPr>
          <a:xfrm>
            <a:off x="4811957" y="4764048"/>
            <a:ext cx="1231900" cy="1231900"/>
          </a:xfrm>
          <a:prstGeom prst="rect">
            <a:avLst/>
          </a:prstGeom>
        </p:spPr>
      </p:pic>
      <p:pic>
        <p:nvPicPr>
          <p:cNvPr id="10" name="Image 9"/>
          <p:cNvPicPr>
            <a:picLocks noChangeAspect="1"/>
          </p:cNvPicPr>
          <p:nvPr/>
        </p:nvPicPr>
        <p:blipFill>
          <a:blip r:embed="rId5"/>
          <a:stretch>
            <a:fillRect/>
          </a:stretch>
        </p:blipFill>
        <p:spPr>
          <a:xfrm>
            <a:off x="6044861" y="4878348"/>
            <a:ext cx="1016000" cy="1016000"/>
          </a:xfrm>
          <a:prstGeom prst="rect">
            <a:avLst/>
          </a:prstGeom>
        </p:spPr>
      </p:pic>
      <p:pic>
        <p:nvPicPr>
          <p:cNvPr id="13" name="Image 12"/>
          <p:cNvPicPr>
            <a:picLocks noChangeAspect="1"/>
          </p:cNvPicPr>
          <p:nvPr/>
        </p:nvPicPr>
        <p:blipFill>
          <a:blip r:embed="rId6"/>
          <a:stretch>
            <a:fillRect/>
          </a:stretch>
        </p:blipFill>
        <p:spPr>
          <a:xfrm>
            <a:off x="7136890" y="4759631"/>
            <a:ext cx="812800" cy="787400"/>
          </a:xfrm>
          <a:prstGeom prst="rect">
            <a:avLst/>
          </a:prstGeom>
        </p:spPr>
      </p:pic>
      <p:pic>
        <p:nvPicPr>
          <p:cNvPr id="16" name="Image 15"/>
          <p:cNvPicPr>
            <a:picLocks noChangeAspect="1"/>
          </p:cNvPicPr>
          <p:nvPr/>
        </p:nvPicPr>
        <p:blipFill>
          <a:blip r:embed="rId7"/>
          <a:stretch>
            <a:fillRect/>
          </a:stretch>
        </p:blipFill>
        <p:spPr>
          <a:xfrm>
            <a:off x="260608" y="1470992"/>
            <a:ext cx="2235217" cy="2310988"/>
          </a:xfrm>
          <a:prstGeom prst="rect">
            <a:avLst/>
          </a:prstGeom>
        </p:spPr>
      </p:pic>
      <p:pic>
        <p:nvPicPr>
          <p:cNvPr id="17" name="Image 16"/>
          <p:cNvPicPr>
            <a:picLocks noChangeAspect="1"/>
          </p:cNvPicPr>
          <p:nvPr/>
        </p:nvPicPr>
        <p:blipFill>
          <a:blip r:embed="rId8"/>
          <a:stretch>
            <a:fillRect/>
          </a:stretch>
        </p:blipFill>
        <p:spPr>
          <a:xfrm>
            <a:off x="719308" y="4142695"/>
            <a:ext cx="2163059" cy="3411589"/>
          </a:xfrm>
          <a:prstGeom prst="rect">
            <a:avLst/>
          </a:prstGeom>
        </p:spPr>
      </p:pic>
      <p:pic>
        <p:nvPicPr>
          <p:cNvPr id="18" name="Image 17"/>
          <p:cNvPicPr>
            <a:picLocks noChangeAspect="1"/>
          </p:cNvPicPr>
          <p:nvPr/>
        </p:nvPicPr>
        <p:blipFill>
          <a:blip r:embed="rId8"/>
          <a:stretch>
            <a:fillRect/>
          </a:stretch>
        </p:blipFill>
        <p:spPr>
          <a:xfrm rot="11635745">
            <a:off x="6708757" y="-2111308"/>
            <a:ext cx="2072317" cy="3268471"/>
          </a:xfrm>
          <a:prstGeom prst="rect">
            <a:avLst/>
          </a:prstGeom>
        </p:spPr>
      </p:pic>
      <p:sp>
        <p:nvSpPr>
          <p:cNvPr id="19" name="ZoneTexte 18"/>
          <p:cNvSpPr txBox="1"/>
          <p:nvPr/>
        </p:nvSpPr>
        <p:spPr>
          <a:xfrm>
            <a:off x="4756979" y="593277"/>
            <a:ext cx="3573114" cy="3847463"/>
          </a:xfrm>
          <a:prstGeom prst="rect">
            <a:avLst/>
          </a:prstGeom>
          <a:noFill/>
        </p:spPr>
        <p:txBody>
          <a:bodyPr wrap="square" rtlCol="0">
            <a:spAutoFit/>
          </a:bodyPr>
          <a:lstStyle/>
          <a:p>
            <a:pPr>
              <a:lnSpc>
                <a:spcPct val="150000"/>
              </a:lnSpc>
            </a:pPr>
            <a:r>
              <a:rPr lang="en-US" sz="1100" dirty="0">
                <a:solidFill>
                  <a:srgbClr val="FD9533"/>
                </a:solidFill>
                <a:latin typeface="Arial"/>
                <a:cs typeface="Arial"/>
              </a:rPr>
              <a:t>Galaxies population study</a:t>
            </a:r>
          </a:p>
          <a:p>
            <a:pPr>
              <a:lnSpc>
                <a:spcPct val="90000"/>
              </a:lnSpc>
            </a:pPr>
            <a:r>
              <a:rPr lang="en-US" sz="700" dirty="0" smtClean="0">
                <a:latin typeface="Arial"/>
                <a:cs typeface="Arial"/>
              </a:rPr>
              <a:t>The Andromeda galaxy in its beauty.</a:t>
            </a:r>
          </a:p>
          <a:p>
            <a:pPr>
              <a:lnSpc>
                <a:spcPct val="90000"/>
              </a:lnSpc>
            </a:pPr>
            <a:r>
              <a:rPr lang="en-US" sz="700" dirty="0" smtClean="0">
                <a:latin typeface="Arial"/>
                <a:cs typeface="Arial"/>
              </a:rPr>
              <a:t>Euclid will permit to study several billions of galaxies, and to thus know all their types and forms. We will study their history and will be able to construct a true galaxies zoology.</a:t>
            </a:r>
          </a:p>
          <a:p>
            <a:pPr lvl="0">
              <a:lnSpc>
                <a:spcPct val="150000"/>
              </a:lnSpc>
            </a:pPr>
            <a:r>
              <a:rPr lang="en-US" sz="1100" dirty="0">
                <a:solidFill>
                  <a:srgbClr val="FD9533"/>
                </a:solidFill>
                <a:latin typeface="Arial"/>
                <a:cs typeface="Arial"/>
              </a:rPr>
              <a:t>Galaxies clusters</a:t>
            </a:r>
          </a:p>
          <a:p>
            <a:pPr lvl="0">
              <a:lnSpc>
                <a:spcPct val="90000"/>
              </a:lnSpc>
            </a:pPr>
            <a:r>
              <a:rPr lang="en-US" sz="700" dirty="0">
                <a:latin typeface="Arial"/>
                <a:cs typeface="Arial"/>
              </a:rPr>
              <a:t>Here the heart of the </a:t>
            </a:r>
            <a:r>
              <a:rPr lang="en-US" sz="700" dirty="0" err="1">
                <a:latin typeface="Arial"/>
                <a:cs typeface="Arial"/>
              </a:rPr>
              <a:t>Abell</a:t>
            </a:r>
            <a:r>
              <a:rPr lang="en-US" sz="700" dirty="0">
                <a:latin typeface="Arial"/>
                <a:cs typeface="Arial"/>
              </a:rPr>
              <a:t> 2744 clusters, imaged by Hubble Space Telescope.</a:t>
            </a:r>
          </a:p>
          <a:p>
            <a:pPr lvl="0">
              <a:lnSpc>
                <a:spcPct val="90000"/>
              </a:lnSpc>
            </a:pPr>
            <a:r>
              <a:rPr lang="en-US" sz="700" dirty="0">
                <a:latin typeface="Arial"/>
                <a:cs typeface="Arial"/>
              </a:rPr>
              <a:t>Euclid will discover hundred thousands of such massive clusters, containing each hundreds of galaxies. This clusters are also powerful gravitational telescopes that will permit us to “see” the faintest and most distant galaxies known today by the use of the gravitational lensing effect (certain of these gravitational mirages can be seen on the picture under the form of “arcs”).</a:t>
            </a:r>
          </a:p>
          <a:p>
            <a:pPr>
              <a:lnSpc>
                <a:spcPct val="150000"/>
              </a:lnSpc>
            </a:pPr>
            <a:r>
              <a:rPr lang="en-US" sz="1100" dirty="0">
                <a:solidFill>
                  <a:srgbClr val="FD9533"/>
                </a:solidFill>
                <a:latin typeface="Arial"/>
                <a:cs typeface="Arial"/>
              </a:rPr>
              <a:t>Black matter repartition</a:t>
            </a:r>
          </a:p>
          <a:p>
            <a:pPr>
              <a:lnSpc>
                <a:spcPct val="90000"/>
              </a:lnSpc>
            </a:pPr>
            <a:r>
              <a:rPr lang="en-US" sz="700" dirty="0">
                <a:latin typeface="Arial"/>
                <a:cs typeface="Arial"/>
              </a:rPr>
              <a:t>Simulations are predicting that black matter is distributed along filaments like the visible (baryonic) matter of large structures. This image is showing us how the black matter should appear (left) in one of the biggest galaxies cluster (the visible matter is on the right).</a:t>
            </a:r>
          </a:p>
          <a:p>
            <a:pPr lvl="0">
              <a:lnSpc>
                <a:spcPct val="150000"/>
              </a:lnSpc>
            </a:pPr>
            <a:r>
              <a:rPr lang="en-US" sz="1100" dirty="0">
                <a:solidFill>
                  <a:srgbClr val="FD9533"/>
                </a:solidFill>
                <a:latin typeface="Arial"/>
                <a:cs typeface="Arial"/>
              </a:rPr>
              <a:t>Exoplanets</a:t>
            </a:r>
            <a:endParaRPr lang="en-US" sz="1100" dirty="0">
              <a:solidFill>
                <a:srgbClr val="FD9533"/>
              </a:solidFill>
              <a:latin typeface="Arial"/>
              <a:cs typeface="Arial"/>
            </a:endParaRPr>
          </a:p>
          <a:p>
            <a:pPr lvl="0">
              <a:lnSpc>
                <a:spcPct val="90000"/>
              </a:lnSpc>
            </a:pPr>
            <a:r>
              <a:rPr lang="en-US" sz="700" dirty="0">
                <a:latin typeface="Arial"/>
                <a:cs typeface="Arial"/>
              </a:rPr>
              <a:t>Euclid, while observing the center of our galaxy, will be an extraordinary machine to find cold exoplanets. We will detect roughly 10 planets comparable to the Earth for every month of observation thanks to gravitational lensing. The telescope has the accuracy to detect Mars like planets or moons around exoplanets.</a:t>
            </a:r>
          </a:p>
          <a:p>
            <a:pPr>
              <a:lnSpc>
                <a:spcPct val="150000"/>
              </a:lnSpc>
            </a:pPr>
            <a:r>
              <a:rPr lang="en-US" sz="1100" dirty="0">
                <a:solidFill>
                  <a:srgbClr val="FD9533"/>
                </a:solidFill>
                <a:latin typeface="Arial"/>
                <a:cs typeface="Arial"/>
              </a:rPr>
              <a:t>Stellar populations</a:t>
            </a:r>
            <a:endParaRPr lang="en-US" sz="1100" dirty="0">
              <a:solidFill>
                <a:srgbClr val="FD9533"/>
              </a:solidFill>
              <a:latin typeface="Arial"/>
              <a:cs typeface="Arial"/>
            </a:endParaRPr>
          </a:p>
          <a:p>
            <a:pPr lvl="0">
              <a:lnSpc>
                <a:spcPct val="90000"/>
              </a:lnSpc>
            </a:pPr>
            <a:r>
              <a:rPr lang="en-US" sz="700" dirty="0">
                <a:latin typeface="Arial"/>
                <a:cs typeface="Arial"/>
              </a:rPr>
              <a:t>Thanks to its powerful telescope, and alike GAIA, Euclid will take images of millions of stars of our galaxy and the nearby universe.</a:t>
            </a:r>
          </a:p>
          <a:p>
            <a:pPr lvl="0">
              <a:lnSpc>
                <a:spcPct val="150000"/>
              </a:lnSpc>
            </a:pPr>
            <a:r>
              <a:rPr lang="en-US" sz="1100" dirty="0">
                <a:solidFill>
                  <a:srgbClr val="FD9533"/>
                </a:solidFill>
                <a:latin typeface="Arial"/>
                <a:cs typeface="Arial"/>
              </a:rPr>
              <a:t>Our solar system</a:t>
            </a:r>
          </a:p>
          <a:p>
            <a:pPr>
              <a:lnSpc>
                <a:spcPct val="90000"/>
              </a:lnSpc>
            </a:pPr>
            <a:r>
              <a:rPr lang="en-US" sz="700" dirty="0">
                <a:latin typeface="Arial"/>
                <a:cs typeface="Arial"/>
              </a:rPr>
              <a:t>With Euclid, we will detect the trajectories prints of the small bodies that fly in the borders of our solar system</a:t>
            </a:r>
          </a:p>
        </p:txBody>
      </p:sp>
      <p:sp>
        <p:nvSpPr>
          <p:cNvPr id="20" name="ZoneTexte 19"/>
          <p:cNvSpPr txBox="1"/>
          <p:nvPr/>
        </p:nvSpPr>
        <p:spPr>
          <a:xfrm>
            <a:off x="4648269" y="771525"/>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500" dirty="0" smtClean="0"/>
              <a:t>1</a:t>
            </a:r>
            <a:endParaRPr lang="en-US" sz="500" dirty="0"/>
          </a:p>
        </p:txBody>
      </p:sp>
      <p:sp>
        <p:nvSpPr>
          <p:cNvPr id="28" name="ZoneTexte 27"/>
          <p:cNvSpPr txBox="1"/>
          <p:nvPr/>
        </p:nvSpPr>
        <p:spPr>
          <a:xfrm>
            <a:off x="4648269" y="1374775"/>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500" dirty="0" smtClean="0"/>
              <a:t>2</a:t>
            </a:r>
            <a:endParaRPr lang="en-US" sz="500" dirty="0"/>
          </a:p>
        </p:txBody>
      </p:sp>
      <p:sp>
        <p:nvSpPr>
          <p:cNvPr id="29" name="ZoneTexte 28"/>
          <p:cNvSpPr txBox="1"/>
          <p:nvPr/>
        </p:nvSpPr>
        <p:spPr>
          <a:xfrm>
            <a:off x="4648269" y="2190750"/>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500" dirty="0" smtClean="0"/>
              <a:t>3</a:t>
            </a:r>
            <a:endParaRPr lang="en-US" sz="500" dirty="0"/>
          </a:p>
        </p:txBody>
      </p:sp>
      <p:sp>
        <p:nvSpPr>
          <p:cNvPr id="30" name="ZoneTexte 29"/>
          <p:cNvSpPr txBox="1"/>
          <p:nvPr/>
        </p:nvSpPr>
        <p:spPr>
          <a:xfrm>
            <a:off x="4648269" y="2851150"/>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600" dirty="0" smtClean="0"/>
              <a:t>4</a:t>
            </a:r>
            <a:endParaRPr lang="en-US" sz="600" dirty="0"/>
          </a:p>
        </p:txBody>
      </p:sp>
      <p:sp>
        <p:nvSpPr>
          <p:cNvPr id="31" name="ZoneTexte 30"/>
          <p:cNvSpPr txBox="1"/>
          <p:nvPr/>
        </p:nvSpPr>
        <p:spPr>
          <a:xfrm>
            <a:off x="4648269" y="3473450"/>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500" dirty="0" smtClean="0"/>
              <a:t>5</a:t>
            </a:r>
            <a:endParaRPr lang="en-US" sz="500" dirty="0"/>
          </a:p>
        </p:txBody>
      </p:sp>
    </p:spTree>
    <p:extLst>
      <p:ext uri="{BB962C8B-B14F-4D97-AF65-F5344CB8AC3E}">
        <p14:creationId xmlns:p14="http://schemas.microsoft.com/office/powerpoint/2010/main" val="352679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gner un rectangle avec un coin diagonal 45"/>
          <p:cNvSpPr/>
          <p:nvPr/>
        </p:nvSpPr>
        <p:spPr>
          <a:xfrm>
            <a:off x="-1" y="1"/>
            <a:ext cx="3402419" cy="1782584"/>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re 1"/>
          <p:cNvSpPr txBox="1">
            <a:spLocks/>
          </p:cNvSpPr>
          <p:nvPr/>
        </p:nvSpPr>
        <p:spPr>
          <a:xfrm>
            <a:off x="278197" y="0"/>
            <a:ext cx="2866571" cy="1293248"/>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2500" dirty="0" smtClean="0"/>
              <a:t>The Euclid Revolution </a:t>
            </a:r>
            <a:endParaRPr lang="en-US" sz="2500" dirty="0"/>
          </a:p>
        </p:txBody>
      </p:sp>
      <p:sp>
        <p:nvSpPr>
          <p:cNvPr id="21" name="Rectangle 20"/>
          <p:cNvSpPr/>
          <p:nvPr/>
        </p:nvSpPr>
        <p:spPr>
          <a:xfrm>
            <a:off x="-2657440" y="3748012"/>
            <a:ext cx="2345888" cy="3109991"/>
          </a:xfrm>
          <a:prstGeom prst="rect">
            <a:avLst/>
          </a:prstGeom>
          <a:noFill/>
        </p:spPr>
        <p:txBody>
          <a:bodyPr wrap="square">
            <a:noAutofit/>
          </a:bodyPr>
          <a:lstStyle/>
          <a:p>
            <a:pPr>
              <a:lnSpc>
                <a:spcPts val="900"/>
              </a:lnSpc>
              <a:spcBef>
                <a:spcPts val="300"/>
              </a:spcBef>
            </a:pPr>
            <a:r>
              <a:rPr lang="fr-FR" sz="900">
                <a:latin typeface="Arial"/>
                <a:cs typeface="Arial"/>
              </a:rPr>
              <a:t>Big Bang ! Des oscillations de pression circulent dans un plasma ultra-dense et ultra-chaud.</a:t>
            </a:r>
          </a:p>
          <a:p>
            <a:pPr>
              <a:lnSpc>
                <a:spcPts val="900"/>
              </a:lnSpc>
              <a:spcBef>
                <a:spcPts val="300"/>
              </a:spcBef>
            </a:pPr>
            <a:r>
              <a:rPr lang="fr-FR" sz="900">
                <a:latin typeface="Arial"/>
                <a:cs typeface="Arial"/>
              </a:rPr>
              <a:t>Age de l'univers 10-35s : c'est l'inflation. L’espace se dilate 1030 à 10100 fois en 10-32 s.</a:t>
            </a:r>
          </a:p>
          <a:p>
            <a:pPr>
              <a:lnSpc>
                <a:spcPts val="900"/>
              </a:lnSpc>
              <a:spcBef>
                <a:spcPts val="300"/>
              </a:spcBef>
            </a:pPr>
            <a:r>
              <a:rPr lang="fr-FR" sz="900">
                <a:latin typeface="Arial"/>
                <a:cs typeface="Arial"/>
              </a:rPr>
              <a:t>Les particules et la matière sont synthétisées durant l'expansion vertigineuse. Les oscillations se propagent dans la soupe primordiale de matière ordinaire, de lumière et de matière noire. Quand l'univers atteint 3000 degrés, la lumière s'échappe (c'est le fameux fond cosmologique de Planck) et la matière peut se condenser sous l'effet de la gravitation.</a:t>
            </a:r>
          </a:p>
          <a:p>
            <a:pPr>
              <a:lnSpc>
                <a:spcPts val="900"/>
              </a:lnSpc>
              <a:spcBef>
                <a:spcPts val="300"/>
              </a:spcBef>
            </a:pPr>
            <a:r>
              <a:rPr lang="fr-FR" sz="900">
                <a:latin typeface="Arial"/>
                <a:cs typeface="Arial"/>
              </a:rPr>
              <a:t>Les oscillations ne se propagent plus. Leur empreinte reste imprimée dans la carte de la matière baryonique (les atomes) et va guider la formation des grandes structures visibles.</a:t>
            </a:r>
          </a:p>
          <a:p>
            <a:pPr>
              <a:lnSpc>
                <a:spcPts val="900"/>
              </a:lnSpc>
              <a:spcBef>
                <a:spcPts val="300"/>
              </a:spcBef>
            </a:pPr>
            <a:r>
              <a:rPr lang="fr-FR" sz="900">
                <a:latin typeface="Arial"/>
                <a:cs typeface="Arial"/>
              </a:rPr>
              <a:t>Puis l’univers va s'étendre avec les grandes structures le composant, en même temps que celles-ci évoluent et se rassemblent en amas.</a:t>
            </a:r>
          </a:p>
        </p:txBody>
      </p:sp>
      <p:sp>
        <p:nvSpPr>
          <p:cNvPr id="3" name="Rectangle 2"/>
          <p:cNvSpPr/>
          <p:nvPr/>
        </p:nvSpPr>
        <p:spPr>
          <a:xfrm>
            <a:off x="-2626256" y="3300063"/>
            <a:ext cx="2065443" cy="644815"/>
          </a:xfrm>
          <a:prstGeom prst="rect">
            <a:avLst/>
          </a:prstGeom>
        </p:spPr>
        <p:txBody>
          <a:bodyPr wrap="square">
            <a:noAutofit/>
          </a:bodyPr>
          <a:lstStyle/>
          <a:p>
            <a:pPr>
              <a:lnSpc>
                <a:spcPts val="1380"/>
              </a:lnSpc>
            </a:pPr>
            <a:r>
              <a:rPr lang="fr-FR" sz="1400">
                <a:solidFill>
                  <a:srgbClr val="5A85B6"/>
                </a:solidFill>
                <a:latin typeface="Arial"/>
                <a:cs typeface="Arial"/>
              </a:rPr>
              <a:t>La naissance des grandes structures ....</a:t>
            </a:r>
          </a:p>
        </p:txBody>
      </p:sp>
      <p:sp>
        <p:nvSpPr>
          <p:cNvPr id="57" name="ZoneTexte 56"/>
          <p:cNvSpPr txBox="1"/>
          <p:nvPr/>
        </p:nvSpPr>
        <p:spPr>
          <a:xfrm>
            <a:off x="-2828802" y="1005833"/>
            <a:ext cx="1854847" cy="690702"/>
          </a:xfrm>
          <a:prstGeom prst="rect">
            <a:avLst/>
          </a:prstGeom>
          <a:noFill/>
          <a:ln w="38100">
            <a:noFill/>
          </a:ln>
        </p:spPr>
        <p:txBody>
          <a:bodyPr wrap="square" rtlCol="0">
            <a:spAutoFit/>
          </a:bodyPr>
          <a:lstStyle/>
          <a:p>
            <a:pPr algn="r">
              <a:lnSpc>
                <a:spcPct val="90000"/>
              </a:lnSpc>
            </a:pPr>
            <a:r>
              <a:rPr lang="fr-FR" sz="1100" b="1" dirty="0" smtClean="0">
                <a:solidFill>
                  <a:srgbClr val="000000"/>
                </a:solidFill>
                <a:latin typeface="Arial"/>
                <a:cs typeface="Arial"/>
              </a:rPr>
              <a:t>35 Laboratoires</a:t>
            </a:r>
          </a:p>
          <a:p>
            <a:pPr algn="r">
              <a:lnSpc>
                <a:spcPct val="90000"/>
              </a:lnSpc>
            </a:pPr>
            <a:r>
              <a:rPr lang="fr-FR" sz="1100" b="1" dirty="0">
                <a:solidFill>
                  <a:srgbClr val="000000"/>
                </a:solidFill>
                <a:latin typeface="Arial"/>
                <a:cs typeface="Arial"/>
              </a:rPr>
              <a:t>425 Membres</a:t>
            </a:r>
            <a:endParaRPr lang="fr-FR" sz="1100" b="1" dirty="0" err="1" smtClean="0">
              <a:solidFill>
                <a:srgbClr val="000000"/>
              </a:solidFill>
              <a:latin typeface="Arial"/>
              <a:cs typeface="Arial"/>
            </a:endParaRPr>
          </a:p>
          <a:p>
            <a:pPr algn="r">
              <a:lnSpc>
                <a:spcPct val="90000"/>
              </a:lnSpc>
            </a:pPr>
            <a:r>
              <a:rPr lang="fr-FR" sz="1000" i="1" dirty="0" err="1">
                <a:solidFill>
                  <a:srgbClr val="000000"/>
                </a:solidFill>
                <a:latin typeface="Arial"/>
                <a:cs typeface="Arial"/>
              </a:rPr>
              <a:t>(au 6 novembre 2017)</a:t>
            </a:r>
            <a:endParaRPr lang="fr-FR" sz="1000" i="1" dirty="0" smtClean="0">
              <a:solidFill>
                <a:srgbClr val="000000"/>
              </a:solidFill>
              <a:latin typeface="Arial"/>
              <a:cs typeface="Arial"/>
            </a:endParaRPr>
          </a:p>
          <a:p>
            <a:pPr marL="171450" indent="-171450">
              <a:lnSpc>
                <a:spcPct val="90000"/>
              </a:lnSpc>
              <a:buFont typeface="Arial" panose="020B0604020202020204" pitchFamily="34" charset="0"/>
              <a:buChar char="•"/>
            </a:pPr>
            <a:endParaRPr lang="fr-FR" sz="1100" b="1" i="1" dirty="0">
              <a:solidFill>
                <a:srgbClr val="000000"/>
              </a:solidFill>
            </a:endParaRPr>
          </a:p>
        </p:txBody>
      </p:sp>
      <p:sp>
        <p:nvSpPr>
          <p:cNvPr id="38" name="Rectangle à coins arrondis 37"/>
          <p:cNvSpPr/>
          <p:nvPr/>
        </p:nvSpPr>
        <p:spPr>
          <a:xfrm>
            <a:off x="9414912" y="157208"/>
            <a:ext cx="1060344" cy="2277826"/>
          </a:xfrm>
          <a:prstGeom prst="roundRect">
            <a:avLst/>
          </a:prstGeom>
          <a:noFill/>
          <a:ln w="1905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47" name="Triangle isocèle 46"/>
          <p:cNvSpPr/>
          <p:nvPr/>
        </p:nvSpPr>
        <p:spPr>
          <a:xfrm rot="9536655">
            <a:off x="2877432" y="1694701"/>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pic>
        <p:nvPicPr>
          <p:cNvPr id="5" name="Image 4"/>
          <p:cNvPicPr>
            <a:picLocks noChangeAspect="1"/>
          </p:cNvPicPr>
          <p:nvPr/>
        </p:nvPicPr>
        <p:blipFill>
          <a:blip r:embed="rId2"/>
          <a:stretch>
            <a:fillRect/>
          </a:stretch>
        </p:blipFill>
        <p:spPr>
          <a:xfrm>
            <a:off x="1313553" y="3325026"/>
            <a:ext cx="2159000" cy="2222500"/>
          </a:xfrm>
          <a:prstGeom prst="rect">
            <a:avLst/>
          </a:prstGeom>
        </p:spPr>
      </p:pic>
      <p:pic>
        <p:nvPicPr>
          <p:cNvPr id="7" name="Image 6"/>
          <p:cNvPicPr>
            <a:picLocks noChangeAspect="1"/>
          </p:cNvPicPr>
          <p:nvPr/>
        </p:nvPicPr>
        <p:blipFill>
          <a:blip r:embed="rId3"/>
          <a:stretch>
            <a:fillRect/>
          </a:stretch>
        </p:blipFill>
        <p:spPr>
          <a:xfrm>
            <a:off x="3248602" y="4376532"/>
            <a:ext cx="1574800" cy="1600200"/>
          </a:xfrm>
          <a:prstGeom prst="rect">
            <a:avLst/>
          </a:prstGeom>
        </p:spPr>
      </p:pic>
      <p:pic>
        <p:nvPicPr>
          <p:cNvPr id="9" name="Image 8"/>
          <p:cNvPicPr>
            <a:picLocks noChangeAspect="1"/>
          </p:cNvPicPr>
          <p:nvPr/>
        </p:nvPicPr>
        <p:blipFill>
          <a:blip r:embed="rId4"/>
          <a:stretch>
            <a:fillRect/>
          </a:stretch>
        </p:blipFill>
        <p:spPr>
          <a:xfrm>
            <a:off x="4811957" y="4764048"/>
            <a:ext cx="1231900" cy="1231900"/>
          </a:xfrm>
          <a:prstGeom prst="rect">
            <a:avLst/>
          </a:prstGeom>
        </p:spPr>
      </p:pic>
      <p:pic>
        <p:nvPicPr>
          <p:cNvPr id="10" name="Image 9"/>
          <p:cNvPicPr>
            <a:picLocks noChangeAspect="1"/>
          </p:cNvPicPr>
          <p:nvPr/>
        </p:nvPicPr>
        <p:blipFill>
          <a:blip r:embed="rId5"/>
          <a:stretch>
            <a:fillRect/>
          </a:stretch>
        </p:blipFill>
        <p:spPr>
          <a:xfrm>
            <a:off x="6044861" y="4878348"/>
            <a:ext cx="1016000" cy="1016000"/>
          </a:xfrm>
          <a:prstGeom prst="rect">
            <a:avLst/>
          </a:prstGeom>
        </p:spPr>
      </p:pic>
      <p:pic>
        <p:nvPicPr>
          <p:cNvPr id="13" name="Image 12"/>
          <p:cNvPicPr>
            <a:picLocks noChangeAspect="1"/>
          </p:cNvPicPr>
          <p:nvPr/>
        </p:nvPicPr>
        <p:blipFill>
          <a:blip r:embed="rId6"/>
          <a:stretch>
            <a:fillRect/>
          </a:stretch>
        </p:blipFill>
        <p:spPr>
          <a:xfrm>
            <a:off x="7136890" y="4759631"/>
            <a:ext cx="812800" cy="787400"/>
          </a:xfrm>
          <a:prstGeom prst="rect">
            <a:avLst/>
          </a:prstGeom>
        </p:spPr>
      </p:pic>
      <p:pic>
        <p:nvPicPr>
          <p:cNvPr id="18" name="Image 17"/>
          <p:cNvPicPr>
            <a:picLocks noChangeAspect="1"/>
          </p:cNvPicPr>
          <p:nvPr/>
        </p:nvPicPr>
        <p:blipFill>
          <a:blip r:embed="rId7"/>
          <a:stretch>
            <a:fillRect/>
          </a:stretch>
        </p:blipFill>
        <p:spPr>
          <a:xfrm>
            <a:off x="260608" y="1470992"/>
            <a:ext cx="2235217" cy="2310988"/>
          </a:xfrm>
          <a:prstGeom prst="rect">
            <a:avLst/>
          </a:prstGeom>
        </p:spPr>
      </p:pic>
      <p:pic>
        <p:nvPicPr>
          <p:cNvPr id="20" name="Image 19"/>
          <p:cNvPicPr>
            <a:picLocks noChangeAspect="1"/>
          </p:cNvPicPr>
          <p:nvPr/>
        </p:nvPicPr>
        <p:blipFill>
          <a:blip r:embed="rId8"/>
          <a:stretch>
            <a:fillRect/>
          </a:stretch>
        </p:blipFill>
        <p:spPr>
          <a:xfrm rot="3135234" flipH="1">
            <a:off x="-595282" y="3376596"/>
            <a:ext cx="1978548" cy="3348486"/>
          </a:xfrm>
          <a:prstGeom prst="rect">
            <a:avLst/>
          </a:prstGeom>
        </p:spPr>
      </p:pic>
      <p:pic>
        <p:nvPicPr>
          <p:cNvPr id="22" name="Image 21"/>
          <p:cNvPicPr>
            <a:picLocks noChangeAspect="1"/>
          </p:cNvPicPr>
          <p:nvPr/>
        </p:nvPicPr>
        <p:blipFill>
          <a:blip r:embed="rId8"/>
          <a:stretch>
            <a:fillRect/>
          </a:stretch>
        </p:blipFill>
        <p:spPr>
          <a:xfrm rot="14263010" flipH="1">
            <a:off x="8271268" y="-282906"/>
            <a:ext cx="1978548" cy="3348486"/>
          </a:xfrm>
          <a:prstGeom prst="rect">
            <a:avLst/>
          </a:prstGeom>
        </p:spPr>
      </p:pic>
      <p:graphicFrame>
        <p:nvGraphicFramePr>
          <p:cNvPr id="19" name="Tableau 18"/>
          <p:cNvGraphicFramePr>
            <a:graphicFrameLocks noGrp="1"/>
          </p:cNvGraphicFramePr>
          <p:nvPr>
            <p:extLst>
              <p:ext uri="{D42A27DB-BD31-4B8C-83A1-F6EECF244321}">
                <p14:modId xmlns:p14="http://schemas.microsoft.com/office/powerpoint/2010/main" val="1033263475"/>
              </p:ext>
            </p:extLst>
          </p:nvPr>
        </p:nvGraphicFramePr>
        <p:xfrm>
          <a:off x="3390154" y="1995938"/>
          <a:ext cx="5045196" cy="1463040"/>
        </p:xfrm>
        <a:graphic>
          <a:graphicData uri="http://schemas.openxmlformats.org/drawingml/2006/table">
            <a:tbl>
              <a:tblPr>
                <a:tableStyleId>{5C22544A-7EE6-4342-B048-85BDC9FD1C3A}</a:tableStyleId>
              </a:tblPr>
              <a:tblGrid>
                <a:gridCol w="2270866"/>
                <a:gridCol w="1452924"/>
                <a:gridCol w="1321406"/>
              </a:tblGrid>
              <a:tr h="235929">
                <a:tc>
                  <a:txBody>
                    <a:bodyPr/>
                    <a:lstStyle/>
                    <a:p>
                      <a:pPr algn="ctr"/>
                      <a:endParaRPr lang="fr-FR" sz="1000" b="0">
                        <a:latin typeface="Arial"/>
                        <a:cs typeface="Arial"/>
                      </a:endParaRPr>
                    </a:p>
                  </a:txBody>
                  <a:tcPr>
                    <a:lnL w="12700"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solidFill>
                            <a:prstClr val="black"/>
                          </a:solidFill>
                          <a:latin typeface="Arial"/>
                          <a:cs typeface="Arial"/>
                        </a:rPr>
                        <a:t>Before Euclid</a:t>
                      </a:r>
                    </a:p>
                  </a:txBody>
                  <a:tcP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FD9533"/>
                          </a:solidFill>
                          <a:latin typeface="Arial"/>
                          <a:cs typeface="Arial"/>
                        </a:rPr>
                        <a:t>After Euclid</a:t>
                      </a:r>
                      <a:endParaRPr lang="fr-FR" sz="1000" b="1">
                        <a:solidFill>
                          <a:srgbClr val="FD9533"/>
                        </a:solidFill>
                        <a:latin typeface="Arial"/>
                        <a:cs typeface="Arial"/>
                      </a:endParaRPr>
                    </a:p>
                  </a:txBody>
                  <a:tcPr>
                    <a:lnL w="3175" cap="flat" cmpd="sng" algn="ctr">
                      <a:solidFill>
                        <a:srgbClr val="000000"/>
                      </a:solidFill>
                      <a:prstDash val="solid"/>
                      <a:round/>
                      <a:headEnd type="none" w="med" len="med"/>
                      <a:tailEnd type="none" w="med" len="med"/>
                    </a:lnL>
                    <a:lnR w="3175" cap="flat" cmpd="sng" algn="ctr">
                      <a:solidFill>
                        <a:prstClr val="black"/>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r>
              <a:tr h="2359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Recent galaxies</a:t>
                      </a:r>
                    </a:p>
                  </a:txBody>
                  <a:tcPr>
                    <a:lnL w="12700"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solidFill>
                            <a:prstClr val="black"/>
                          </a:solidFill>
                          <a:latin typeface="Arial"/>
                          <a:cs typeface="Arial"/>
                        </a:rPr>
                        <a:t>5 millions</a:t>
                      </a:r>
                    </a:p>
                  </a:txBody>
                  <a:tcP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FD9533"/>
                          </a:solidFill>
                          <a:latin typeface="Arial"/>
                          <a:cs typeface="Arial"/>
                        </a:rPr>
                        <a:t>200 millions</a:t>
                      </a:r>
                    </a:p>
                  </a:txBody>
                  <a:tcPr>
                    <a:lnL w="3175" cap="flat" cmpd="sng" algn="ctr">
                      <a:solidFill>
                        <a:srgbClr val="000000"/>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r>
              <a:tr h="2359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Massive galaxies</a:t>
                      </a:r>
                    </a:p>
                  </a:txBody>
                  <a:tcPr>
                    <a:lnL w="12700"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solidFill>
                            <a:prstClr val="black"/>
                          </a:solidFill>
                          <a:latin typeface="Arial"/>
                          <a:cs typeface="Arial"/>
                        </a:rPr>
                        <a:t>Some </a:t>
                      </a:r>
                      <a:r>
                        <a:rPr lang="en-US" sz="1000" b="0" dirty="0" err="1" smtClean="0">
                          <a:solidFill>
                            <a:prstClr val="black"/>
                          </a:solidFill>
                          <a:latin typeface="Arial"/>
                          <a:cs typeface="Arial"/>
                        </a:rPr>
                        <a:t>thenths</a:t>
                      </a:r>
                      <a:endParaRPr lang="en-US" sz="1000" b="0" dirty="0" smtClean="0">
                        <a:solidFill>
                          <a:prstClr val="black"/>
                        </a:solidFill>
                        <a:latin typeface="Arial"/>
                        <a:cs typeface="Arial"/>
                      </a:endParaRPr>
                    </a:p>
                  </a:txBody>
                  <a:tcP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FD9533"/>
                          </a:solidFill>
                          <a:latin typeface="Arial"/>
                          <a:cs typeface="Arial"/>
                        </a:rPr>
                        <a:t>Some hundreds</a:t>
                      </a:r>
                    </a:p>
                  </a:txBody>
                  <a:tcPr>
                    <a:lnL w="3175" cap="flat" cmpd="sng" algn="ctr">
                      <a:solidFill>
                        <a:srgbClr val="000000"/>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r>
              <a:tr h="2359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Dwarves galaxies</a:t>
                      </a:r>
                    </a:p>
                  </a:txBody>
                  <a:tcPr>
                    <a:lnL w="12700"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solidFill>
                            <a:prstClr val="black"/>
                          </a:solidFill>
                          <a:latin typeface="Arial"/>
                          <a:cs typeface="Arial"/>
                        </a:rPr>
                        <a:t>None</a:t>
                      </a:r>
                    </a:p>
                  </a:txBody>
                  <a:tcP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FD9533"/>
                          </a:solidFill>
                          <a:latin typeface="Arial"/>
                          <a:cs typeface="Arial"/>
                        </a:rPr>
                        <a:t>100 000</a:t>
                      </a:r>
                    </a:p>
                  </a:txBody>
                  <a:tcPr>
                    <a:lnL w="3175" cap="flat" cmpd="sng" algn="ctr">
                      <a:solidFill>
                        <a:srgbClr val="000000"/>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r>
              <a:tr h="2359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Active galaxy nuclei (0,7 &lt; Z &lt;2</a:t>
                      </a:r>
                    </a:p>
                  </a:txBody>
                  <a:tcPr>
                    <a:lnL w="12700" cap="flat" cmpd="sng" algn="ctr">
                      <a:no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algn="ctr"/>
                      <a:r>
                        <a:rPr lang="fr-FR" sz="1000" b="0">
                          <a:latin typeface="Arial"/>
                          <a:cs typeface="Arial"/>
                        </a:rPr>
                        <a:t>1000</a:t>
                      </a:r>
                    </a:p>
                  </a:txBody>
                  <a:tcP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algn="ctr"/>
                      <a:r>
                        <a:rPr lang="fr-FR" sz="1000" b="1">
                          <a:solidFill>
                            <a:srgbClr val="FD9533"/>
                          </a:solidFill>
                          <a:latin typeface="Arial"/>
                          <a:cs typeface="Arial"/>
                        </a:rPr>
                        <a:t>10000</a:t>
                      </a:r>
                    </a:p>
                  </a:txBody>
                  <a:tcPr>
                    <a:lnL w="3175" cap="flat" cmpd="sng" algn="ctr">
                      <a:solidFill>
                        <a:srgbClr val="000000"/>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r>
              <a:tr h="2359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Distant Quasars</a:t>
                      </a:r>
                    </a:p>
                  </a:txBody>
                  <a:tcPr>
                    <a:lnL w="12700" cap="flat" cmpd="sng" algn="ctr">
                      <a:no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solidFill>
                            <a:prstClr val="black"/>
                          </a:solidFill>
                          <a:latin typeface="Arial"/>
                          <a:cs typeface="Arial"/>
                        </a:rPr>
                        <a:t>None</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FD9533"/>
                          </a:solidFill>
                          <a:latin typeface="Arial"/>
                          <a:cs typeface="Arial"/>
                        </a:rPr>
                        <a:t>30</a:t>
                      </a: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4885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flipH="1">
            <a:off x="7388086" y="2959100"/>
            <a:ext cx="1479826" cy="512233"/>
          </a:xfrm>
          <a:prstGeom prst="rect">
            <a:avLst/>
          </a:prstGeom>
          <a:gradFill flip="none" rotWithShape="1">
            <a:gsLst>
              <a:gs pos="0">
                <a:srgbClr val="FFFFFF"/>
              </a:gs>
              <a:gs pos="100000">
                <a:srgbClr val="FF0000"/>
              </a:gs>
              <a:gs pos="50000">
                <a:schemeClr val="accent4">
                  <a:lumMod val="60000"/>
                  <a:lumOff val="4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Rectangle 3"/>
          <p:cNvSpPr/>
          <p:nvPr/>
        </p:nvSpPr>
        <p:spPr>
          <a:xfrm>
            <a:off x="1" y="2458336"/>
            <a:ext cx="5231800" cy="2522273"/>
          </a:xfrm>
          <a:prstGeom prst="rect">
            <a:avLst/>
          </a:prstGeom>
          <a:gradFill flip="none" rotWithShape="1">
            <a:gsLst>
              <a:gs pos="0">
                <a:srgbClr val="FFFFFF"/>
              </a:gs>
              <a:gs pos="100000">
                <a:schemeClr val="tx2">
                  <a:lumMod val="75000"/>
                  <a:alpha val="56000"/>
                </a:schemeClr>
              </a:gs>
              <a:gs pos="50000">
                <a:schemeClr val="bg2">
                  <a:lumMod val="40000"/>
                  <a:lumOff val="6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ogner un rectangle avec un coin diagonal 8"/>
          <p:cNvSpPr/>
          <p:nvPr/>
        </p:nvSpPr>
        <p:spPr>
          <a:xfrm>
            <a:off x="-2" y="1"/>
            <a:ext cx="4334589"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53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re 1"/>
          <p:cNvSpPr>
            <a:spLocks noGrp="1"/>
          </p:cNvSpPr>
          <p:nvPr>
            <p:ph type="title" idx="4294967295"/>
          </p:nvPr>
        </p:nvSpPr>
        <p:spPr>
          <a:xfrm>
            <a:off x="401642" y="586202"/>
            <a:ext cx="3720545" cy="591608"/>
          </a:xfrm>
          <a:prstGeom prst="rect">
            <a:avLst/>
          </a:prstGeom>
        </p:spPr>
        <p:txBody>
          <a:bodyPr lIns="0" tIns="0" rIns="0" bIns="0" anchor="b" anchorCtr="0">
            <a:normAutofit/>
          </a:bodyPr>
          <a:lstStyle/>
          <a:p>
            <a:r>
              <a:rPr lang="en-US" sz="1100" dirty="0" smtClean="0"/>
              <a:t>Euclid mission</a:t>
            </a:r>
            <a:br>
              <a:rPr lang="en-US" sz="1100" dirty="0" smtClean="0"/>
            </a:br>
            <a:r>
              <a:rPr lang="en-US" sz="2000" dirty="0" smtClean="0"/>
              <a:t>Development schedule</a:t>
            </a:r>
            <a:endParaRPr lang="en-US" sz="2000" dirty="0"/>
          </a:p>
        </p:txBody>
      </p:sp>
      <p:sp>
        <p:nvSpPr>
          <p:cNvPr id="39" name="Rectangle 38"/>
          <p:cNvSpPr/>
          <p:nvPr/>
        </p:nvSpPr>
        <p:spPr>
          <a:xfrm>
            <a:off x="4669272" y="535924"/>
            <a:ext cx="4387909" cy="1328569"/>
          </a:xfrm>
          <a:prstGeom prst="rect">
            <a:avLst/>
          </a:prstGeom>
          <a:noFill/>
        </p:spPr>
        <p:txBody>
          <a:bodyPr wrap="square">
            <a:spAutoFit/>
          </a:bodyPr>
          <a:lstStyle/>
          <a:p>
            <a:pPr>
              <a:lnSpc>
                <a:spcPct val="80000"/>
              </a:lnSpc>
            </a:pPr>
            <a:r>
              <a:rPr lang="en-US" sz="1000" dirty="0" smtClean="0">
                <a:latin typeface="Arial"/>
                <a:cs typeface="Arial"/>
              </a:rPr>
              <a:t>Second mission (M2) of the ESA Cosmic Vision programme</a:t>
            </a:r>
          </a:p>
          <a:p>
            <a:pPr>
              <a:lnSpc>
                <a:spcPct val="80000"/>
              </a:lnSpc>
            </a:pPr>
            <a:r>
              <a:rPr lang="en-US" sz="1000" dirty="0" smtClean="0">
                <a:solidFill>
                  <a:schemeClr val="bg2">
                    <a:lumMod val="60000"/>
                    <a:lumOff val="40000"/>
                  </a:schemeClr>
                </a:solidFill>
                <a:latin typeface="Arial"/>
                <a:cs typeface="Arial"/>
              </a:rPr>
              <a:t>••••••••••••••••••••••••••••••••••••••••••••••••••••••••••••••••••••••••••••••••••••••••</a:t>
            </a:r>
            <a:r>
              <a:rPr lang="en-US" sz="1000" dirty="0" smtClean="0">
                <a:latin typeface="Arial"/>
                <a:cs typeface="Arial"/>
              </a:rPr>
              <a:t>.</a:t>
            </a:r>
          </a:p>
          <a:p>
            <a:pPr>
              <a:lnSpc>
                <a:spcPct val="80000"/>
              </a:lnSpc>
            </a:pPr>
            <a:r>
              <a:rPr lang="en-US" sz="1000" dirty="0" smtClean="0">
                <a:latin typeface="Arial"/>
                <a:cs typeface="Arial"/>
              </a:rPr>
              <a:t>Creation of the Euclid consortium: 2006 </a:t>
            </a:r>
            <a:br>
              <a:rPr lang="en-US" sz="1000" dirty="0" smtClean="0">
                <a:latin typeface="Arial"/>
                <a:cs typeface="Arial"/>
              </a:rPr>
            </a:br>
            <a:r>
              <a:rPr lang="en-US" sz="1000" dirty="0" smtClean="0">
                <a:latin typeface="Arial"/>
                <a:cs typeface="Arial"/>
              </a:rPr>
              <a:t>(fusion of two proposals : DUNE &amp; SPACE)</a:t>
            </a:r>
          </a:p>
          <a:p>
            <a:pPr>
              <a:lnSpc>
                <a:spcPct val="80000"/>
              </a:lnSpc>
            </a:pPr>
            <a:r>
              <a:rPr lang="en-US" sz="1000" dirty="0" smtClean="0">
                <a:solidFill>
                  <a:schemeClr val="bg2">
                    <a:lumMod val="60000"/>
                    <a:lumOff val="40000"/>
                  </a:schemeClr>
                </a:solidFill>
                <a:latin typeface="Arial"/>
                <a:cs typeface="Arial"/>
              </a:rPr>
              <a:t>••••••••••••••••••••••••••••••••••••••••••••••••••••••••••••••••••••••••••••••••••••••••</a:t>
            </a:r>
            <a:br>
              <a:rPr lang="en-US" sz="1000" dirty="0" smtClean="0">
                <a:solidFill>
                  <a:schemeClr val="bg2">
                    <a:lumMod val="60000"/>
                    <a:lumOff val="40000"/>
                  </a:schemeClr>
                </a:solidFill>
                <a:latin typeface="Arial"/>
                <a:cs typeface="Arial"/>
              </a:rPr>
            </a:br>
            <a:r>
              <a:rPr lang="en-US" sz="1000" dirty="0" smtClean="0">
                <a:latin typeface="Arial"/>
                <a:cs typeface="Arial"/>
              </a:rPr>
              <a:t>Mission selection 04/10/2011 </a:t>
            </a:r>
            <a:br>
              <a:rPr lang="en-US" sz="1000" dirty="0" smtClean="0">
                <a:latin typeface="Arial"/>
                <a:cs typeface="Arial"/>
              </a:rPr>
            </a:br>
            <a:r>
              <a:rPr lang="en-US" sz="1000" dirty="0" smtClean="0">
                <a:latin typeface="Arial"/>
                <a:cs typeface="Arial"/>
              </a:rPr>
              <a:t>at the same time as Solar Orbiter (M1)</a:t>
            </a:r>
          </a:p>
          <a:p>
            <a:pPr>
              <a:lnSpc>
                <a:spcPct val="80000"/>
              </a:lnSpc>
            </a:pPr>
            <a:r>
              <a:rPr lang="en-US" sz="1000" dirty="0" smtClean="0">
                <a:solidFill>
                  <a:schemeClr val="bg2">
                    <a:lumMod val="60000"/>
                    <a:lumOff val="40000"/>
                  </a:schemeClr>
                </a:solidFill>
                <a:latin typeface="Arial"/>
                <a:cs typeface="Arial"/>
              </a:rPr>
              <a:t>••••••••••••••••••••••••••••••••••••••••••••••••••••••••••••••••••••••••••••••••••••••••</a:t>
            </a:r>
            <a:br>
              <a:rPr lang="en-US" sz="1000" dirty="0" smtClean="0">
                <a:solidFill>
                  <a:schemeClr val="bg2">
                    <a:lumMod val="60000"/>
                    <a:lumOff val="40000"/>
                  </a:schemeClr>
                </a:solidFill>
                <a:latin typeface="Arial"/>
                <a:cs typeface="Arial"/>
              </a:rPr>
            </a:br>
            <a:r>
              <a:rPr lang="en-US" sz="1000" dirty="0" smtClean="0">
                <a:latin typeface="Arial"/>
                <a:cs typeface="Arial"/>
              </a:rPr>
              <a:t>Adoption 20/06/2012 and signature of the Multi Lateral Agreement </a:t>
            </a:r>
            <a:br>
              <a:rPr lang="en-US" sz="1000" dirty="0" smtClean="0">
                <a:latin typeface="Arial"/>
                <a:cs typeface="Arial"/>
              </a:rPr>
            </a:br>
            <a:r>
              <a:rPr lang="en-US" sz="1000" dirty="0" smtClean="0">
                <a:latin typeface="Arial"/>
                <a:cs typeface="Arial"/>
              </a:rPr>
              <a:t>between contributing countries.</a:t>
            </a:r>
            <a:endParaRPr lang="en-US" sz="1000" dirty="0">
              <a:latin typeface="Arial"/>
              <a:cs typeface="Arial"/>
            </a:endParaRPr>
          </a:p>
        </p:txBody>
      </p:sp>
      <p:graphicFrame>
        <p:nvGraphicFramePr>
          <p:cNvPr id="3" name="Tableau 2"/>
          <p:cNvGraphicFramePr>
            <a:graphicFrameLocks noGrp="1"/>
          </p:cNvGraphicFramePr>
          <p:nvPr>
            <p:extLst>
              <p:ext uri="{D42A27DB-BD31-4B8C-83A1-F6EECF244321}">
                <p14:modId xmlns:p14="http://schemas.microsoft.com/office/powerpoint/2010/main" val="2131316843"/>
              </p:ext>
            </p:extLst>
          </p:nvPr>
        </p:nvGraphicFramePr>
        <p:xfrm>
          <a:off x="872701" y="2162437"/>
          <a:ext cx="7241670" cy="2813613"/>
        </p:xfrm>
        <a:graphic>
          <a:graphicData uri="http://schemas.openxmlformats.org/drawingml/2006/table">
            <a:tbl>
              <a:tblPr bandRow="1">
                <a:effectLst/>
                <a:tableStyleId>{72833802-FEF1-4C79-8D5D-14CF1EAF98D9}</a:tableStyleId>
              </a:tblPr>
              <a:tblGrid>
                <a:gridCol w="724167"/>
                <a:gridCol w="724167"/>
                <a:gridCol w="724167"/>
                <a:gridCol w="724167"/>
                <a:gridCol w="724167"/>
                <a:gridCol w="724167"/>
                <a:gridCol w="724167"/>
                <a:gridCol w="724167"/>
                <a:gridCol w="724167"/>
                <a:gridCol w="724167"/>
              </a:tblGrid>
              <a:tr h="293668">
                <a:tc>
                  <a:txBody>
                    <a:bodyPr/>
                    <a:lstStyle/>
                    <a:p>
                      <a:pPr algn="ctr">
                        <a:lnSpc>
                          <a:spcPct val="100000"/>
                        </a:lnSpc>
                      </a:pPr>
                      <a:r>
                        <a:rPr lang="fr-FR" sz="1100" b="1" dirty="0"/>
                        <a:t>2012</a:t>
                      </a:r>
                      <a:endParaRPr lang="fr-FR" sz="1100" b="1" dirty="0">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2013</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2014</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2015</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2016</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2017</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2018</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2019</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2020</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1100" b="1"/>
                        <a:t>2021</a:t>
                      </a:r>
                      <a:endParaRPr lang="fr-FR" sz="11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9525" cap="flat" cmpd="sng" algn="ctr">
                      <a:noFill/>
                      <a:prstDash val="solid"/>
                    </a:lnT>
                    <a:lnB w="28575" cap="flat" cmpd="sng" algn="ctr">
                      <a:solidFill>
                        <a:prstClr val="black"/>
                      </a:solidFill>
                      <a:prstDash val="solid"/>
                      <a:round/>
                      <a:headEnd type="none" w="med" len="med"/>
                      <a:tailEnd type="none" w="med" len="med"/>
                    </a:lnB>
                    <a:lnTlToBr w="12700" cmpd="sng">
                      <a:noFill/>
                      <a:prstDash val="solid"/>
                    </a:lnTlToBr>
                  </a:tcPr>
                </a:tc>
              </a:tr>
              <a:tr h="503989">
                <a:tc>
                  <a:txBody>
                    <a:bodyPr/>
                    <a:lstStyle/>
                    <a:p>
                      <a:pPr algn="ctr">
                        <a:lnSpc>
                          <a:spcPct val="100000"/>
                        </a:lnSpc>
                      </a:pPr>
                      <a:r>
                        <a:rPr lang="fr-FR" sz="700" b="1"/>
                        <a:t>Mission adoption</a:t>
                      </a:r>
                    </a:p>
                    <a:p>
                      <a:pPr algn="ctr">
                        <a:lnSpc>
                          <a:spcPct val="100000"/>
                        </a:lnSpc>
                      </a:pPr>
                      <a:r>
                        <a:rPr lang="fr-FR" sz="700" b="1"/>
                        <a:t>Juin</a:t>
                      </a:r>
                      <a:endParaRPr lang="fr-FR" sz="700" b="1" i="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VIS SRR</a:t>
                      </a:r>
                    </a:p>
                    <a:p>
                      <a:pPr algn="ctr">
                        <a:lnSpc>
                          <a:spcPct val="100000"/>
                        </a:lnSpc>
                      </a:pPr>
                      <a:r>
                        <a:rPr lang="fr-FR" sz="700" b="1"/>
                        <a:t>May-June</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Mission SRR</a:t>
                      </a:r>
                    </a:p>
                    <a:p>
                      <a:pPr algn="ctr">
                        <a:lnSpc>
                          <a:spcPct val="100000"/>
                        </a:lnSpc>
                      </a:pPr>
                      <a:r>
                        <a:rPr lang="fr-FR" sz="700" b="1">
                          <a:latin typeface="+mn-lt"/>
                          <a:cs typeface="Arial"/>
                        </a:rPr>
                        <a:t>Board</a:t>
                      </a:r>
                    </a:p>
                    <a:p>
                      <a:pPr algn="ctr">
                        <a:lnSpc>
                          <a:spcPct val="100000"/>
                        </a:lnSpc>
                      </a:pPr>
                      <a:r>
                        <a:rPr lang="fr-FR" sz="700" b="1">
                          <a:latin typeface="+mn-lt"/>
                          <a:cs typeface="Arial"/>
                        </a:rPr>
                        <a:t>Feb</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SCS CDR</a:t>
                      </a:r>
                    </a:p>
                    <a:p>
                      <a:pPr algn="ctr">
                        <a:lnSpc>
                          <a:spcPct val="100000"/>
                        </a:lnSpc>
                      </a:pPr>
                      <a:r>
                        <a:rPr lang="fr-FR" sz="700" b="1">
                          <a:latin typeface="+mn-lt"/>
                          <a:cs typeface="Arial"/>
                        </a:rPr>
                        <a:t>Mar</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NISP CDR</a:t>
                      </a:r>
                    </a:p>
                    <a:p>
                      <a:pPr algn="ctr">
                        <a:lnSpc>
                          <a:spcPct val="100000"/>
                        </a:lnSpc>
                      </a:pPr>
                      <a:r>
                        <a:rPr lang="fr-FR" sz="700" b="1">
                          <a:latin typeface="+mn-lt"/>
                          <a:cs typeface="Arial"/>
                        </a:rPr>
                        <a:t>Sep-Nov</a:t>
                      </a:r>
                    </a:p>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VIS CDR KO</a:t>
                      </a:r>
                    </a:p>
                    <a:p>
                      <a:pPr algn="ctr">
                        <a:lnSpc>
                          <a:spcPct val="100000"/>
                        </a:lnSpc>
                      </a:pPr>
                      <a:r>
                        <a:rPr lang="fr-FR" sz="700" b="1">
                          <a:latin typeface="+mn-lt"/>
                          <a:cs typeface="Arial"/>
                        </a:rPr>
                        <a:t>Jan</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dirty="0">
                          <a:latin typeface="+mn-lt"/>
                          <a:cs typeface="Arial"/>
                        </a:rPr>
                        <a:t>VIS CDR C/O</a:t>
                      </a:r>
                    </a:p>
                    <a:p>
                      <a:pPr algn="ctr">
                        <a:lnSpc>
                          <a:spcPct val="100000"/>
                        </a:lnSpc>
                      </a:pPr>
                      <a:r>
                        <a:rPr lang="fr-FR" sz="700" b="1" dirty="0">
                          <a:latin typeface="+mn-lt"/>
                          <a:cs typeface="Arial"/>
                        </a:rPr>
                        <a:t>Jan</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solidFill>
                      <a:srgbClr val="92D050"/>
                    </a:solidFill>
                  </a:tcPr>
                </a:tc>
                <a:tc>
                  <a:txBody>
                    <a:bodyPr/>
                    <a:lstStyle/>
                    <a:p>
                      <a:pPr algn="ctr">
                        <a:lnSpc>
                          <a:spcPct val="100000"/>
                        </a:lnSpc>
                      </a:pPr>
                      <a:r>
                        <a:rPr lang="fr-FR" sz="700" b="1" dirty="0">
                          <a:latin typeface="+mn-lt"/>
                          <a:cs typeface="Arial"/>
                        </a:rPr>
                        <a:t>VIS FM</a:t>
                      </a:r>
                    </a:p>
                    <a:p>
                      <a:pPr algn="ctr">
                        <a:lnSpc>
                          <a:spcPct val="100000"/>
                        </a:lnSpc>
                      </a:pPr>
                      <a:r>
                        <a:rPr lang="en-US" sz="700" b="1" noProof="0" dirty="0" smtClean="0">
                          <a:latin typeface="+mn-lt"/>
                          <a:cs typeface="Arial"/>
                        </a:rPr>
                        <a:t>delivery</a:t>
                      </a:r>
                      <a:r>
                        <a:rPr lang="fr-FR" sz="700" b="1" dirty="0" smtClean="0">
                          <a:latin typeface="+mn-lt"/>
                          <a:cs typeface="Arial"/>
                        </a:rPr>
                        <a:t> </a:t>
                      </a:r>
                      <a:r>
                        <a:rPr lang="fr-FR" sz="700" b="1" baseline="0" dirty="0" smtClean="0">
                          <a:latin typeface="+mn-lt"/>
                          <a:cs typeface="Arial"/>
                        </a:rPr>
                        <a:t> Sep</a:t>
                      </a:r>
                      <a:endParaRPr lang="fr-FR" sz="700" b="1" dirty="0">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PLM</a:t>
                      </a:r>
                      <a:r>
                        <a:rPr lang="fr-FR" sz="700" b="1" baseline="0">
                          <a:latin typeface="+mn-lt"/>
                          <a:cs typeface="Arial"/>
                        </a:rPr>
                        <a:t> FM</a:t>
                      </a:r>
                    </a:p>
                    <a:p>
                      <a:pPr algn="ctr">
                        <a:lnSpc>
                          <a:spcPct val="100000"/>
                        </a:lnSpc>
                      </a:pPr>
                      <a:r>
                        <a:rPr lang="fr-FR" sz="700" b="1" baseline="0">
                          <a:latin typeface="+mn-lt"/>
                          <a:cs typeface="Arial"/>
                        </a:rPr>
                        <a:t>Delivery Jan</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FAR </a:t>
                      </a:r>
                    </a:p>
                    <a:p>
                      <a:pPr algn="ctr">
                        <a:lnSpc>
                          <a:spcPct val="100000"/>
                        </a:lnSpc>
                      </a:pPr>
                      <a:r>
                        <a:rPr lang="fr-FR" sz="700" b="1">
                          <a:latin typeface="+mn-lt"/>
                          <a:cs typeface="Arial"/>
                        </a:rPr>
                        <a:t>Apr</a:t>
                      </a: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285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r>
              <a:tr h="503989">
                <a:tc>
                  <a:txBody>
                    <a:bodyPr/>
                    <a:lstStyle/>
                    <a:p>
                      <a:pPr algn="ctr">
                        <a:lnSpc>
                          <a:spcPct val="100000"/>
                        </a:lnSpc>
                      </a:pPr>
                      <a:r>
                        <a:rPr lang="fr-FR" sz="700" b="1"/>
                        <a:t>PLM</a:t>
                      </a:r>
                      <a:r>
                        <a:rPr lang="fr-FR" sz="700" b="1" baseline="0"/>
                        <a:t> ITT</a:t>
                      </a:r>
                    </a:p>
                    <a:p>
                      <a:pPr algn="ctr">
                        <a:lnSpc>
                          <a:spcPct val="100000"/>
                        </a:lnSpc>
                      </a:pPr>
                      <a:r>
                        <a:rPr lang="fr-FR" sz="700" b="1" baseline="0"/>
                        <a:t> Juillet</a:t>
                      </a:r>
                      <a:endParaRPr lang="fr-FR" sz="700" b="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CGS</a:t>
                      </a:r>
                      <a:br>
                        <a:rPr lang="fr-FR" sz="700" b="1"/>
                      </a:br>
                      <a:r>
                        <a:rPr lang="fr-FR" sz="700" b="1"/>
                        <a:t>PRR</a:t>
                      </a:r>
                    </a:p>
                    <a:p>
                      <a:pPr algn="ctr">
                        <a:lnSpc>
                          <a:spcPct val="100000"/>
                        </a:lnSpc>
                      </a:pPr>
                      <a:r>
                        <a:rPr lang="fr-FR" sz="700" b="1"/>
                        <a:t>May-July</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VIS</a:t>
                      </a:r>
                    </a:p>
                    <a:p>
                      <a:pPr algn="ctr">
                        <a:lnSpc>
                          <a:spcPct val="100000"/>
                        </a:lnSpc>
                      </a:pPr>
                      <a:r>
                        <a:rPr lang="fr-FR" sz="700" b="1">
                          <a:latin typeface="+mn-lt"/>
                          <a:cs typeface="Arial"/>
                        </a:rPr>
                        <a:t>PDR</a:t>
                      </a:r>
                    </a:p>
                    <a:p>
                      <a:pPr algn="ctr">
                        <a:lnSpc>
                          <a:spcPct val="100000"/>
                        </a:lnSpc>
                      </a:pPr>
                      <a:r>
                        <a:rPr lang="fr-FR" sz="700" b="1">
                          <a:latin typeface="+mn-lt"/>
                          <a:cs typeface="Arial"/>
                        </a:rPr>
                        <a:t>Apr</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S/C PDR</a:t>
                      </a:r>
                    </a:p>
                    <a:p>
                      <a:pPr algn="ctr">
                        <a:lnSpc>
                          <a:spcPct val="100000"/>
                        </a:lnSpc>
                      </a:pPr>
                      <a:r>
                        <a:rPr lang="fr-FR" sz="700" b="1">
                          <a:latin typeface="+mn-lt"/>
                          <a:cs typeface="Arial"/>
                        </a:rPr>
                        <a:t>May-Jul</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PLM CDR</a:t>
                      </a:r>
                    </a:p>
                    <a:p>
                      <a:pPr algn="ctr">
                        <a:lnSpc>
                          <a:spcPct val="100000"/>
                        </a:lnSpc>
                      </a:pPr>
                      <a:r>
                        <a:rPr lang="fr-FR" sz="700" b="1">
                          <a:latin typeface="+mn-lt"/>
                          <a:cs typeface="Arial"/>
                        </a:rPr>
                        <a:t>Jun-Jul</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en-US" sz="700" b="1" noProof="0" dirty="0" smtClean="0">
                          <a:latin typeface="+mn-lt"/>
                          <a:cs typeface="Arial"/>
                        </a:rPr>
                        <a:t>GSDR Board</a:t>
                      </a:r>
                    </a:p>
                    <a:p>
                      <a:pPr algn="ctr">
                        <a:lnSpc>
                          <a:spcPct val="100000"/>
                        </a:lnSpc>
                      </a:pPr>
                      <a:r>
                        <a:rPr lang="fr-FR" sz="700" b="1" dirty="0" smtClean="0">
                          <a:latin typeface="+mn-lt"/>
                          <a:cs typeface="Arial"/>
                        </a:rPr>
                        <a:t>Jan</a:t>
                      </a:r>
                      <a:endParaRPr lang="fr-FR" sz="700" b="1" dirty="0">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solidFill>
                      <a:srgbClr val="92D050"/>
                    </a:solidFill>
                  </a:tcPr>
                </a:tc>
                <a:tc>
                  <a:txBody>
                    <a:bodyPr/>
                    <a:lstStyle/>
                    <a:p>
                      <a:pPr algn="ctr">
                        <a:lnSpc>
                          <a:spcPct val="100000"/>
                        </a:lnSpc>
                      </a:pPr>
                      <a:r>
                        <a:rPr lang="fr-FR" sz="700" b="1" dirty="0">
                          <a:latin typeface="+mn-lt"/>
                          <a:cs typeface="Arial"/>
                        </a:rPr>
                        <a:t>NISP </a:t>
                      </a:r>
                      <a:br>
                        <a:rPr lang="fr-FR" sz="700" b="1" dirty="0">
                          <a:latin typeface="+mn-lt"/>
                          <a:cs typeface="Arial"/>
                        </a:rPr>
                      </a:br>
                      <a:r>
                        <a:rPr lang="en-US" sz="700" b="1" noProof="0" dirty="0" smtClean="0">
                          <a:latin typeface="+mn-lt"/>
                          <a:cs typeface="Arial"/>
                        </a:rPr>
                        <a:t>delivery</a:t>
                      </a:r>
                      <a:r>
                        <a:rPr lang="fr-FR" sz="700" b="1" dirty="0" smtClean="0">
                          <a:latin typeface="+mn-lt"/>
                          <a:cs typeface="Arial"/>
                        </a:rPr>
                        <a:t> May </a:t>
                      </a:r>
                      <a:endParaRPr lang="fr-FR" sz="700" b="1" dirty="0">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SVM/PLM</a:t>
                      </a:r>
                    </a:p>
                    <a:p>
                      <a:pPr algn="ctr">
                        <a:lnSpc>
                          <a:spcPct val="100000"/>
                        </a:lnSpc>
                      </a:pPr>
                      <a:r>
                        <a:rPr lang="fr-FR" sz="700" b="1">
                          <a:latin typeface="+mn-lt"/>
                          <a:cs typeface="Arial"/>
                        </a:rPr>
                        <a:t>FM mating</a:t>
                      </a:r>
                    </a:p>
                    <a:p>
                      <a:pPr algn="ctr">
                        <a:lnSpc>
                          <a:spcPct val="100000"/>
                        </a:lnSpc>
                      </a:pPr>
                      <a:r>
                        <a:rPr lang="fr-FR" sz="700" b="1">
                          <a:latin typeface="+mn-lt"/>
                          <a:cs typeface="Arial"/>
                        </a:rPr>
                        <a:t>Mar</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900" b="1">
                          <a:solidFill>
                            <a:schemeClr val="bg1"/>
                          </a:solidFill>
                          <a:latin typeface="+mn-lt"/>
                          <a:cs typeface="Arial"/>
                        </a:rPr>
                        <a:t>Launch </a:t>
                      </a:r>
                      <a:br>
                        <a:rPr lang="fr-FR" sz="900" b="1">
                          <a:solidFill>
                            <a:schemeClr val="bg1"/>
                          </a:solidFill>
                          <a:latin typeface="+mn-lt"/>
                          <a:cs typeface="Arial"/>
                        </a:rPr>
                      </a:br>
                      <a:r>
                        <a:rPr lang="fr-FR" sz="900" b="1">
                          <a:solidFill>
                            <a:schemeClr val="bg1"/>
                          </a:solidFill>
                          <a:latin typeface="+mn-lt"/>
                          <a:cs typeface="Arial"/>
                        </a:rPr>
                        <a:t>June</a:t>
                      </a: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r>
              <a:tr h="503989">
                <a:tc>
                  <a:txBody>
                    <a:bodyPr/>
                    <a:lstStyle/>
                    <a:p>
                      <a:pPr algn="ctr">
                        <a:lnSpc>
                          <a:spcPct val="100000"/>
                        </a:lnSpc>
                      </a:pPr>
                      <a:r>
                        <a:rPr lang="fr-FR" sz="700" b="1"/>
                        <a:t>PLM</a:t>
                      </a:r>
                      <a:r>
                        <a:rPr lang="fr-FR" sz="700" b="1" baseline="0"/>
                        <a:t> </a:t>
                      </a:r>
                      <a:r>
                        <a:rPr lang="fr-FR" sz="700" b="1"/>
                        <a:t>Contract</a:t>
                      </a:r>
                    </a:p>
                    <a:p>
                      <a:pPr algn="ctr">
                        <a:lnSpc>
                          <a:spcPct val="100000"/>
                        </a:lnSpc>
                      </a:pPr>
                      <a:r>
                        <a:rPr lang="fr-FR" sz="700" b="1"/>
                        <a:t>Décembre</a:t>
                      </a:r>
                      <a:endParaRPr lang="fr-FR" sz="700" b="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NISP </a:t>
                      </a:r>
                      <a:r>
                        <a:rPr lang="mr-IN" sz="700" b="1"/>
                        <a:t>–</a:t>
                      </a:r>
                      <a:r>
                        <a:rPr lang="fr-FR" sz="700" b="1"/>
                        <a:t> SSR</a:t>
                      </a:r>
                    </a:p>
                    <a:p>
                      <a:pPr algn="ctr">
                        <a:lnSpc>
                          <a:spcPct val="100000"/>
                        </a:lnSpc>
                      </a:pPr>
                      <a:r>
                        <a:rPr lang="fr-FR" sz="700" b="1"/>
                        <a:t>Jun-Jull</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PLM PDR</a:t>
                      </a:r>
                    </a:p>
                    <a:p>
                      <a:pPr algn="ctr">
                        <a:lnSpc>
                          <a:spcPct val="100000"/>
                        </a:lnSpc>
                      </a:pPr>
                      <a:r>
                        <a:rPr lang="fr-FR" sz="700" b="1">
                          <a:latin typeface="+mn-lt"/>
                          <a:cs typeface="Arial"/>
                        </a:rPr>
                        <a:t>May</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M-PDR</a:t>
                      </a:r>
                    </a:p>
                    <a:p>
                      <a:pPr algn="ctr">
                        <a:lnSpc>
                          <a:spcPct val="100000"/>
                        </a:lnSpc>
                      </a:pPr>
                      <a:r>
                        <a:rPr lang="fr-FR" sz="700" b="1">
                          <a:latin typeface="+mn-lt"/>
                          <a:cs typeface="Arial"/>
                        </a:rPr>
                        <a:t>Sep Oct</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GSDR KO</a:t>
                      </a:r>
                    </a:p>
                    <a:p>
                      <a:pPr algn="ctr">
                        <a:lnSpc>
                          <a:spcPct val="100000"/>
                        </a:lnSpc>
                      </a:pPr>
                      <a:r>
                        <a:rPr lang="fr-FR" sz="700" b="1">
                          <a:latin typeface="+mn-lt"/>
                          <a:cs typeface="Arial"/>
                        </a:rPr>
                        <a:t>Nov</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S/C CDR</a:t>
                      </a:r>
                      <a:r>
                        <a:rPr lang="fr-FR" sz="700" b="1" baseline="0">
                          <a:latin typeface="+mn-lt"/>
                          <a:cs typeface="Arial"/>
                        </a:rPr>
                        <a:t> </a:t>
                      </a:r>
                    </a:p>
                    <a:p>
                      <a:pPr algn="ctr">
                        <a:lnSpc>
                          <a:spcPct val="100000"/>
                        </a:lnSpc>
                      </a:pPr>
                      <a:r>
                        <a:rPr lang="fr-FR" sz="700" b="1" baseline="0">
                          <a:latin typeface="+mn-lt"/>
                          <a:cs typeface="Arial"/>
                        </a:rPr>
                        <a:t>Mar-May</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S/C QR</a:t>
                      </a:r>
                    </a:p>
                    <a:p>
                      <a:pPr algn="ctr">
                        <a:lnSpc>
                          <a:spcPct val="100000"/>
                        </a:lnSpc>
                      </a:pPr>
                      <a:r>
                        <a:rPr lang="fr-FR" sz="700" b="1">
                          <a:latin typeface="+mn-lt"/>
                          <a:cs typeface="Arial"/>
                        </a:rPr>
                        <a:t>Jun</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PFM Env</a:t>
                      </a:r>
                    </a:p>
                    <a:p>
                      <a:pPr algn="ctr">
                        <a:lnSpc>
                          <a:spcPct val="100000"/>
                        </a:lnSpc>
                      </a:pPr>
                      <a:r>
                        <a:rPr lang="fr-FR" sz="700" b="1">
                          <a:latin typeface="+mn-lt"/>
                          <a:cs typeface="Arial"/>
                        </a:rPr>
                        <a:t>Test start Jul</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MCRR</a:t>
                      </a:r>
                    </a:p>
                    <a:p>
                      <a:pPr algn="ctr">
                        <a:lnSpc>
                          <a:spcPct val="100000"/>
                        </a:lnSpc>
                      </a:pPr>
                      <a:r>
                        <a:rPr lang="fr-FR" sz="700" b="1">
                          <a:latin typeface="+mn-lt"/>
                          <a:cs typeface="Arial"/>
                        </a:rPr>
                        <a:t>Oct</a:t>
                      </a: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r>
              <a:tr h="503989">
                <a:tc>
                  <a:txBody>
                    <a:bodyPr/>
                    <a:lstStyle/>
                    <a:p>
                      <a:pPr algn="ctr">
                        <a:lnSpc>
                          <a:spcPct val="100000"/>
                        </a:lnSpc>
                      </a:pPr>
                      <a:r>
                        <a:rPr lang="fr-FR" sz="700" b="1"/>
                        <a:t>Prime ITT</a:t>
                      </a:r>
                    </a:p>
                    <a:p>
                      <a:pPr algn="ctr">
                        <a:lnSpc>
                          <a:spcPct val="100000"/>
                        </a:lnSpc>
                      </a:pPr>
                      <a:r>
                        <a:rPr lang="fr-FR" sz="700" b="1"/>
                        <a:t>Décembre</a:t>
                      </a:r>
                      <a:endParaRPr lang="fr-FR" sz="700" b="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Prime</a:t>
                      </a:r>
                      <a:r>
                        <a:rPr lang="fr-FR" sz="700" b="1" baseline="0"/>
                        <a:t> </a:t>
                      </a:r>
                      <a:r>
                        <a:rPr lang="fr-FR" sz="700" b="1"/>
                        <a:t>Contract</a:t>
                      </a:r>
                    </a:p>
                    <a:p>
                      <a:pPr algn="ctr">
                        <a:lnSpc>
                          <a:spcPct val="100000"/>
                        </a:lnSpc>
                      </a:pPr>
                      <a:r>
                        <a:rPr lang="fr-FR" sz="700" b="1"/>
                        <a:t>Jul</a:t>
                      </a:r>
                      <a:r>
                        <a:rPr lang="fr-FR" sz="700" b="1">
                          <a:latin typeface="+mn-lt"/>
                          <a:cs typeface="Arial"/>
                        </a:rPr>
                        <a:t>ne</a:t>
                      </a:r>
                      <a:endParaRPr lang="fr-FR" sz="700" b="1"/>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NISP PDR</a:t>
                      </a:r>
                    </a:p>
                    <a:p>
                      <a:pPr algn="ctr">
                        <a:lnSpc>
                          <a:spcPct val="100000"/>
                        </a:lnSpc>
                      </a:pPr>
                      <a:r>
                        <a:rPr lang="fr-FR" sz="700" b="1">
                          <a:latin typeface="+mn-lt"/>
                          <a:cs typeface="Arial"/>
                        </a:rPr>
                        <a:t>May</a:t>
                      </a:r>
                    </a:p>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endParaRPr lang="fr-F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endParaRPr lang="fr-F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M-CDR</a:t>
                      </a:r>
                    </a:p>
                    <a:p>
                      <a:pPr algn="ctr">
                        <a:lnSpc>
                          <a:spcPct val="100000"/>
                        </a:lnSpc>
                      </a:pPr>
                      <a:r>
                        <a:rPr lang="fr-FR" sz="700" b="1">
                          <a:latin typeface="+mn-lt"/>
                          <a:cs typeface="Arial"/>
                        </a:rPr>
                        <a:t>May</a:t>
                      </a:r>
                      <a:r>
                        <a:rPr lang="fr-FR" sz="700" b="1" baseline="0">
                          <a:latin typeface="+mn-lt"/>
                          <a:cs typeface="Arial"/>
                        </a:rPr>
                        <a:t> Jul (TBC)</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SGS IR</a:t>
                      </a:r>
                    </a:p>
                    <a:p>
                      <a:pPr algn="ctr">
                        <a:lnSpc>
                          <a:spcPct val="100000"/>
                        </a:lnSpc>
                      </a:pPr>
                      <a:r>
                        <a:rPr lang="fr-FR" sz="700" b="1">
                          <a:latin typeface="+mn-lt"/>
                          <a:cs typeface="Arial"/>
                        </a:rPr>
                        <a:t>Sep (TBC)</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r>
                        <a:rPr lang="fr-FR" sz="700" b="1">
                          <a:latin typeface="+mn-lt"/>
                          <a:cs typeface="Arial"/>
                        </a:rPr>
                        <a:t>GS RR </a:t>
                      </a:r>
                    </a:p>
                    <a:p>
                      <a:pPr algn="ctr">
                        <a:lnSpc>
                          <a:spcPct val="100000"/>
                        </a:lnSpc>
                      </a:pPr>
                      <a:r>
                        <a:rPr lang="fr-FR" sz="700" b="1">
                          <a:latin typeface="+mn-lt"/>
                          <a:cs typeface="Arial"/>
                        </a:rPr>
                        <a:t>Nov (TBC)</a:t>
                      </a: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r>
              <a:tr h="503989">
                <a:tc>
                  <a:txBody>
                    <a:bodyPr/>
                    <a:lstStyle/>
                    <a:p>
                      <a:pPr algn="ctr">
                        <a:lnSpc>
                          <a:spcPct val="100000"/>
                        </a:lnSpc>
                      </a:pPr>
                      <a:endParaRPr lang="fr-FR" sz="700" b="1">
                        <a:latin typeface="+mn-lt"/>
                        <a:cs typeface="Arial"/>
                      </a:endParaRPr>
                    </a:p>
                  </a:txBody>
                  <a:tcPr marL="36000" marR="36000" marT="46800" marB="46800" anchor="ctr">
                    <a:lnL w="9525" cap="flat" cmpd="sng" algn="ctr">
                      <a:noFill/>
                      <a:prstDash val="soli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t>PLM</a:t>
                      </a:r>
                      <a:r>
                        <a:rPr lang="fr-FR" sz="700" b="1" baseline="0"/>
                        <a:t> </a:t>
                      </a:r>
                      <a:r>
                        <a:rPr lang="fr-FR" sz="700" b="1"/>
                        <a:t>SRR</a:t>
                      </a:r>
                    </a:p>
                    <a:p>
                      <a:pPr algn="ctr">
                        <a:lnSpc>
                          <a:spcPct val="100000"/>
                        </a:lnSpc>
                      </a:pPr>
                      <a:r>
                        <a:rPr lang="fr-FR" sz="700" b="1"/>
                        <a:t>Nov</a:t>
                      </a: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r>
                        <a:rPr lang="fr-FR" sz="700" b="1">
                          <a:latin typeface="+mn-lt"/>
                          <a:cs typeface="Arial"/>
                        </a:rPr>
                        <a:t>S/C STM</a:t>
                      </a:r>
                    </a:p>
                    <a:p>
                      <a:pPr algn="ctr">
                        <a:lnSpc>
                          <a:spcPct val="100000"/>
                        </a:lnSpc>
                      </a:pPr>
                      <a:r>
                        <a:rPr lang="fr-FR" sz="700" b="1">
                          <a:latin typeface="+mn-lt"/>
                          <a:cs typeface="Arial"/>
                        </a:rPr>
                        <a:t>Ready Oct</a:t>
                      </a:r>
                    </a:p>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noFill/>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c>
                  <a:txBody>
                    <a:bodyPr/>
                    <a:lstStyle/>
                    <a:p>
                      <a:pPr algn="ctr">
                        <a:lnSpc>
                          <a:spcPct val="100000"/>
                        </a:lnSpc>
                      </a:pPr>
                      <a:endParaRPr lang="fr-FR" sz="700" b="1">
                        <a:latin typeface="+mn-lt"/>
                        <a:cs typeface="Arial"/>
                      </a:endParaRPr>
                    </a:p>
                  </a:txBody>
                  <a:tcPr marL="36000" marR="36000" marT="46800" marB="46800" anchor="ctr">
                    <a:lnL w="3175" cap="flat" cmpd="sng" algn="ctr">
                      <a:solidFill>
                        <a:prstClr val="black"/>
                      </a:solidFill>
                      <a:prstDash val="solid"/>
                      <a:round/>
                      <a:headEnd type="none" w="med" len="med"/>
                      <a:tailEnd type="none" w="med" len="med"/>
                    </a:lnL>
                    <a:lnR w="9525" cap="flat" cmpd="sng" algn="ctr">
                      <a:noFill/>
                      <a:prstDash val="soli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lnTlToBr w="12700" cmpd="sng">
                      <a:noFill/>
                      <a:prstDash val="solid"/>
                    </a:lnTlToBr>
                  </a:tcPr>
                </a:tc>
              </a:tr>
            </a:tbl>
          </a:graphicData>
        </a:graphic>
      </p:graphicFrame>
      <p:cxnSp>
        <p:nvCxnSpPr>
          <p:cNvPr id="5" name="Connecteur droit 4"/>
          <p:cNvCxnSpPr/>
          <p:nvPr/>
        </p:nvCxnSpPr>
        <p:spPr>
          <a:xfrm>
            <a:off x="5210728" y="1946711"/>
            <a:ext cx="0" cy="3442506"/>
          </a:xfrm>
          <a:prstGeom prst="line">
            <a:avLst/>
          </a:prstGeom>
          <a:ln w="76200" cmpd="sng"/>
        </p:spPr>
        <p:style>
          <a:lnRef idx="1">
            <a:schemeClr val="accent2"/>
          </a:lnRef>
          <a:fillRef idx="0">
            <a:schemeClr val="accent2"/>
          </a:fillRef>
          <a:effectRef idx="0">
            <a:schemeClr val="accent2"/>
          </a:effectRef>
          <a:fontRef idx="minor">
            <a:schemeClr val="tx1"/>
          </a:fontRef>
        </p:style>
      </p:cxnSp>
      <p:sp>
        <p:nvSpPr>
          <p:cNvPr id="10" name="Triangle isocèle 9"/>
          <p:cNvSpPr/>
          <p:nvPr/>
        </p:nvSpPr>
        <p:spPr>
          <a:xfrm rot="9536655">
            <a:off x="3512946" y="1251968"/>
            <a:ext cx="230517" cy="477153"/>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pic>
        <p:nvPicPr>
          <p:cNvPr id="13" name="Image 12"/>
          <p:cNvPicPr>
            <a:picLocks noChangeAspect="1"/>
          </p:cNvPicPr>
          <p:nvPr/>
        </p:nvPicPr>
        <p:blipFill>
          <a:blip r:embed="rId3"/>
          <a:stretch>
            <a:fillRect/>
          </a:stretch>
        </p:blipFill>
        <p:spPr>
          <a:xfrm rot="3135234" flipH="1">
            <a:off x="-797063" y="4132803"/>
            <a:ext cx="1978548" cy="3348486"/>
          </a:xfrm>
          <a:prstGeom prst="rect">
            <a:avLst/>
          </a:prstGeom>
        </p:spPr>
      </p:pic>
    </p:spTree>
    <p:extLst>
      <p:ext uri="{BB962C8B-B14F-4D97-AF65-F5344CB8AC3E}">
        <p14:creationId xmlns:p14="http://schemas.microsoft.com/office/powerpoint/2010/main" val="21911300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ogo-euclid-france-H-white-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870" y="1853299"/>
            <a:ext cx="3644330" cy="1113356"/>
          </a:xfrm>
          <a:prstGeom prst="rect">
            <a:avLst/>
          </a:prstGeom>
        </p:spPr>
      </p:pic>
      <p:pic>
        <p:nvPicPr>
          <p:cNvPr id="3" name="Image 2"/>
          <p:cNvPicPr>
            <a:picLocks noChangeAspect="1"/>
          </p:cNvPicPr>
          <p:nvPr/>
        </p:nvPicPr>
        <p:blipFill>
          <a:blip r:embed="rId3"/>
          <a:stretch>
            <a:fillRect/>
          </a:stretch>
        </p:blipFill>
        <p:spPr>
          <a:xfrm rot="17562150">
            <a:off x="4165379" y="-672501"/>
            <a:ext cx="5384980" cy="8493222"/>
          </a:xfrm>
          <a:prstGeom prst="rect">
            <a:avLst/>
          </a:prstGeom>
        </p:spPr>
      </p:pic>
      <p:sp>
        <p:nvSpPr>
          <p:cNvPr id="4" name="ZoneTexte 3"/>
          <p:cNvSpPr txBox="1"/>
          <p:nvPr/>
        </p:nvSpPr>
        <p:spPr>
          <a:xfrm>
            <a:off x="1214783" y="3136347"/>
            <a:ext cx="7233479" cy="927652"/>
          </a:xfrm>
          <a:prstGeom prst="rect">
            <a:avLst/>
          </a:prstGeom>
          <a:noFill/>
        </p:spPr>
        <p:txBody>
          <a:bodyPr wrap="square" rtlCol="0">
            <a:noAutofit/>
          </a:bodyPr>
          <a:lstStyle/>
          <a:p>
            <a:pPr algn="ctr"/>
            <a:r>
              <a:rPr lang="en-US" sz="2000" dirty="0" smtClean="0">
                <a:solidFill>
                  <a:schemeClr val="bg1"/>
                </a:solidFill>
              </a:rPr>
              <a:t>Thank you for your attention!</a:t>
            </a:r>
            <a:endParaRPr lang="en-US" sz="2000" dirty="0">
              <a:solidFill>
                <a:schemeClr val="bg1"/>
              </a:solidFill>
            </a:endParaRPr>
          </a:p>
        </p:txBody>
      </p:sp>
    </p:spTree>
    <p:extLst>
      <p:ext uri="{BB962C8B-B14F-4D97-AF65-F5344CB8AC3E}">
        <p14:creationId xmlns:p14="http://schemas.microsoft.com/office/powerpoint/2010/main" val="18566300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p:txBody>
          <a:bodyPr/>
          <a:lstStyle/>
          <a:p>
            <a:r>
              <a:rPr lang="fr-FR" sz="3200" spc="300" dirty="0" smtClean="0"/>
              <a:t>The Euclid mission</a:t>
            </a:r>
            <a:endParaRPr lang="fr-FR" sz="3200" spc="300" dirty="0"/>
          </a:p>
          <a:p>
            <a:endParaRPr lang="fr-FR" dirty="0"/>
          </a:p>
        </p:txBody>
      </p:sp>
      <p:sp>
        <p:nvSpPr>
          <p:cNvPr id="2" name="Sous-titre 1"/>
          <p:cNvSpPr>
            <a:spLocks noGrp="1"/>
          </p:cNvSpPr>
          <p:nvPr>
            <p:ph type="subTitle" idx="1"/>
          </p:nvPr>
        </p:nvSpPr>
        <p:spPr/>
        <p:txBody>
          <a:bodyPr/>
          <a:lstStyle/>
          <a:p>
            <a:r>
              <a:rPr lang="fr-FR"/>
              <a:t>Rodolphe Clédassou</a:t>
            </a:r>
          </a:p>
        </p:txBody>
      </p:sp>
    </p:spTree>
    <p:extLst>
      <p:ext uri="{BB962C8B-B14F-4D97-AF65-F5344CB8AC3E}">
        <p14:creationId xmlns:p14="http://schemas.microsoft.com/office/powerpoint/2010/main" val="15125193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gner un rectangle avec un coin diagonal 12"/>
          <p:cNvSpPr/>
          <p:nvPr/>
        </p:nvSpPr>
        <p:spPr>
          <a:xfrm>
            <a:off x="0" y="2"/>
            <a:ext cx="2967386" cy="1372166"/>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Triangle isocèle 13"/>
          <p:cNvSpPr/>
          <p:nvPr/>
        </p:nvSpPr>
        <p:spPr>
          <a:xfrm rot="9516177">
            <a:off x="972500" y="1309777"/>
            <a:ext cx="209561" cy="477152"/>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3" name="Espace réservé du texte 2"/>
          <p:cNvSpPr>
            <a:spLocks noGrp="1"/>
          </p:cNvSpPr>
          <p:nvPr>
            <p:ph type="body" sz="quarter" idx="4294967295"/>
          </p:nvPr>
        </p:nvSpPr>
        <p:spPr>
          <a:xfrm>
            <a:off x="986828" y="4981091"/>
            <a:ext cx="7043596" cy="803615"/>
          </a:xfrm>
        </p:spPr>
        <p:txBody>
          <a:bodyPr>
            <a:normAutofit fontScale="92500" lnSpcReduction="20000"/>
          </a:bodyPr>
          <a:lstStyle/>
          <a:p>
            <a:pPr indent="0" algn="ctr">
              <a:lnSpc>
                <a:spcPct val="100000"/>
              </a:lnSpc>
              <a:buNone/>
            </a:pPr>
            <a:r>
              <a:rPr lang="en-US" sz="1400" b="0" dirty="0" smtClean="0">
                <a:latin typeface="Arial"/>
                <a:cs typeface="Arial"/>
              </a:rPr>
              <a:t>The general thought within the scientific community today is that the universe is homogeneous and isotropic</a:t>
            </a:r>
            <a:br>
              <a:rPr lang="en-US" sz="1400" b="0" dirty="0" smtClean="0">
                <a:latin typeface="Arial"/>
                <a:cs typeface="Arial"/>
              </a:rPr>
            </a:br>
            <a:r>
              <a:rPr lang="en-US" sz="1400" b="0" dirty="0" smtClean="0">
                <a:latin typeface="Arial"/>
                <a:cs typeface="Arial"/>
              </a:rPr>
              <a:t>and that a dark energy forces the universe to extend faster and faster, by opposition of the gravity effect at very big scales.</a:t>
            </a:r>
            <a:endParaRPr lang="en-US" sz="1400" b="0" dirty="0">
              <a:latin typeface="Arial"/>
              <a:cs typeface="Arial"/>
            </a:endParaRPr>
          </a:p>
        </p:txBody>
      </p:sp>
      <p:sp>
        <p:nvSpPr>
          <p:cNvPr id="27" name="Arrondir un rectangle avec un coin du même côté 26"/>
          <p:cNvSpPr/>
          <p:nvPr/>
        </p:nvSpPr>
        <p:spPr>
          <a:xfrm rot="16200000">
            <a:off x="6705335" y="1463795"/>
            <a:ext cx="1895471" cy="2981874"/>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Rectangle 38"/>
          <p:cNvSpPr/>
          <p:nvPr/>
        </p:nvSpPr>
        <p:spPr>
          <a:xfrm>
            <a:off x="3115084" y="440615"/>
            <a:ext cx="5437040" cy="840230"/>
          </a:xfrm>
          <a:prstGeom prst="rect">
            <a:avLst/>
          </a:prstGeom>
        </p:spPr>
        <p:txBody>
          <a:bodyPr wrap="square">
            <a:spAutoFit/>
          </a:bodyPr>
          <a:lstStyle/>
          <a:p>
            <a:pPr>
              <a:lnSpc>
                <a:spcPct val="90000"/>
              </a:lnSpc>
              <a:spcBef>
                <a:spcPts val="600"/>
              </a:spcBef>
              <a:buClr>
                <a:schemeClr val="accent4">
                  <a:lumMod val="40000"/>
                  <a:lumOff val="60000"/>
                </a:schemeClr>
              </a:buClr>
              <a:buSzPct val="192000"/>
            </a:pPr>
            <a:r>
              <a:rPr lang="en-US" b="1" dirty="0" smtClean="0">
                <a:solidFill>
                  <a:schemeClr val="bg2">
                    <a:lumMod val="75000"/>
                  </a:schemeClr>
                </a:solidFill>
                <a:latin typeface="Arial"/>
                <a:cs typeface="Arial"/>
              </a:rPr>
              <a:t>The universe we observe is constituted</a:t>
            </a:r>
            <a:br>
              <a:rPr lang="en-US" b="1" dirty="0" smtClean="0">
                <a:solidFill>
                  <a:schemeClr val="bg2">
                    <a:lumMod val="75000"/>
                  </a:schemeClr>
                </a:solidFill>
                <a:latin typeface="Arial"/>
                <a:cs typeface="Arial"/>
              </a:rPr>
            </a:br>
            <a:r>
              <a:rPr lang="en-US" b="1" dirty="0" smtClean="0">
                <a:solidFill>
                  <a:schemeClr val="bg2">
                    <a:lumMod val="75000"/>
                  </a:schemeClr>
                </a:solidFill>
                <a:latin typeface="Arial"/>
                <a:cs typeface="Arial"/>
              </a:rPr>
              <a:t>by 70% of an unknown energy,</a:t>
            </a:r>
            <a:br>
              <a:rPr lang="en-US" b="1" dirty="0" smtClean="0">
                <a:solidFill>
                  <a:schemeClr val="bg2">
                    <a:lumMod val="75000"/>
                  </a:schemeClr>
                </a:solidFill>
                <a:latin typeface="Arial"/>
                <a:cs typeface="Arial"/>
              </a:rPr>
            </a:br>
            <a:r>
              <a:rPr lang="en-US" b="1" dirty="0" smtClean="0">
                <a:solidFill>
                  <a:schemeClr val="bg2">
                    <a:lumMod val="75000"/>
                  </a:schemeClr>
                </a:solidFill>
                <a:latin typeface="Arial"/>
                <a:cs typeface="Arial"/>
              </a:rPr>
              <a:t>&amp; by 25% of an unknown matter ! </a:t>
            </a:r>
            <a:endParaRPr lang="en-US" b="1" dirty="0">
              <a:solidFill>
                <a:schemeClr val="bg2">
                  <a:lumMod val="75000"/>
                </a:schemeClr>
              </a:solidFill>
              <a:latin typeface="Arial"/>
              <a:cs typeface="Arial"/>
            </a:endParaRPr>
          </a:p>
        </p:txBody>
      </p:sp>
      <p:sp>
        <p:nvSpPr>
          <p:cNvPr id="2" name="Titre 1"/>
          <p:cNvSpPr>
            <a:spLocks noGrp="1"/>
          </p:cNvSpPr>
          <p:nvPr>
            <p:ph type="title" idx="4294967295"/>
          </p:nvPr>
        </p:nvSpPr>
        <p:spPr>
          <a:xfrm>
            <a:off x="-168668" y="257951"/>
            <a:ext cx="2916952" cy="952432"/>
          </a:xfrm>
          <a:prstGeom prst="rect">
            <a:avLst/>
          </a:prstGeom>
        </p:spPr>
        <p:txBody>
          <a:bodyPr anchor="b" anchorCtr="0">
            <a:normAutofit/>
          </a:bodyPr>
          <a:lstStyle/>
          <a:p>
            <a:r>
              <a:rPr lang="en-US" sz="1100" dirty="0" smtClean="0"/>
              <a:t>The Euclid mission</a:t>
            </a:r>
            <a:r>
              <a:rPr lang="en-US" dirty="0" smtClean="0"/>
              <a:t/>
            </a:r>
            <a:br>
              <a:rPr lang="en-US" dirty="0" smtClean="0"/>
            </a:br>
            <a:r>
              <a:rPr lang="en-US" sz="2000" dirty="0" smtClean="0"/>
              <a:t>Unveil the invisible</a:t>
            </a:r>
            <a:endParaRPr lang="en-US" sz="2000" dirty="0"/>
          </a:p>
        </p:txBody>
      </p:sp>
      <p:pic>
        <p:nvPicPr>
          <p:cNvPr id="8" name="Image 7"/>
          <p:cNvPicPr>
            <a:picLocks noChangeAspect="1"/>
          </p:cNvPicPr>
          <p:nvPr/>
        </p:nvPicPr>
        <p:blipFill>
          <a:blip r:embed="rId3"/>
          <a:stretch>
            <a:fillRect/>
          </a:stretch>
        </p:blipFill>
        <p:spPr>
          <a:xfrm>
            <a:off x="813432" y="1627731"/>
            <a:ext cx="1465522" cy="1932415"/>
          </a:xfrm>
          <a:prstGeom prst="rect">
            <a:avLst/>
          </a:prstGeom>
          <a:noFill/>
          <a:ln>
            <a:noFill/>
          </a:ln>
        </p:spPr>
      </p:pic>
      <p:sp>
        <p:nvSpPr>
          <p:cNvPr id="22" name="Espace réservé du texte 2"/>
          <p:cNvSpPr txBox="1">
            <a:spLocks/>
          </p:cNvSpPr>
          <p:nvPr/>
        </p:nvSpPr>
        <p:spPr>
          <a:xfrm>
            <a:off x="9337969" y="752621"/>
            <a:ext cx="2284810" cy="4914133"/>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4"/>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4"/>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algn="r"/>
            <a:r>
              <a:rPr lang="fr-FR" sz="1100" kern="9400">
                <a:solidFill>
                  <a:schemeClr val="bg1"/>
                </a:solidFill>
                <a:latin typeface="Arial"/>
                <a:ea typeface="+mj-ea"/>
                <a:cs typeface="Arial"/>
              </a:rPr>
              <a:t>La mission Euclid</a:t>
            </a:r>
            <a:r>
              <a:rPr lang="fr-FR" sz="1800" b="0">
                <a:solidFill>
                  <a:srgbClr val="000000"/>
                </a:solidFill>
              </a:rPr>
              <a:t/>
            </a:r>
            <a:br>
              <a:rPr lang="fr-FR" sz="1800" b="0">
                <a:solidFill>
                  <a:srgbClr val="000000"/>
                </a:solidFill>
              </a:rPr>
            </a:br>
            <a:r>
              <a:rPr lang="fr-FR" kern="9400">
                <a:solidFill>
                  <a:schemeClr val="bg1"/>
                </a:solidFill>
                <a:latin typeface="Arial"/>
                <a:ea typeface="+mj-ea"/>
                <a:cs typeface="Arial"/>
              </a:rPr>
              <a:t> l’invisible </a:t>
            </a:r>
            <a:endParaRPr lang="fr-FR" sz="1800">
              <a:solidFill>
                <a:schemeClr val="bg2">
                  <a:lumMod val="75000"/>
                </a:schemeClr>
              </a:solidFill>
              <a:latin typeface="Arial"/>
              <a:cs typeface="Arial"/>
            </a:endParaRP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23" name="Image 22"/>
          <p:cNvPicPr>
            <a:picLocks noChangeAspect="1"/>
          </p:cNvPicPr>
          <p:nvPr/>
        </p:nvPicPr>
        <p:blipFill>
          <a:blip r:embed="rId5"/>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25" name="Arrondir un rectangle avec un coin du même côté 24"/>
          <p:cNvSpPr/>
          <p:nvPr/>
        </p:nvSpPr>
        <p:spPr>
          <a:xfrm rot="16200000">
            <a:off x="10740598" y="5538865"/>
            <a:ext cx="274037" cy="999380"/>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6" name="Image 15"/>
          <p:cNvPicPr>
            <a:picLocks noChangeAspect="1"/>
          </p:cNvPicPr>
          <p:nvPr/>
        </p:nvPicPr>
        <p:blipFill>
          <a:blip r:embed="rId6"/>
          <a:stretch>
            <a:fillRect/>
          </a:stretch>
        </p:blipFill>
        <p:spPr>
          <a:xfrm rot="19528366">
            <a:off x="8752214" y="2781226"/>
            <a:ext cx="1765730" cy="2784920"/>
          </a:xfrm>
          <a:prstGeom prst="rect">
            <a:avLst/>
          </a:prstGeom>
        </p:spPr>
      </p:pic>
      <p:pic>
        <p:nvPicPr>
          <p:cNvPr id="17" name="Image 16"/>
          <p:cNvPicPr>
            <a:picLocks noChangeAspect="1"/>
          </p:cNvPicPr>
          <p:nvPr/>
        </p:nvPicPr>
        <p:blipFill>
          <a:blip r:embed="rId6"/>
          <a:stretch>
            <a:fillRect/>
          </a:stretch>
        </p:blipFill>
        <p:spPr>
          <a:xfrm rot="12021444" flipV="1">
            <a:off x="291855" y="2016857"/>
            <a:ext cx="2043769" cy="3223444"/>
          </a:xfrm>
          <a:prstGeom prst="rect">
            <a:avLst/>
          </a:prstGeom>
        </p:spPr>
      </p:pic>
      <p:sp>
        <p:nvSpPr>
          <p:cNvPr id="18" name="Espace réservé du texte 2"/>
          <p:cNvSpPr txBox="1">
            <a:spLocks/>
          </p:cNvSpPr>
          <p:nvPr/>
        </p:nvSpPr>
        <p:spPr>
          <a:xfrm>
            <a:off x="3115084" y="1478308"/>
            <a:ext cx="5858450" cy="3489986"/>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4"/>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4"/>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nSpc>
                <a:spcPct val="90000"/>
              </a:lnSpc>
              <a:buClr>
                <a:schemeClr val="accent4">
                  <a:lumMod val="40000"/>
                  <a:lumOff val="60000"/>
                </a:schemeClr>
              </a:buClr>
              <a:buSzPct val="192000"/>
              <a:buNone/>
            </a:pPr>
            <a:r>
              <a:rPr lang="en-US" sz="1200" b="0" dirty="0" smtClean="0">
                <a:latin typeface="Arial"/>
                <a:cs typeface="Arial"/>
              </a:rPr>
              <a:t>In 1929 Edwin Hubble discovers that our universe expands.</a:t>
            </a:r>
            <a:br>
              <a:rPr lang="en-US" sz="1200" b="0" dirty="0" smtClean="0">
                <a:latin typeface="Arial"/>
                <a:cs typeface="Arial"/>
              </a:rPr>
            </a:br>
            <a:r>
              <a:rPr lang="en-US" sz="1200" b="0" dirty="0" smtClean="0">
                <a:latin typeface="Arial"/>
                <a:cs typeface="Arial"/>
              </a:rPr>
              <a:t>In 1998 the acceleration of this expansion is discovered !</a:t>
            </a:r>
          </a:p>
          <a:p>
            <a:pPr indent="0">
              <a:lnSpc>
                <a:spcPct val="90000"/>
              </a:lnSpc>
              <a:buClr>
                <a:schemeClr val="accent4">
                  <a:lumMod val="40000"/>
                  <a:lumOff val="60000"/>
                </a:schemeClr>
              </a:buClr>
              <a:buSzPct val="192000"/>
              <a:buNone/>
            </a:pPr>
            <a:r>
              <a:rPr lang="en-US" sz="1600" dirty="0" smtClean="0">
                <a:latin typeface="Arial"/>
                <a:cs typeface="Arial"/>
              </a:rPr>
              <a:t>For what reason?	</a:t>
            </a:r>
          </a:p>
          <a:p>
            <a:pPr indent="0">
              <a:lnSpc>
                <a:spcPct val="90000"/>
              </a:lnSpc>
              <a:buClr>
                <a:schemeClr val="accent4">
                  <a:lumMod val="40000"/>
                  <a:lumOff val="60000"/>
                </a:schemeClr>
              </a:buClr>
              <a:buSzPct val="192000"/>
              <a:buNone/>
            </a:pPr>
            <a:r>
              <a:rPr lang="en-US" sz="1200" b="0" dirty="0" smtClean="0">
                <a:latin typeface="Arial"/>
                <a:cs typeface="Arial"/>
              </a:rPr>
              <a:t>Would an unknown energy</a:t>
            </a:r>
            <a:br>
              <a:rPr lang="en-US" sz="1200" b="0" dirty="0" smtClean="0">
                <a:latin typeface="Arial"/>
                <a:cs typeface="Arial"/>
              </a:rPr>
            </a:br>
            <a:r>
              <a:rPr lang="en-US" sz="1200" b="0" dirty="0" smtClean="0">
                <a:latin typeface="Arial"/>
                <a:cs typeface="Arial"/>
              </a:rPr>
              <a:t>be the cause of this? </a:t>
            </a:r>
          </a:p>
          <a:p>
            <a:pPr indent="0">
              <a:lnSpc>
                <a:spcPct val="90000"/>
              </a:lnSpc>
              <a:buClr>
                <a:schemeClr val="accent4">
                  <a:lumMod val="40000"/>
                  <a:lumOff val="60000"/>
                </a:schemeClr>
              </a:buClr>
              <a:buSzPct val="192000"/>
              <a:buNone/>
            </a:pPr>
            <a:r>
              <a:rPr lang="en-US" sz="1200" b="0" dirty="0" smtClean="0">
                <a:latin typeface="Arial"/>
                <a:cs typeface="Arial"/>
              </a:rPr>
              <a:t>Our universe would be constituted by 95% </a:t>
            </a:r>
            <a:br>
              <a:rPr lang="en-US" sz="1200" b="0" dirty="0" smtClean="0">
                <a:latin typeface="Arial"/>
                <a:cs typeface="Arial"/>
              </a:rPr>
            </a:br>
            <a:r>
              <a:rPr lang="en-US" sz="1200" b="0" dirty="0" smtClean="0">
                <a:latin typeface="Arial"/>
                <a:cs typeface="Arial"/>
              </a:rPr>
              <a:t>of black matter &amp; dark energy ...  </a:t>
            </a:r>
            <a:br>
              <a:rPr lang="en-US" sz="1200" b="0" dirty="0" smtClean="0">
                <a:latin typeface="Arial"/>
                <a:cs typeface="Arial"/>
              </a:rPr>
            </a:br>
            <a:r>
              <a:rPr lang="en-US" sz="1200" b="0" dirty="0" smtClean="0">
                <a:latin typeface="Arial"/>
                <a:cs typeface="Arial"/>
              </a:rPr>
              <a:t>For which we do not know</a:t>
            </a:r>
            <a:br>
              <a:rPr lang="en-US" sz="1200" b="0" dirty="0" smtClean="0">
                <a:latin typeface="Arial"/>
                <a:cs typeface="Arial"/>
              </a:rPr>
            </a:br>
            <a:r>
              <a:rPr lang="en-US" sz="1200" b="0" dirty="0" smtClean="0">
                <a:latin typeface="Arial"/>
                <a:cs typeface="Arial"/>
              </a:rPr>
              <a:t>their true natures !</a:t>
            </a:r>
            <a:endParaRPr lang="en-US" sz="1200" dirty="0" smtClean="0">
              <a:latin typeface="Arial"/>
              <a:cs typeface="Arial"/>
            </a:endParaRPr>
          </a:p>
          <a:p>
            <a:pPr indent="0">
              <a:lnSpc>
                <a:spcPct val="90000"/>
              </a:lnSpc>
              <a:buClr>
                <a:schemeClr val="accent4">
                  <a:lumMod val="40000"/>
                  <a:lumOff val="60000"/>
                </a:schemeClr>
              </a:buClr>
              <a:buSzPct val="192000"/>
              <a:buNone/>
            </a:pPr>
            <a:r>
              <a:rPr lang="en-US" sz="1500" dirty="0" smtClean="0">
                <a:latin typeface="Arial"/>
                <a:cs typeface="Arial"/>
              </a:rPr>
              <a:t>To explain this</a:t>
            </a:r>
            <a:br>
              <a:rPr lang="en-US" sz="1500" dirty="0" smtClean="0">
                <a:latin typeface="Arial"/>
                <a:cs typeface="Arial"/>
              </a:rPr>
            </a:br>
            <a:r>
              <a:rPr lang="en-US" sz="1500" dirty="0" smtClean="0">
                <a:latin typeface="Arial"/>
                <a:cs typeface="Arial"/>
              </a:rPr>
              <a:t>acceleration, several </a:t>
            </a:r>
            <a:br>
              <a:rPr lang="en-US" sz="1500" dirty="0" smtClean="0">
                <a:latin typeface="Arial"/>
                <a:cs typeface="Arial"/>
              </a:rPr>
            </a:br>
            <a:r>
              <a:rPr lang="en-US" sz="1500" dirty="0" smtClean="0">
                <a:latin typeface="Arial"/>
                <a:cs typeface="Arial"/>
              </a:rPr>
              <a:t>hypothesis have been imagined:</a:t>
            </a:r>
          </a:p>
          <a:p>
            <a:pPr>
              <a:lnSpc>
                <a:spcPct val="90000"/>
              </a:lnSpc>
              <a:spcBef>
                <a:spcPts val="1200"/>
              </a:spcBef>
              <a:buClr>
                <a:schemeClr val="accent4">
                  <a:lumMod val="40000"/>
                  <a:lumOff val="60000"/>
                </a:schemeClr>
              </a:buClr>
              <a:buSzPct val="192000"/>
              <a:buFont typeface="Arial"/>
              <a:buChar char="•"/>
            </a:pPr>
            <a:r>
              <a:rPr lang="en-US" sz="1200" b="0" dirty="0" smtClean="0">
                <a:latin typeface="Arial"/>
                <a:cs typeface="Arial"/>
              </a:rPr>
              <a:t>Our universe would not be homogeneous and isotropic.</a:t>
            </a:r>
          </a:p>
          <a:p>
            <a:pPr>
              <a:lnSpc>
                <a:spcPct val="90000"/>
              </a:lnSpc>
              <a:buClr>
                <a:schemeClr val="accent4">
                  <a:lumMod val="40000"/>
                  <a:lumOff val="60000"/>
                </a:schemeClr>
              </a:buClr>
              <a:buSzPct val="192000"/>
              <a:buFont typeface="Arial"/>
              <a:buChar char="•"/>
            </a:pPr>
            <a:r>
              <a:rPr lang="en-US" sz="1200" b="0" dirty="0" smtClean="0">
                <a:latin typeface="Arial"/>
                <a:cs typeface="Arial"/>
              </a:rPr>
              <a:t>The gravitational laws would not be adapted to big cosmologic structures.</a:t>
            </a:r>
          </a:p>
          <a:p>
            <a:pPr>
              <a:lnSpc>
                <a:spcPct val="90000"/>
              </a:lnSpc>
              <a:buClr>
                <a:schemeClr val="accent4">
                  <a:lumMod val="40000"/>
                  <a:lumOff val="60000"/>
                </a:schemeClr>
              </a:buClr>
              <a:buSzPct val="192000"/>
              <a:buFont typeface="Arial"/>
              <a:buChar char="•"/>
            </a:pPr>
            <a:r>
              <a:rPr lang="en-US" sz="1200" b="0" dirty="0" smtClean="0">
                <a:latin typeface="Arial"/>
                <a:cs typeface="Arial"/>
              </a:rPr>
              <a:t>A dark “repulsive” energy would exist?</a:t>
            </a:r>
            <a:endParaRPr lang="en-US" sz="1200" b="0" dirty="0">
              <a:latin typeface="Arial"/>
              <a:cs typeface="Arial"/>
            </a:endParaRPr>
          </a:p>
        </p:txBody>
      </p:sp>
      <p:pic>
        <p:nvPicPr>
          <p:cNvPr id="7" name="Image 6" descr="Camembert-GB.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5049" y="2141613"/>
            <a:ext cx="3146599" cy="1581992"/>
          </a:xfrm>
          <a:prstGeom prst="rect">
            <a:avLst/>
          </a:prstGeom>
        </p:spPr>
      </p:pic>
    </p:spTree>
    <p:extLst>
      <p:ext uri="{BB962C8B-B14F-4D97-AF65-F5344CB8AC3E}">
        <p14:creationId xmlns:p14="http://schemas.microsoft.com/office/powerpoint/2010/main" val="13681202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gner un rectangle avec un coin diagonal 19"/>
          <p:cNvSpPr/>
          <p:nvPr/>
        </p:nvSpPr>
        <p:spPr>
          <a:xfrm>
            <a:off x="0" y="2"/>
            <a:ext cx="2967386" cy="1372166"/>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Triangle isocèle 20"/>
          <p:cNvSpPr/>
          <p:nvPr/>
        </p:nvSpPr>
        <p:spPr>
          <a:xfrm rot="9516177">
            <a:off x="972500" y="1309777"/>
            <a:ext cx="209561" cy="477152"/>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2" name="Titre 1"/>
          <p:cNvSpPr>
            <a:spLocks noGrp="1"/>
          </p:cNvSpPr>
          <p:nvPr>
            <p:ph type="title" idx="4294967295"/>
          </p:nvPr>
        </p:nvSpPr>
        <p:spPr>
          <a:xfrm>
            <a:off x="-119405" y="301367"/>
            <a:ext cx="2916952" cy="952432"/>
          </a:xfrm>
          <a:prstGeom prst="rect">
            <a:avLst/>
          </a:prstGeom>
        </p:spPr>
        <p:txBody>
          <a:bodyPr anchor="b" anchorCtr="0">
            <a:normAutofit/>
          </a:bodyPr>
          <a:lstStyle/>
          <a:p>
            <a:r>
              <a:rPr lang="en-US" sz="1100" dirty="0" smtClean="0"/>
              <a:t>What Euclid measures … </a:t>
            </a:r>
            <a:br>
              <a:rPr lang="en-US" sz="1100" dirty="0" smtClean="0"/>
            </a:br>
            <a:r>
              <a:rPr lang="en-US" sz="2000" dirty="0" smtClean="0"/>
              <a:t>the Weak Lensing</a:t>
            </a:r>
            <a:endParaRPr lang="en-US" sz="2000" dirty="0"/>
          </a:p>
        </p:txBody>
      </p:sp>
      <p:sp>
        <p:nvSpPr>
          <p:cNvPr id="14" name="Rectangle 13"/>
          <p:cNvSpPr/>
          <p:nvPr/>
        </p:nvSpPr>
        <p:spPr>
          <a:xfrm>
            <a:off x="4253234" y="4786922"/>
            <a:ext cx="2978692" cy="323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endParaRPr lang="en-US" sz="700" i="1" dirty="0" smtClean="0">
              <a:solidFill>
                <a:srgbClr val="000000"/>
              </a:solidFill>
              <a:latin typeface="Arial"/>
              <a:cs typeface="Arial"/>
            </a:endParaRPr>
          </a:p>
          <a:p>
            <a:pPr algn="ctr">
              <a:defRPr/>
            </a:pPr>
            <a:r>
              <a:rPr lang="en-US" sz="700" i="1" dirty="0" smtClean="0">
                <a:solidFill>
                  <a:srgbClr val="000000"/>
                </a:solidFill>
                <a:latin typeface="Arial"/>
                <a:cs typeface="Arial"/>
              </a:rPr>
              <a:t>Massey et al.</a:t>
            </a:r>
          </a:p>
          <a:p>
            <a:pPr algn="ctr">
              <a:defRPr/>
            </a:pPr>
            <a:r>
              <a:rPr lang="en-US" sz="700" i="1" dirty="0" smtClean="0">
                <a:solidFill>
                  <a:srgbClr val="000000"/>
                </a:solidFill>
                <a:latin typeface="Arial"/>
                <a:cs typeface="Arial"/>
              </a:rPr>
              <a:t>Hubble Space Telescope image (comparable to Euclid ones)</a:t>
            </a:r>
            <a:endParaRPr lang="en-US" sz="700" i="1" dirty="0">
              <a:solidFill>
                <a:srgbClr val="000000"/>
              </a:solidFill>
              <a:latin typeface="Arial"/>
              <a:cs typeface="Arial"/>
            </a:endParaRPr>
          </a:p>
        </p:txBody>
      </p:sp>
      <p:sp>
        <p:nvSpPr>
          <p:cNvPr id="28" name="Rectangle 27"/>
          <p:cNvSpPr/>
          <p:nvPr/>
        </p:nvSpPr>
        <p:spPr>
          <a:xfrm>
            <a:off x="1450262" y="5243018"/>
            <a:ext cx="7119477" cy="797766"/>
          </a:xfrm>
          <a:prstGeom prst="rect">
            <a:avLst/>
          </a:prstGeom>
        </p:spPr>
        <p:txBody>
          <a:bodyPr wrap="square">
            <a:noAutofit/>
          </a:bodyPr>
          <a:lstStyle/>
          <a:p>
            <a:pPr>
              <a:lnSpc>
                <a:spcPct val="90000"/>
              </a:lnSpc>
            </a:pPr>
            <a:r>
              <a:rPr lang="en-US" b="1" dirty="0" smtClean="0">
                <a:solidFill>
                  <a:schemeClr val="bg2">
                    <a:lumMod val="75000"/>
                  </a:schemeClr>
                </a:solidFill>
                <a:latin typeface="Arial"/>
                <a:cs typeface="Arial"/>
              </a:rPr>
              <a:t>VIS instrument</a:t>
            </a:r>
          </a:p>
          <a:p>
            <a:pPr>
              <a:lnSpc>
                <a:spcPct val="90000"/>
              </a:lnSpc>
              <a:spcBef>
                <a:spcPts val="600"/>
              </a:spcBef>
              <a:buClr>
                <a:schemeClr val="accent4">
                  <a:lumMod val="40000"/>
                  <a:lumOff val="60000"/>
                </a:schemeClr>
              </a:buClr>
              <a:buSzPct val="192000"/>
            </a:pPr>
            <a:r>
              <a:rPr lang="en-US" sz="1200" dirty="0" smtClean="0">
                <a:solidFill>
                  <a:schemeClr val="tx1">
                    <a:lumMod val="65000"/>
                    <a:lumOff val="35000"/>
                  </a:schemeClr>
                </a:solidFill>
                <a:latin typeface="Arial"/>
                <a:cs typeface="Arial"/>
              </a:rPr>
              <a:t>Taking images of galaxies on a huge part of the sky with an exquisite image quality</a:t>
            </a:r>
            <a:endParaRPr lang="en-US" sz="1200" dirty="0">
              <a:solidFill>
                <a:schemeClr val="tx1">
                  <a:lumMod val="65000"/>
                  <a:lumOff val="35000"/>
                </a:schemeClr>
              </a:solidFill>
              <a:latin typeface="Arial"/>
              <a:cs typeface="Arial"/>
            </a:endParaRPr>
          </a:p>
        </p:txBody>
      </p:sp>
      <p:pic>
        <p:nvPicPr>
          <p:cNvPr id="10" name="Image 9"/>
          <p:cNvPicPr>
            <a:picLocks noChangeAspect="1"/>
          </p:cNvPicPr>
          <p:nvPr/>
        </p:nvPicPr>
        <p:blipFill>
          <a:blip r:embed="rId3"/>
          <a:stretch>
            <a:fillRect/>
          </a:stretch>
        </p:blipFill>
        <p:spPr>
          <a:xfrm>
            <a:off x="4920687" y="2679751"/>
            <a:ext cx="1635802" cy="163580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0">
            <a:schemeClr val="accent2"/>
          </a:lnRef>
          <a:fillRef idx="3">
            <a:schemeClr val="accent2"/>
          </a:fillRef>
          <a:effectRef idx="3">
            <a:schemeClr val="accent2"/>
          </a:effectRef>
          <a:fontRef idx="minor">
            <a:schemeClr val="lt1"/>
          </a:fontRef>
        </p:style>
      </p:pic>
      <p:pic>
        <p:nvPicPr>
          <p:cNvPr id="11" name="Image 10"/>
          <p:cNvPicPr>
            <a:picLocks noChangeAspect="1"/>
          </p:cNvPicPr>
          <p:nvPr/>
        </p:nvPicPr>
        <p:blipFill>
          <a:blip r:embed="rId4"/>
          <a:stretch>
            <a:fillRect/>
          </a:stretch>
        </p:blipFill>
        <p:spPr>
          <a:xfrm>
            <a:off x="3120875" y="2679751"/>
            <a:ext cx="1635802" cy="163580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0">
            <a:schemeClr val="accent2"/>
          </a:lnRef>
          <a:fillRef idx="3">
            <a:schemeClr val="accent2"/>
          </a:fillRef>
          <a:effectRef idx="3">
            <a:schemeClr val="accent2"/>
          </a:effectRef>
          <a:fontRef idx="minor">
            <a:schemeClr val="lt1"/>
          </a:fontRef>
        </p:style>
      </p:pic>
      <p:pic>
        <p:nvPicPr>
          <p:cNvPr id="12" name="Image 11"/>
          <p:cNvPicPr>
            <a:picLocks noChangeAspect="1"/>
          </p:cNvPicPr>
          <p:nvPr/>
        </p:nvPicPr>
        <p:blipFill>
          <a:blip r:embed="rId5"/>
          <a:stretch>
            <a:fillRect/>
          </a:stretch>
        </p:blipFill>
        <p:spPr>
          <a:xfrm>
            <a:off x="6698789" y="2679753"/>
            <a:ext cx="1635800" cy="16358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0">
            <a:schemeClr val="accent2"/>
          </a:lnRef>
          <a:fillRef idx="3">
            <a:schemeClr val="accent2"/>
          </a:fillRef>
          <a:effectRef idx="3">
            <a:schemeClr val="accent2"/>
          </a:effectRef>
          <a:fontRef idx="minor">
            <a:schemeClr val="lt1"/>
          </a:fontRef>
        </p:style>
      </p:pic>
      <p:sp>
        <p:nvSpPr>
          <p:cNvPr id="26" name="Flèche vers la droite 25"/>
          <p:cNvSpPr/>
          <p:nvPr/>
        </p:nvSpPr>
        <p:spPr>
          <a:xfrm>
            <a:off x="4541471" y="4426824"/>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p:cNvSpPr/>
          <p:nvPr/>
        </p:nvSpPr>
        <p:spPr>
          <a:xfrm>
            <a:off x="6749757" y="4403084"/>
            <a:ext cx="1671673"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smtClean="0">
                <a:solidFill>
                  <a:srgbClr val="000000"/>
                </a:solidFill>
                <a:latin typeface="Arial"/>
                <a:cs typeface="Arial"/>
              </a:rPr>
              <a:t>Dark matter</a:t>
            </a:r>
            <a:br>
              <a:rPr lang="en-US" sz="1100" dirty="0" smtClean="0">
                <a:solidFill>
                  <a:srgbClr val="000000"/>
                </a:solidFill>
                <a:latin typeface="Arial"/>
                <a:cs typeface="Arial"/>
              </a:rPr>
            </a:br>
            <a:r>
              <a:rPr lang="en-US" sz="1100" dirty="0" smtClean="0">
                <a:solidFill>
                  <a:srgbClr val="000000"/>
                </a:solidFill>
                <a:latin typeface="Arial"/>
                <a:cs typeface="Arial"/>
              </a:rPr>
              <a:t>distribution</a:t>
            </a:r>
            <a:endParaRPr lang="en-US" sz="1100" dirty="0">
              <a:solidFill>
                <a:srgbClr val="000000"/>
              </a:solidFill>
              <a:latin typeface="Arial"/>
              <a:cs typeface="Arial"/>
            </a:endParaRPr>
          </a:p>
        </p:txBody>
      </p:sp>
      <p:sp>
        <p:nvSpPr>
          <p:cNvPr id="32" name="Rectangle 31"/>
          <p:cNvSpPr/>
          <p:nvPr/>
        </p:nvSpPr>
        <p:spPr>
          <a:xfrm>
            <a:off x="4936969" y="4403084"/>
            <a:ext cx="1812788"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smtClean="0">
                <a:solidFill>
                  <a:srgbClr val="000000"/>
                </a:solidFill>
                <a:latin typeface="Arial"/>
                <a:cs typeface="Arial"/>
              </a:rPr>
              <a:t>Raw lensing</a:t>
            </a:r>
            <a:br>
              <a:rPr lang="en-US" sz="1100" dirty="0" smtClean="0">
                <a:solidFill>
                  <a:srgbClr val="000000"/>
                </a:solidFill>
                <a:latin typeface="Arial"/>
                <a:cs typeface="Arial"/>
              </a:rPr>
            </a:br>
            <a:r>
              <a:rPr lang="en-US" sz="1100" dirty="0" smtClean="0">
                <a:solidFill>
                  <a:srgbClr val="000000"/>
                </a:solidFill>
                <a:latin typeface="Arial"/>
                <a:cs typeface="Arial"/>
              </a:rPr>
              <a:t>measurement</a:t>
            </a:r>
            <a:endParaRPr lang="en-US" sz="1100" dirty="0">
              <a:solidFill>
                <a:srgbClr val="000000"/>
              </a:solidFill>
              <a:latin typeface="Arial"/>
              <a:cs typeface="Arial"/>
            </a:endParaRPr>
          </a:p>
        </p:txBody>
      </p:sp>
      <p:sp>
        <p:nvSpPr>
          <p:cNvPr id="33" name="Rectangle 32"/>
          <p:cNvSpPr/>
          <p:nvPr/>
        </p:nvSpPr>
        <p:spPr>
          <a:xfrm>
            <a:off x="3059049" y="4403084"/>
            <a:ext cx="1780223" cy="41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sz="1100" dirty="0" smtClean="0">
                <a:solidFill>
                  <a:srgbClr val="000000"/>
                </a:solidFill>
                <a:latin typeface="Arial"/>
                <a:cs typeface="Arial"/>
              </a:rPr>
              <a:t>Observed </a:t>
            </a:r>
            <a:br>
              <a:rPr lang="en-US" sz="1100" dirty="0" smtClean="0">
                <a:solidFill>
                  <a:srgbClr val="000000"/>
                </a:solidFill>
                <a:latin typeface="Arial"/>
                <a:cs typeface="Arial"/>
              </a:rPr>
            </a:br>
            <a:r>
              <a:rPr lang="en-US" sz="1100" dirty="0" smtClean="0">
                <a:solidFill>
                  <a:srgbClr val="000000"/>
                </a:solidFill>
                <a:latin typeface="Arial"/>
                <a:cs typeface="Arial"/>
              </a:rPr>
              <a:t>region</a:t>
            </a:r>
            <a:endParaRPr lang="en-US" sz="1100" dirty="0">
              <a:solidFill>
                <a:srgbClr val="000000"/>
              </a:solidFill>
              <a:latin typeface="Arial"/>
              <a:cs typeface="Arial"/>
            </a:endParaRPr>
          </a:p>
        </p:txBody>
      </p:sp>
      <p:sp>
        <p:nvSpPr>
          <p:cNvPr id="38" name="Flèche vers la droite 37"/>
          <p:cNvSpPr/>
          <p:nvPr/>
        </p:nvSpPr>
        <p:spPr>
          <a:xfrm>
            <a:off x="6506230" y="4426824"/>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Image 2"/>
          <p:cNvPicPr>
            <a:picLocks/>
          </p:cNvPicPr>
          <p:nvPr/>
        </p:nvPicPr>
        <p:blipFill rotWithShape="1">
          <a:blip r:embed="rId6"/>
          <a:srcRect l="9275" t="-542" r="14764" b="542"/>
          <a:stretch/>
        </p:blipFill>
        <p:spPr>
          <a:xfrm rot="9336915">
            <a:off x="246152" y="1818900"/>
            <a:ext cx="2770844" cy="2412000"/>
          </a:xfrm>
          <a:prstGeom prst="hexagon">
            <a:avLst>
              <a:gd name="adj" fmla="val 30233"/>
              <a:gd name="vf" fmla="val 115470"/>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19" name="Image 18"/>
          <p:cNvPicPr>
            <a:picLocks noChangeAspect="1"/>
          </p:cNvPicPr>
          <p:nvPr/>
        </p:nvPicPr>
        <p:blipFill>
          <a:blip r:embed="rId7"/>
          <a:stretch>
            <a:fillRect/>
          </a:stretch>
        </p:blipFill>
        <p:spPr>
          <a:xfrm rot="15091903">
            <a:off x="7812526" y="-208394"/>
            <a:ext cx="1805647" cy="2847877"/>
          </a:xfrm>
          <a:prstGeom prst="rect">
            <a:avLst/>
          </a:prstGeom>
        </p:spPr>
      </p:pic>
      <p:sp>
        <p:nvSpPr>
          <p:cNvPr id="22" name="Flèche vers la droite 21"/>
          <p:cNvSpPr/>
          <p:nvPr/>
        </p:nvSpPr>
        <p:spPr>
          <a:xfrm>
            <a:off x="930857" y="5325806"/>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Rectangle 38"/>
          <p:cNvSpPr/>
          <p:nvPr/>
        </p:nvSpPr>
        <p:spPr>
          <a:xfrm>
            <a:off x="3076154" y="607277"/>
            <a:ext cx="5639195" cy="1578894"/>
          </a:xfrm>
          <a:prstGeom prst="rect">
            <a:avLst/>
          </a:prstGeom>
          <a:noFill/>
        </p:spPr>
        <p:txBody>
          <a:bodyPr wrap="square">
            <a:noAutofit/>
          </a:bodyPr>
          <a:lstStyle/>
          <a:p>
            <a:pPr>
              <a:lnSpc>
                <a:spcPct val="80000"/>
              </a:lnSpc>
            </a:pPr>
            <a:r>
              <a:rPr lang="en-US" b="1" dirty="0" smtClean="0">
                <a:solidFill>
                  <a:schemeClr val="bg2">
                    <a:lumMod val="75000"/>
                  </a:schemeClr>
                </a:solidFill>
                <a:latin typeface="Arial"/>
                <a:cs typeface="Arial"/>
              </a:rPr>
              <a:t>Light is deviated when passing by dark matter ... and galaxies images appear distorted or twisted.</a:t>
            </a:r>
          </a:p>
          <a:p>
            <a:pPr>
              <a:lnSpc>
                <a:spcPct val="90000"/>
              </a:lnSpc>
              <a:spcBef>
                <a:spcPts val="600"/>
              </a:spcBef>
              <a:buClr>
                <a:schemeClr val="accent4">
                  <a:lumMod val="40000"/>
                  <a:lumOff val="60000"/>
                </a:schemeClr>
              </a:buClr>
              <a:buSzPct val="192000"/>
            </a:pPr>
            <a:r>
              <a:rPr lang="en-US" sz="1200" dirty="0" smtClean="0">
                <a:solidFill>
                  <a:schemeClr val="tx1">
                    <a:lumMod val="65000"/>
                    <a:lumOff val="35000"/>
                  </a:schemeClr>
                </a:solidFill>
                <a:latin typeface="Arial"/>
                <a:cs typeface="Arial"/>
              </a:rPr>
              <a:t>The statistic of these distortions (eccentricity and orientation) gives access to the repartition of the dark matter along the line of sight of the telescope.</a:t>
            </a:r>
          </a:p>
          <a:p>
            <a:pPr>
              <a:lnSpc>
                <a:spcPct val="90000"/>
              </a:lnSpc>
              <a:spcBef>
                <a:spcPts val="600"/>
              </a:spcBef>
              <a:buClr>
                <a:schemeClr val="accent4">
                  <a:lumMod val="40000"/>
                  <a:lumOff val="60000"/>
                </a:schemeClr>
              </a:buClr>
              <a:buSzPct val="192000"/>
            </a:pPr>
            <a:r>
              <a:rPr lang="en-US" sz="1200" dirty="0" smtClean="0">
                <a:solidFill>
                  <a:schemeClr val="tx1">
                    <a:lumMod val="65000"/>
                    <a:lumOff val="35000"/>
                  </a:schemeClr>
                </a:solidFill>
                <a:latin typeface="Arial"/>
                <a:cs typeface="Arial"/>
              </a:rPr>
              <a:t>The repartition of the dark matter along the line of sight (that is through the ages) reflects the universe expansion rate.</a:t>
            </a:r>
            <a:endParaRPr lang="en-US" sz="1200" dirty="0">
              <a:solidFill>
                <a:schemeClr val="tx1">
                  <a:lumMod val="65000"/>
                  <a:lumOff val="35000"/>
                </a:schemeClr>
              </a:solidFill>
              <a:latin typeface="Arial"/>
              <a:cs typeface="Arial"/>
            </a:endParaRPr>
          </a:p>
        </p:txBody>
      </p:sp>
      <p:sp>
        <p:nvSpPr>
          <p:cNvPr id="25" name="Rectangle 24"/>
          <p:cNvSpPr/>
          <p:nvPr/>
        </p:nvSpPr>
        <p:spPr>
          <a:xfrm>
            <a:off x="9348642" y="397928"/>
            <a:ext cx="2216894" cy="893366"/>
          </a:xfrm>
          <a:prstGeom prst="rect">
            <a:avLst/>
          </a:prstGeom>
        </p:spPr>
        <p:txBody>
          <a:bodyPr wrap="square">
            <a:noAutofit/>
          </a:bodyPr>
          <a:lstStyle/>
          <a:p>
            <a:pPr>
              <a:lnSpc>
                <a:spcPct val="90000"/>
              </a:lnSpc>
            </a:pPr>
            <a:endParaRPr lang="fr-FR" b="1">
              <a:solidFill>
                <a:schemeClr val="bg2">
                  <a:lumMod val="75000"/>
                </a:schemeClr>
              </a:solidFill>
              <a:latin typeface="Arial"/>
              <a:cs typeface="Arial"/>
            </a:endParaRPr>
          </a:p>
        </p:txBody>
      </p:sp>
      <p:sp>
        <p:nvSpPr>
          <p:cNvPr id="34" name="Espace réservé du texte 2"/>
          <p:cNvSpPr txBox="1">
            <a:spLocks/>
          </p:cNvSpPr>
          <p:nvPr/>
        </p:nvSpPr>
        <p:spPr>
          <a:xfrm>
            <a:off x="9337969" y="752621"/>
            <a:ext cx="2284810" cy="4914133"/>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8"/>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8"/>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algn="r"/>
            <a:r>
              <a:rPr lang="fr-FR" sz="1100" kern="9400">
                <a:solidFill>
                  <a:schemeClr val="bg1"/>
                </a:solidFill>
                <a:latin typeface="Arial"/>
                <a:ea typeface="+mj-ea"/>
                <a:cs typeface="Arial"/>
              </a:rPr>
              <a:t>La mission Euclid</a:t>
            </a:r>
            <a:r>
              <a:rPr lang="fr-FR" sz="1800" b="0">
                <a:solidFill>
                  <a:srgbClr val="000000"/>
                </a:solidFill>
              </a:rPr>
              <a:t/>
            </a:r>
            <a:br>
              <a:rPr lang="fr-FR" sz="1800" b="0">
                <a:solidFill>
                  <a:srgbClr val="000000"/>
                </a:solidFill>
              </a:rPr>
            </a:br>
            <a:r>
              <a:rPr lang="fr-FR" kern="9400">
                <a:solidFill>
                  <a:schemeClr val="bg1"/>
                </a:solidFill>
                <a:latin typeface="Arial"/>
                <a:ea typeface="+mj-ea"/>
                <a:cs typeface="Arial"/>
              </a:rPr>
              <a:t> l’invisible </a:t>
            </a:r>
            <a:endParaRPr lang="fr-FR" sz="1800">
              <a:solidFill>
                <a:schemeClr val="bg2">
                  <a:lumMod val="75000"/>
                </a:schemeClr>
              </a:solidFill>
              <a:latin typeface="Arial"/>
              <a:cs typeface="Arial"/>
            </a:endParaRP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35" name="Image 34"/>
          <p:cNvPicPr>
            <a:picLocks noChangeAspect="1"/>
          </p:cNvPicPr>
          <p:nvPr/>
        </p:nvPicPr>
        <p:blipFill>
          <a:blip r:embed="rId9"/>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36" name="Arrondir un rectangle avec un coin du même côté 35"/>
          <p:cNvSpPr/>
          <p:nvPr/>
        </p:nvSpPr>
        <p:spPr>
          <a:xfrm rot="16200000">
            <a:off x="10740598" y="5538865"/>
            <a:ext cx="274037" cy="999380"/>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23" name="Image 22"/>
          <p:cNvPicPr>
            <a:picLocks noChangeAspect="1"/>
          </p:cNvPicPr>
          <p:nvPr/>
        </p:nvPicPr>
        <p:blipFill>
          <a:blip r:embed="rId7"/>
          <a:stretch>
            <a:fillRect/>
          </a:stretch>
        </p:blipFill>
        <p:spPr>
          <a:xfrm rot="4822570">
            <a:off x="-517388" y="4266042"/>
            <a:ext cx="2073923" cy="3271003"/>
          </a:xfrm>
          <a:prstGeom prst="rect">
            <a:avLst/>
          </a:prstGeom>
        </p:spPr>
      </p:pic>
    </p:spTree>
    <p:extLst>
      <p:ext uri="{BB962C8B-B14F-4D97-AF65-F5344CB8AC3E}">
        <p14:creationId xmlns:p14="http://schemas.microsoft.com/office/powerpoint/2010/main" val="29281924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gner un rectangle avec un coin diagonal 1"/>
          <p:cNvSpPr/>
          <p:nvPr/>
        </p:nvSpPr>
        <p:spPr>
          <a:xfrm>
            <a:off x="0" y="1"/>
            <a:ext cx="2967386" cy="2124763"/>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0" name="Triangle isocèle 9"/>
          <p:cNvSpPr/>
          <p:nvPr/>
        </p:nvSpPr>
        <p:spPr>
          <a:xfrm rot="7938587">
            <a:off x="2912328" y="1913990"/>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11" name="Titre 1"/>
          <p:cNvSpPr txBox="1">
            <a:spLocks/>
          </p:cNvSpPr>
          <p:nvPr/>
        </p:nvSpPr>
        <p:spPr>
          <a:xfrm>
            <a:off x="81481" y="413093"/>
            <a:ext cx="2838428" cy="1533619"/>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indent="0">
              <a:spcBef>
                <a:spcPts val="1800"/>
              </a:spcBef>
              <a:spcAft>
                <a:spcPts val="1800"/>
              </a:spcAft>
              <a:buSzPct val="107000"/>
            </a:pPr>
            <a:r>
              <a:rPr lang="en-US" sz="1100" dirty="0"/>
              <a:t>What Euclid measures </a:t>
            </a:r>
            <a:r>
              <a:rPr lang="en-US" sz="1100" dirty="0" smtClean="0"/>
              <a:t>…  </a:t>
            </a:r>
            <a:r>
              <a:rPr lang="en-US" dirty="0" smtClean="0"/>
              <a:t/>
            </a:r>
            <a:br>
              <a:rPr lang="en-US" dirty="0" smtClean="0"/>
            </a:br>
            <a:r>
              <a:rPr lang="en-US" sz="2000" dirty="0" smtClean="0"/>
              <a:t> Baryonic Acoustic Oscillations </a:t>
            </a:r>
            <a:br>
              <a:rPr lang="en-US" sz="2000" dirty="0" smtClean="0"/>
            </a:br>
            <a:r>
              <a:rPr lang="en-US" sz="2000" dirty="0" smtClean="0"/>
              <a:t>(BAO)</a:t>
            </a:r>
            <a:endParaRPr lang="en-US" sz="2000" dirty="0"/>
          </a:p>
        </p:txBody>
      </p:sp>
      <p:sp>
        <p:nvSpPr>
          <p:cNvPr id="12" name="Rectangle 11"/>
          <p:cNvSpPr/>
          <p:nvPr/>
        </p:nvSpPr>
        <p:spPr>
          <a:xfrm>
            <a:off x="3296445" y="1106932"/>
            <a:ext cx="4886935" cy="341632"/>
          </a:xfrm>
          <a:prstGeom prst="rect">
            <a:avLst/>
          </a:prstGeom>
          <a:noFill/>
        </p:spPr>
        <p:txBody>
          <a:bodyPr wrap="square">
            <a:spAutoFit/>
          </a:bodyPr>
          <a:lstStyle/>
          <a:p>
            <a:pPr>
              <a:lnSpc>
                <a:spcPct val="90000"/>
              </a:lnSpc>
              <a:spcBef>
                <a:spcPts val="600"/>
              </a:spcBef>
              <a:buClr>
                <a:schemeClr val="accent4">
                  <a:lumMod val="40000"/>
                  <a:lumOff val="60000"/>
                </a:schemeClr>
              </a:buClr>
              <a:buSzPct val="192000"/>
            </a:pPr>
            <a:r>
              <a:rPr lang="en-US" b="1" dirty="0" smtClean="0">
                <a:solidFill>
                  <a:schemeClr val="bg2">
                    <a:lumMod val="75000"/>
                  </a:schemeClr>
                </a:solidFill>
                <a:latin typeface="Arial"/>
                <a:cs typeface="Arial"/>
              </a:rPr>
              <a:t>To measure galaxies light …</a:t>
            </a:r>
            <a:endParaRPr lang="en-US" b="1" dirty="0">
              <a:solidFill>
                <a:schemeClr val="bg2">
                  <a:lumMod val="75000"/>
                </a:schemeClr>
              </a:solidFill>
              <a:latin typeface="Arial"/>
              <a:cs typeface="Arial"/>
            </a:endParaRPr>
          </a:p>
        </p:txBody>
      </p:sp>
      <p:sp>
        <p:nvSpPr>
          <p:cNvPr id="21" name="Rectangle 20"/>
          <p:cNvSpPr/>
          <p:nvPr/>
        </p:nvSpPr>
        <p:spPr>
          <a:xfrm>
            <a:off x="595461" y="2743212"/>
            <a:ext cx="2489005" cy="3109991"/>
          </a:xfrm>
          <a:prstGeom prst="rect">
            <a:avLst/>
          </a:prstGeom>
          <a:noFill/>
        </p:spPr>
        <p:txBody>
          <a:bodyPr wrap="square">
            <a:noAutofit/>
          </a:bodyPr>
          <a:lstStyle/>
          <a:p>
            <a:pPr>
              <a:lnSpc>
                <a:spcPct val="90000"/>
              </a:lnSpc>
              <a:spcBef>
                <a:spcPts val="300"/>
              </a:spcBef>
            </a:pPr>
            <a:r>
              <a:rPr lang="en-US" sz="800" i="1" dirty="0" smtClean="0">
                <a:latin typeface="Arial"/>
                <a:cs typeface="Arial"/>
              </a:rPr>
              <a:t>Big Bang !</a:t>
            </a:r>
            <a:br>
              <a:rPr lang="en-US" sz="800" i="1" dirty="0" smtClean="0">
                <a:latin typeface="Arial"/>
                <a:cs typeface="Arial"/>
              </a:rPr>
            </a:br>
            <a:r>
              <a:rPr lang="en-US" sz="800" i="1" dirty="0">
                <a:latin typeface="Arial"/>
                <a:cs typeface="Arial"/>
              </a:rPr>
              <a:t/>
            </a:r>
            <a:br>
              <a:rPr lang="en-US" sz="800" i="1" dirty="0">
                <a:latin typeface="Arial"/>
                <a:cs typeface="Arial"/>
              </a:rPr>
            </a:br>
            <a:r>
              <a:rPr lang="en-US" sz="800" i="1" dirty="0" smtClean="0">
                <a:latin typeface="Arial"/>
                <a:cs typeface="Arial"/>
              </a:rPr>
              <a:t>Pressure oscillations circulate </a:t>
            </a:r>
            <a:r>
              <a:rPr lang="en-US" sz="800" i="1" dirty="0">
                <a:latin typeface="Arial"/>
                <a:cs typeface="Arial"/>
              </a:rPr>
              <a:t>in an ultra-dense </a:t>
            </a:r>
            <a:r>
              <a:rPr lang="en-US" sz="800" i="1" dirty="0" smtClean="0">
                <a:latin typeface="Arial"/>
                <a:cs typeface="Arial"/>
              </a:rPr>
              <a:t>and </a:t>
            </a:r>
            <a:r>
              <a:rPr lang="en-US" sz="800" i="1" dirty="0">
                <a:latin typeface="Arial"/>
                <a:cs typeface="Arial"/>
              </a:rPr>
              <a:t>ultra-hot </a:t>
            </a:r>
            <a:r>
              <a:rPr lang="en-US" sz="800" i="1" dirty="0" smtClean="0">
                <a:latin typeface="Arial"/>
                <a:cs typeface="Arial"/>
              </a:rPr>
              <a:t> plasma.</a:t>
            </a:r>
          </a:p>
          <a:p>
            <a:pPr>
              <a:lnSpc>
                <a:spcPct val="90000"/>
              </a:lnSpc>
              <a:spcBef>
                <a:spcPts val="300"/>
              </a:spcBef>
            </a:pPr>
            <a:r>
              <a:rPr lang="en-US" sz="800" i="1" dirty="0" smtClean="0">
                <a:latin typeface="Arial"/>
                <a:cs typeface="Arial"/>
              </a:rPr>
              <a:t>Age of the universe 10</a:t>
            </a:r>
            <a:r>
              <a:rPr lang="en-US" sz="800" i="1" baseline="30000" dirty="0" smtClean="0">
                <a:latin typeface="Arial"/>
                <a:cs typeface="Arial"/>
              </a:rPr>
              <a:t>-35 </a:t>
            </a:r>
            <a:r>
              <a:rPr lang="en-US" sz="800" i="1" dirty="0" smtClean="0">
                <a:latin typeface="Arial"/>
                <a:cs typeface="Arial"/>
              </a:rPr>
              <a:t>s : inflation.</a:t>
            </a:r>
            <a:br>
              <a:rPr lang="en-US" sz="800" i="1" dirty="0" smtClean="0">
                <a:latin typeface="Arial"/>
                <a:cs typeface="Arial"/>
              </a:rPr>
            </a:br>
            <a:r>
              <a:rPr lang="en-US" sz="800" i="1" dirty="0" smtClean="0">
                <a:latin typeface="Arial"/>
                <a:cs typeface="Arial"/>
              </a:rPr>
              <a:t> Space expands 10</a:t>
            </a:r>
            <a:r>
              <a:rPr lang="en-US" sz="800" i="1" baseline="30000" dirty="0" smtClean="0">
                <a:latin typeface="Arial"/>
                <a:cs typeface="Arial"/>
              </a:rPr>
              <a:t>30</a:t>
            </a:r>
            <a:r>
              <a:rPr lang="en-US" sz="800" i="1" dirty="0" smtClean="0">
                <a:latin typeface="Arial"/>
                <a:cs typeface="Arial"/>
              </a:rPr>
              <a:t> to 10</a:t>
            </a:r>
            <a:r>
              <a:rPr lang="en-US" sz="800" i="1" baseline="30000" dirty="0" smtClean="0">
                <a:latin typeface="Arial"/>
                <a:cs typeface="Arial"/>
              </a:rPr>
              <a:t>100</a:t>
            </a:r>
            <a:r>
              <a:rPr lang="en-US" sz="800" i="1" dirty="0" smtClean="0">
                <a:latin typeface="Arial"/>
                <a:cs typeface="Arial"/>
              </a:rPr>
              <a:t> times in 10</a:t>
            </a:r>
            <a:r>
              <a:rPr lang="en-US" sz="800" i="1" baseline="30000" dirty="0" smtClean="0">
                <a:latin typeface="Arial"/>
                <a:cs typeface="Arial"/>
              </a:rPr>
              <a:t>-32 </a:t>
            </a:r>
            <a:r>
              <a:rPr lang="en-US" sz="800" i="1" dirty="0" smtClean="0">
                <a:latin typeface="Arial"/>
                <a:cs typeface="Arial"/>
              </a:rPr>
              <a:t>s.</a:t>
            </a:r>
          </a:p>
          <a:p>
            <a:pPr>
              <a:lnSpc>
                <a:spcPct val="90000"/>
              </a:lnSpc>
              <a:spcBef>
                <a:spcPts val="300"/>
              </a:spcBef>
            </a:pPr>
            <a:r>
              <a:rPr lang="en-US" sz="800" i="1" dirty="0" smtClean="0">
                <a:latin typeface="Arial"/>
                <a:cs typeface="Arial"/>
              </a:rPr>
              <a:t>Matter &amp; particles are </a:t>
            </a:r>
            <a:r>
              <a:rPr lang="en-US" sz="800" i="1" dirty="0">
                <a:latin typeface="Arial"/>
                <a:cs typeface="Arial"/>
              </a:rPr>
              <a:t>synthesized during the vertiginous </a:t>
            </a:r>
            <a:r>
              <a:rPr lang="en-US" sz="800" i="1" dirty="0" smtClean="0">
                <a:latin typeface="Arial"/>
                <a:cs typeface="Arial"/>
              </a:rPr>
              <a:t>expansion. Oscillations are propagating within the primordial soup of ordinary matter, light and dark matter. When universe reaches 3000 degrees, light escapes (it is the famous Planck cosmological background) and the matter can condense under the effect of gravity.</a:t>
            </a:r>
          </a:p>
          <a:p>
            <a:pPr>
              <a:lnSpc>
                <a:spcPct val="90000"/>
              </a:lnSpc>
              <a:spcBef>
                <a:spcPts val="300"/>
              </a:spcBef>
            </a:pPr>
            <a:r>
              <a:rPr lang="en-US" sz="800" i="1" dirty="0" smtClean="0">
                <a:latin typeface="Arial"/>
                <a:cs typeface="Arial"/>
              </a:rPr>
              <a:t>Oscillations are no more propagating. Their finger prints remain printed within the </a:t>
            </a:r>
            <a:r>
              <a:rPr lang="en-US" sz="800" i="1" dirty="0">
                <a:latin typeface="Arial"/>
                <a:cs typeface="Arial"/>
              </a:rPr>
              <a:t>b</a:t>
            </a:r>
            <a:r>
              <a:rPr lang="en-US" sz="800" i="1" dirty="0" smtClean="0">
                <a:latin typeface="Arial"/>
                <a:cs typeface="Arial"/>
              </a:rPr>
              <a:t>aryonic matter (atoms) map, and it will guide the formation of the big cosmological structures that we can observe.</a:t>
            </a:r>
          </a:p>
          <a:p>
            <a:pPr>
              <a:lnSpc>
                <a:spcPct val="90000"/>
              </a:lnSpc>
              <a:spcBef>
                <a:spcPts val="300"/>
              </a:spcBef>
            </a:pPr>
            <a:r>
              <a:rPr lang="en-US" sz="800" i="1" dirty="0" smtClean="0">
                <a:latin typeface="Arial"/>
                <a:cs typeface="Arial"/>
              </a:rPr>
              <a:t>The universe will extend with these structures while these ones evolve and aggregate in clusters.</a:t>
            </a:r>
            <a:endParaRPr lang="en-US" sz="800" i="1" dirty="0">
              <a:latin typeface="Arial"/>
              <a:cs typeface="Arial"/>
            </a:endParaRPr>
          </a:p>
        </p:txBody>
      </p:sp>
      <p:sp>
        <p:nvSpPr>
          <p:cNvPr id="14" name="Rectangle 13"/>
          <p:cNvSpPr/>
          <p:nvPr/>
        </p:nvSpPr>
        <p:spPr>
          <a:xfrm>
            <a:off x="6844420" y="1691831"/>
            <a:ext cx="1872466" cy="1712272"/>
          </a:xfrm>
          <a:prstGeom prst="rect">
            <a:avLst/>
          </a:prstGeom>
          <a:noFill/>
        </p:spPr>
        <p:txBody>
          <a:bodyPr wrap="square">
            <a:noAutofit/>
          </a:bodyPr>
          <a:lstStyle/>
          <a:p>
            <a:pPr>
              <a:lnSpc>
                <a:spcPct val="80000"/>
              </a:lnSpc>
              <a:spcBef>
                <a:spcPts val="300"/>
              </a:spcBef>
            </a:pPr>
            <a:r>
              <a:rPr lang="en-US" sz="1200" dirty="0" smtClean="0">
                <a:solidFill>
                  <a:schemeClr val="tx1">
                    <a:lumMod val="65000"/>
                    <a:lumOff val="35000"/>
                  </a:schemeClr>
                </a:solidFill>
                <a:latin typeface="Arial"/>
                <a:cs typeface="Arial"/>
              </a:rPr>
              <a:t>The measure of spectral redshift on a huge number of galaxies, under a large part of the sky and a big depth will show us the” geometric” evolution of the large cosmologic structures and hence the effect and the repartition of dark energy.</a:t>
            </a:r>
            <a:endParaRPr lang="en-US" sz="1200" dirty="0">
              <a:solidFill>
                <a:schemeClr val="tx1">
                  <a:lumMod val="65000"/>
                  <a:lumOff val="35000"/>
                </a:schemeClr>
              </a:solidFill>
              <a:latin typeface="Arial"/>
              <a:cs typeface="Arial"/>
            </a:endParaRPr>
          </a:p>
        </p:txBody>
      </p:sp>
      <p:sp>
        <p:nvSpPr>
          <p:cNvPr id="15" name="Flèche vers la droite 14"/>
          <p:cNvSpPr/>
          <p:nvPr/>
        </p:nvSpPr>
        <p:spPr>
          <a:xfrm>
            <a:off x="868396" y="5379166"/>
            <a:ext cx="504047" cy="225082"/>
          </a:xfrm>
          <a:prstGeom prst="rightArrow">
            <a:avLst>
              <a:gd name="adj1" fmla="val 13333"/>
              <a:gd name="adj2" fmla="val 57826"/>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3"/>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3"/>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17" name="Image 16"/>
          <p:cNvPicPr>
            <a:picLocks noChangeAspect="1"/>
          </p:cNvPicPr>
          <p:nvPr/>
        </p:nvPicPr>
        <p:blipFill>
          <a:blip r:embed="rId4"/>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18" name="Arrondir un rectangle avec un coin du même côté 17"/>
          <p:cNvSpPr/>
          <p:nvPr/>
        </p:nvSpPr>
        <p:spPr>
          <a:xfrm rot="16200000">
            <a:off x="10740598" y="5538865"/>
            <a:ext cx="274037" cy="999380"/>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Rectangle 2"/>
          <p:cNvSpPr/>
          <p:nvPr/>
        </p:nvSpPr>
        <p:spPr>
          <a:xfrm>
            <a:off x="594634" y="2230417"/>
            <a:ext cx="2012764" cy="720333"/>
          </a:xfrm>
          <a:prstGeom prst="rect">
            <a:avLst/>
          </a:prstGeom>
        </p:spPr>
        <p:txBody>
          <a:bodyPr wrap="square">
            <a:noAutofit/>
          </a:bodyPr>
          <a:lstStyle/>
          <a:p>
            <a:pPr>
              <a:lnSpc>
                <a:spcPct val="90000"/>
              </a:lnSpc>
              <a:spcBef>
                <a:spcPts val="600"/>
              </a:spcBef>
              <a:buClr>
                <a:schemeClr val="accent4">
                  <a:lumMod val="40000"/>
                  <a:lumOff val="60000"/>
                </a:schemeClr>
              </a:buClr>
              <a:buSzPct val="192000"/>
            </a:pPr>
            <a:r>
              <a:rPr lang="en-US" sz="1400" b="1" i="1" dirty="0" smtClean="0">
                <a:solidFill>
                  <a:schemeClr val="bg2">
                    <a:lumMod val="75000"/>
                  </a:schemeClr>
                </a:solidFill>
                <a:latin typeface="Arial"/>
                <a:cs typeface="Arial"/>
              </a:rPr>
              <a:t>Birth of big structures ...</a:t>
            </a:r>
            <a:endParaRPr lang="en-US" sz="1400" b="1" i="1" dirty="0">
              <a:solidFill>
                <a:schemeClr val="bg2">
                  <a:lumMod val="75000"/>
                </a:schemeClr>
              </a:solidFill>
              <a:latin typeface="Arial"/>
              <a:cs typeface="Arial"/>
            </a:endParaRPr>
          </a:p>
        </p:txBody>
      </p:sp>
      <p:pic>
        <p:nvPicPr>
          <p:cNvPr id="19" name="Image 18"/>
          <p:cNvPicPr>
            <a:picLocks noChangeAspect="1"/>
          </p:cNvPicPr>
          <p:nvPr/>
        </p:nvPicPr>
        <p:blipFill>
          <a:blip r:embed="rId5"/>
          <a:stretch>
            <a:fillRect/>
          </a:stretch>
        </p:blipFill>
        <p:spPr>
          <a:xfrm>
            <a:off x="3000635" y="1812600"/>
            <a:ext cx="3942812" cy="2437607"/>
          </a:xfrm>
          <a:prstGeom prst="rect">
            <a:avLst/>
          </a:prstGeom>
        </p:spPr>
      </p:pic>
      <p:pic>
        <p:nvPicPr>
          <p:cNvPr id="22" name="Image 21"/>
          <p:cNvPicPr>
            <a:picLocks noChangeAspect="1"/>
          </p:cNvPicPr>
          <p:nvPr/>
        </p:nvPicPr>
        <p:blipFill>
          <a:blip r:embed="rId6"/>
          <a:stretch>
            <a:fillRect/>
          </a:stretch>
        </p:blipFill>
        <p:spPr>
          <a:xfrm rot="19528366">
            <a:off x="1121934" y="4725536"/>
            <a:ext cx="2139426" cy="3374315"/>
          </a:xfrm>
          <a:prstGeom prst="rect">
            <a:avLst/>
          </a:prstGeom>
        </p:spPr>
      </p:pic>
      <p:pic>
        <p:nvPicPr>
          <p:cNvPr id="23" name="Image 22"/>
          <p:cNvPicPr>
            <a:picLocks noChangeAspect="1"/>
          </p:cNvPicPr>
          <p:nvPr/>
        </p:nvPicPr>
        <p:blipFill>
          <a:blip r:embed="rId6"/>
          <a:stretch>
            <a:fillRect/>
          </a:stretch>
        </p:blipFill>
        <p:spPr>
          <a:xfrm rot="9176413">
            <a:off x="5091872" y="-1196863"/>
            <a:ext cx="1875958" cy="2958772"/>
          </a:xfrm>
          <a:prstGeom prst="rect">
            <a:avLst/>
          </a:prstGeom>
        </p:spPr>
      </p:pic>
      <p:sp>
        <p:nvSpPr>
          <p:cNvPr id="4" name="Rectangle 3"/>
          <p:cNvSpPr/>
          <p:nvPr/>
        </p:nvSpPr>
        <p:spPr>
          <a:xfrm>
            <a:off x="1439308" y="5310102"/>
            <a:ext cx="7277578" cy="737440"/>
          </a:xfrm>
          <a:prstGeom prst="rect">
            <a:avLst/>
          </a:prstGeom>
        </p:spPr>
        <p:txBody>
          <a:bodyPr wrap="square">
            <a:noAutofit/>
          </a:bodyPr>
          <a:lstStyle/>
          <a:p>
            <a:pPr>
              <a:lnSpc>
                <a:spcPct val="90000"/>
              </a:lnSpc>
              <a:spcBef>
                <a:spcPts val="600"/>
              </a:spcBef>
              <a:buClr>
                <a:schemeClr val="accent4">
                  <a:lumMod val="40000"/>
                  <a:lumOff val="60000"/>
                </a:schemeClr>
              </a:buClr>
              <a:buSzPct val="192000"/>
            </a:pPr>
            <a:r>
              <a:rPr lang="en-US" b="1" dirty="0">
                <a:solidFill>
                  <a:schemeClr val="bg2">
                    <a:lumMod val="75000"/>
                  </a:schemeClr>
                </a:solidFill>
                <a:latin typeface="Arial"/>
                <a:cs typeface="Arial"/>
              </a:rPr>
              <a:t>NISP instrument</a:t>
            </a:r>
          </a:p>
          <a:p>
            <a:pPr>
              <a:lnSpc>
                <a:spcPct val="90000"/>
              </a:lnSpc>
              <a:spcBef>
                <a:spcPts val="600"/>
              </a:spcBef>
              <a:buClr>
                <a:schemeClr val="accent4">
                  <a:lumMod val="40000"/>
                  <a:lumOff val="60000"/>
                </a:schemeClr>
              </a:buClr>
              <a:buSzPct val="192000"/>
            </a:pPr>
            <a:r>
              <a:rPr lang="en-US" sz="1200" dirty="0">
                <a:solidFill>
                  <a:schemeClr val="tx1">
                    <a:lumMod val="65000"/>
                    <a:lumOff val="35000"/>
                  </a:schemeClr>
                </a:solidFill>
                <a:latin typeface="Arial"/>
                <a:cs typeface="Arial"/>
              </a:rPr>
              <a:t>measure very precisely, thanks to infra red spectroscopy, the galaxies redshift on a wide part of the sky.</a:t>
            </a:r>
          </a:p>
        </p:txBody>
      </p:sp>
      <p:pic>
        <p:nvPicPr>
          <p:cNvPr id="24" name="Image 23" descr="BAO-G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18" y="3422274"/>
            <a:ext cx="5170035" cy="1789160"/>
          </a:xfrm>
          <a:prstGeom prst="rect">
            <a:avLst/>
          </a:prstGeom>
        </p:spPr>
      </p:pic>
    </p:spTree>
    <p:extLst>
      <p:ext uri="{BB962C8B-B14F-4D97-AF65-F5344CB8AC3E}">
        <p14:creationId xmlns:p14="http://schemas.microsoft.com/office/powerpoint/2010/main" val="22976931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rot="19139579">
            <a:off x="2485637" y="-83846"/>
            <a:ext cx="4202628" cy="6628409"/>
          </a:xfrm>
          <a:prstGeom prst="rect">
            <a:avLst/>
          </a:prstGeom>
        </p:spPr>
      </p:pic>
      <p:sp>
        <p:nvSpPr>
          <p:cNvPr id="27" name="Rogner un rectangle avec un coin diagonal 26"/>
          <p:cNvSpPr/>
          <p:nvPr/>
        </p:nvSpPr>
        <p:spPr>
          <a:xfrm>
            <a:off x="0" y="1"/>
            <a:ext cx="2967386"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re 1"/>
          <p:cNvSpPr txBox="1">
            <a:spLocks/>
          </p:cNvSpPr>
          <p:nvPr/>
        </p:nvSpPr>
        <p:spPr>
          <a:xfrm>
            <a:off x="145143" y="326573"/>
            <a:ext cx="2751965" cy="687739"/>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r>
              <a:rPr lang="en-US" sz="2000" dirty="0" smtClean="0"/>
              <a:t>The Euclid mission</a:t>
            </a:r>
            <a:endParaRPr lang="en-US" sz="2000" dirty="0"/>
          </a:p>
        </p:txBody>
      </p:sp>
      <p:sp>
        <p:nvSpPr>
          <p:cNvPr id="12" name="Rectangle 11"/>
          <p:cNvSpPr/>
          <p:nvPr/>
        </p:nvSpPr>
        <p:spPr>
          <a:xfrm>
            <a:off x="3211182" y="595658"/>
            <a:ext cx="5512963" cy="595548"/>
          </a:xfrm>
          <a:prstGeom prst="rect">
            <a:avLst/>
          </a:prstGeom>
          <a:noFill/>
        </p:spPr>
        <p:txBody>
          <a:bodyPr wrap="square">
            <a:spAutoFit/>
          </a:bodyPr>
          <a:lstStyle/>
          <a:p>
            <a:pPr>
              <a:lnSpc>
                <a:spcPct val="90000"/>
              </a:lnSpc>
              <a:spcBef>
                <a:spcPts val="600"/>
              </a:spcBef>
              <a:buClr>
                <a:schemeClr val="accent4">
                  <a:lumMod val="40000"/>
                  <a:lumOff val="60000"/>
                </a:schemeClr>
              </a:buClr>
              <a:buSzPct val="192000"/>
            </a:pPr>
            <a:r>
              <a:rPr lang="en-US" b="1" dirty="0" smtClean="0">
                <a:solidFill>
                  <a:schemeClr val="bg2">
                    <a:lumMod val="75000"/>
                  </a:schemeClr>
                </a:solidFill>
                <a:latin typeface="Arial"/>
                <a:cs typeface="Arial"/>
              </a:rPr>
              <a:t>Launch foreseen in 2021 from Kourou space base, by a Soyouz rocket</a:t>
            </a:r>
            <a:endParaRPr lang="en-US" b="1" dirty="0">
              <a:solidFill>
                <a:schemeClr val="bg2">
                  <a:lumMod val="75000"/>
                </a:schemeClr>
              </a:solidFill>
              <a:latin typeface="Arial"/>
              <a:cs typeface="Arial"/>
            </a:endParaRPr>
          </a:p>
        </p:txBody>
      </p:sp>
      <p:sp>
        <p:nvSpPr>
          <p:cNvPr id="5" name="Rectangle 4"/>
          <p:cNvSpPr/>
          <p:nvPr/>
        </p:nvSpPr>
        <p:spPr>
          <a:xfrm>
            <a:off x="3634777" y="1218128"/>
            <a:ext cx="4846614" cy="535531"/>
          </a:xfrm>
          <a:prstGeom prst="rect">
            <a:avLst/>
          </a:prstGeom>
        </p:spPr>
        <p:txBody>
          <a:bodyPr wrap="square">
            <a:spAutoFit/>
          </a:bodyPr>
          <a:lstStyle/>
          <a:p>
            <a:pPr>
              <a:lnSpc>
                <a:spcPct val="80000"/>
              </a:lnSpc>
            </a:pPr>
            <a:r>
              <a:rPr lang="en-US" sz="1200" b="1" dirty="0" smtClean="0">
                <a:solidFill>
                  <a:srgbClr val="FD9533"/>
                </a:solidFill>
                <a:latin typeface="Arial"/>
                <a:cs typeface="Arial"/>
              </a:rPr>
              <a:t>6 years mission around the Sun / Earth L2 Lagrange point,</a:t>
            </a:r>
          </a:p>
          <a:p>
            <a:pPr>
              <a:lnSpc>
                <a:spcPct val="80000"/>
              </a:lnSpc>
            </a:pPr>
            <a:r>
              <a:rPr lang="en-US" sz="1200" b="1" dirty="0" smtClean="0">
                <a:solidFill>
                  <a:srgbClr val="FD9533"/>
                </a:solidFill>
                <a:latin typeface="Arial"/>
                <a:cs typeface="Arial"/>
              </a:rPr>
              <a:t>6 months commissioning &amp; exploitation readiness preparation,</a:t>
            </a:r>
            <a:br>
              <a:rPr lang="en-US" sz="1200" b="1" dirty="0" smtClean="0">
                <a:solidFill>
                  <a:srgbClr val="FD9533"/>
                </a:solidFill>
                <a:latin typeface="Arial"/>
                <a:cs typeface="Arial"/>
              </a:rPr>
            </a:br>
            <a:r>
              <a:rPr lang="en-US" sz="1200" b="1" dirty="0" smtClean="0">
                <a:solidFill>
                  <a:srgbClr val="FD9533"/>
                </a:solidFill>
                <a:latin typeface="Arial"/>
                <a:cs typeface="Arial"/>
              </a:rPr>
              <a:t>A sky survey covering 15 000 deg</a:t>
            </a:r>
            <a:r>
              <a:rPr lang="en-US" sz="1200" b="1" baseline="30000" dirty="0" smtClean="0">
                <a:solidFill>
                  <a:srgbClr val="FD9533"/>
                </a:solidFill>
                <a:latin typeface="Arial"/>
                <a:cs typeface="Arial"/>
              </a:rPr>
              <a:t>2</a:t>
            </a:r>
            <a:endParaRPr lang="en-US" sz="1200" b="1" baseline="30000" dirty="0">
              <a:solidFill>
                <a:srgbClr val="FD9533"/>
              </a:solidFill>
              <a:latin typeface="Arial"/>
              <a:cs typeface="Arial"/>
            </a:endParaRPr>
          </a:p>
        </p:txBody>
      </p:sp>
      <p:sp>
        <p:nvSpPr>
          <p:cNvPr id="28" name="Triangle isocèle 27"/>
          <p:cNvSpPr/>
          <p:nvPr/>
        </p:nvSpPr>
        <p:spPr>
          <a:xfrm rot="8447652">
            <a:off x="2915470" y="1176763"/>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20" name="Rectangle 19"/>
          <p:cNvSpPr/>
          <p:nvPr/>
        </p:nvSpPr>
        <p:spPr>
          <a:xfrm>
            <a:off x="518679" y="4713227"/>
            <a:ext cx="2501571" cy="1455104"/>
          </a:xfrm>
          <a:prstGeom prst="rect">
            <a:avLst/>
          </a:prstGeom>
          <a:noFill/>
        </p:spPr>
        <p:txBody>
          <a:bodyPr wrap="square">
            <a:noAutofit/>
          </a:bodyPr>
          <a:lstStyle/>
          <a:p>
            <a:pPr>
              <a:lnSpc>
                <a:spcPct val="80000"/>
              </a:lnSpc>
              <a:spcAft>
                <a:spcPts val="600"/>
              </a:spcAft>
            </a:pPr>
            <a:r>
              <a:rPr lang="en-US" sz="1600" b="1" dirty="0" smtClean="0">
                <a:solidFill>
                  <a:srgbClr val="FD9533"/>
                </a:solidFill>
                <a:latin typeface="Arial"/>
                <a:cs typeface="Arial"/>
              </a:rPr>
              <a:t>Eucli</a:t>
            </a:r>
            <a:r>
              <a:rPr lang="en-US" sz="1400" b="1" dirty="0" smtClean="0">
                <a:solidFill>
                  <a:srgbClr val="FD9533"/>
                </a:solidFill>
                <a:latin typeface="Arial"/>
                <a:cs typeface="Arial"/>
              </a:rPr>
              <a:t>d</a:t>
            </a:r>
            <a:r>
              <a:rPr lang="en-US" sz="1400" b="1" dirty="0" smtClean="0">
                <a:solidFill>
                  <a:srgbClr val="5A85B6"/>
                </a:solidFill>
                <a:latin typeface="Arial"/>
                <a:cs typeface="Arial"/>
              </a:rPr>
              <a:t/>
            </a:r>
            <a:br>
              <a:rPr lang="en-US" sz="1400" b="1" dirty="0" smtClean="0">
                <a:solidFill>
                  <a:srgbClr val="5A85B6"/>
                </a:solidFill>
                <a:latin typeface="Arial"/>
                <a:cs typeface="Arial"/>
              </a:rPr>
            </a:br>
            <a:r>
              <a:rPr lang="en-US" sz="1400" b="1" dirty="0" smtClean="0">
                <a:solidFill>
                  <a:srgbClr val="5A85B6"/>
                </a:solidFill>
                <a:latin typeface="Arial"/>
                <a:cs typeface="Arial"/>
              </a:rPr>
              <a:t>is an ESA mission</a:t>
            </a:r>
            <a:r>
              <a:rPr lang="en-US" sz="1200" dirty="0" smtClean="0">
                <a:solidFill>
                  <a:srgbClr val="5A85B6"/>
                </a:solidFill>
                <a:latin typeface="Arial"/>
                <a:cs typeface="Arial"/>
              </a:rPr>
              <a:t/>
            </a:r>
            <a:br>
              <a:rPr lang="en-US" sz="1200" dirty="0" smtClean="0">
                <a:solidFill>
                  <a:srgbClr val="5A85B6"/>
                </a:solidFill>
                <a:latin typeface="Arial"/>
                <a:cs typeface="Arial"/>
              </a:rPr>
            </a:br>
            <a:r>
              <a:rPr lang="en-US" sz="1000" dirty="0" smtClean="0">
                <a:solidFill>
                  <a:srgbClr val="5A85B6"/>
                </a:solidFill>
                <a:latin typeface="Arial"/>
                <a:cs typeface="Arial"/>
              </a:rPr>
              <a:t>European Space Agency</a:t>
            </a:r>
          </a:p>
          <a:p>
            <a:pPr>
              <a:lnSpc>
                <a:spcPct val="80000"/>
              </a:lnSpc>
              <a:spcAft>
                <a:spcPts val="600"/>
              </a:spcAft>
            </a:pPr>
            <a:r>
              <a:rPr lang="en-US" sz="1200" b="1" dirty="0" smtClean="0">
                <a:solidFill>
                  <a:srgbClr val="5A85B6"/>
                </a:solidFill>
                <a:latin typeface="Arial"/>
                <a:cs typeface="Arial"/>
              </a:rPr>
              <a:t>It is the second mission of the Cosmic Vision program</a:t>
            </a:r>
            <a:endParaRPr lang="en-US" sz="1200" b="1" dirty="0">
              <a:solidFill>
                <a:srgbClr val="5A85B6"/>
              </a:solidFill>
              <a:latin typeface="Arial"/>
              <a:cs typeface="Arial"/>
            </a:endParaRPr>
          </a:p>
          <a:p>
            <a:pPr>
              <a:lnSpc>
                <a:spcPct val="80000"/>
              </a:lnSpc>
              <a:spcAft>
                <a:spcPts val="600"/>
              </a:spcAft>
            </a:pPr>
            <a:r>
              <a:rPr lang="en-US" sz="1200" b="1" dirty="0" smtClean="0">
                <a:solidFill>
                  <a:srgbClr val="FD9533"/>
                </a:solidFill>
                <a:latin typeface="Arial"/>
                <a:cs typeface="Arial"/>
              </a:rPr>
              <a:t>France has the scientific leadership of the experience</a:t>
            </a:r>
            <a:r>
              <a:rPr lang="en-US" sz="1100" b="1" dirty="0" smtClean="0">
                <a:solidFill>
                  <a:srgbClr val="5A85B6"/>
                </a:solidFill>
                <a:latin typeface="Arial"/>
                <a:cs typeface="Arial"/>
              </a:rPr>
              <a:t>. </a:t>
            </a:r>
          </a:p>
        </p:txBody>
      </p:sp>
      <p:sp>
        <p:nvSpPr>
          <p:cNvPr id="22"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3"/>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3"/>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23" name="Image 22"/>
          <p:cNvPicPr>
            <a:picLocks noChangeAspect="1"/>
          </p:cNvPicPr>
          <p:nvPr/>
        </p:nvPicPr>
        <p:blipFill>
          <a:blip r:embed="rId4"/>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24" name="Arrondir un rectangle avec un coin du même côté 23"/>
          <p:cNvSpPr/>
          <p:nvPr/>
        </p:nvSpPr>
        <p:spPr>
          <a:xfrm rot="16200000">
            <a:off x="10740598" y="5538865"/>
            <a:ext cx="274037" cy="999380"/>
          </a:xfrm>
          <a:prstGeom prst="round2SameRect">
            <a:avLst>
              <a:gd name="adj1" fmla="val 50000"/>
              <a:gd name="adj2" fmla="val 0"/>
            </a:avLst>
          </a:prstGeom>
          <a:gradFill flip="none" rotWithShape="1">
            <a:gsLst>
              <a:gs pos="1000">
                <a:schemeClr val="bg2">
                  <a:lumMod val="75000"/>
                </a:schemeClr>
              </a:gs>
              <a:gs pos="100000">
                <a:schemeClr val="tx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6" name="Ellipse 25"/>
          <p:cNvSpPr/>
          <p:nvPr/>
        </p:nvSpPr>
        <p:spPr>
          <a:xfrm>
            <a:off x="-3832088" y="5488608"/>
            <a:ext cx="1369392" cy="136939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32" name="Grouper 31"/>
          <p:cNvGrpSpPr/>
          <p:nvPr/>
        </p:nvGrpSpPr>
        <p:grpSpPr>
          <a:xfrm>
            <a:off x="927651" y="1943860"/>
            <a:ext cx="1380436" cy="1612140"/>
            <a:chOff x="-2219740" y="850556"/>
            <a:chExt cx="1380436" cy="1612140"/>
          </a:xfrm>
        </p:grpSpPr>
        <p:sp>
          <p:nvSpPr>
            <p:cNvPr id="33" name="Ellipse 32"/>
            <p:cNvSpPr/>
            <p:nvPr/>
          </p:nvSpPr>
          <p:spPr>
            <a:xfrm>
              <a:off x="-2219740" y="1093304"/>
              <a:ext cx="1369392" cy="1369392"/>
            </a:xfrm>
            <a:prstGeom prst="ellipse">
              <a:avLst/>
            </a:prstGeom>
            <a:gradFill flip="none" rotWithShape="1">
              <a:gsLst>
                <a:gs pos="0">
                  <a:schemeClr val="bg2">
                    <a:lumMod val="20000"/>
                    <a:lumOff val="80000"/>
                  </a:schemeClr>
                </a:gs>
                <a:gs pos="100000">
                  <a:schemeClr val="tx2">
                    <a:lumMod val="60000"/>
                    <a:lumOff val="40000"/>
                  </a:schemeClr>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ZoneTexte 33"/>
            <p:cNvSpPr txBox="1"/>
            <p:nvPr/>
          </p:nvSpPr>
          <p:spPr>
            <a:xfrm>
              <a:off x="-2181456" y="2142852"/>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en-US" sz="600" b="1" dirty="0" smtClean="0"/>
                <a:t>1</a:t>
              </a:r>
              <a:endParaRPr lang="en-US" sz="600" b="1" dirty="0"/>
            </a:p>
          </p:txBody>
        </p:sp>
        <p:pic>
          <p:nvPicPr>
            <p:cNvPr id="35" name="Image 34"/>
            <p:cNvPicPr>
              <a:picLocks noChangeAspect="1"/>
            </p:cNvPicPr>
            <p:nvPr/>
          </p:nvPicPr>
          <p:blipFill>
            <a:blip r:embed="rId5"/>
            <a:stretch>
              <a:fillRect/>
            </a:stretch>
          </p:blipFill>
          <p:spPr>
            <a:xfrm>
              <a:off x="-1884178" y="850556"/>
              <a:ext cx="1044874" cy="1377755"/>
            </a:xfrm>
            <a:prstGeom prst="rect">
              <a:avLst/>
            </a:prstGeom>
            <a:noFill/>
            <a:ln>
              <a:noFill/>
            </a:ln>
          </p:spPr>
        </p:pic>
      </p:grpSp>
      <p:grpSp>
        <p:nvGrpSpPr>
          <p:cNvPr id="51" name="Grouper 50"/>
          <p:cNvGrpSpPr/>
          <p:nvPr/>
        </p:nvGrpSpPr>
        <p:grpSpPr>
          <a:xfrm>
            <a:off x="-2540001" y="641468"/>
            <a:ext cx="1369392" cy="1663811"/>
            <a:chOff x="-2540001" y="641468"/>
            <a:chExt cx="1369392" cy="1663811"/>
          </a:xfrm>
        </p:grpSpPr>
        <p:sp>
          <p:nvSpPr>
            <p:cNvPr id="37" name="Ellipse 36"/>
            <p:cNvSpPr/>
            <p:nvPr/>
          </p:nvSpPr>
          <p:spPr>
            <a:xfrm>
              <a:off x="-2540001" y="828260"/>
              <a:ext cx="1369392" cy="1369392"/>
            </a:xfrm>
            <a:prstGeom prst="ellipse">
              <a:avLst/>
            </a:prstGeom>
            <a:gradFill flip="none" rotWithShape="1">
              <a:gsLst>
                <a:gs pos="0">
                  <a:schemeClr val="bg2">
                    <a:lumMod val="20000"/>
                    <a:lumOff val="80000"/>
                  </a:schemeClr>
                </a:gs>
                <a:gs pos="100000">
                  <a:schemeClr val="tx2">
                    <a:lumMod val="60000"/>
                    <a:lumOff val="40000"/>
                  </a:schemeClr>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8" name="ZoneTexte 37"/>
            <p:cNvSpPr txBox="1"/>
            <p:nvPr/>
          </p:nvSpPr>
          <p:spPr>
            <a:xfrm>
              <a:off x="-2014114" y="2093272"/>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fr-FR" sz="600" b="1"/>
                <a:t>1</a:t>
              </a:r>
            </a:p>
          </p:txBody>
        </p:sp>
        <p:pic>
          <p:nvPicPr>
            <p:cNvPr id="39" name="Image 38"/>
            <p:cNvPicPr>
              <a:picLocks noChangeAspect="1"/>
            </p:cNvPicPr>
            <p:nvPr/>
          </p:nvPicPr>
          <p:blipFill>
            <a:blip r:embed="rId5"/>
            <a:stretch>
              <a:fillRect/>
            </a:stretch>
          </p:blipFill>
          <p:spPr>
            <a:xfrm>
              <a:off x="-2279267" y="641468"/>
              <a:ext cx="1077265" cy="1420465"/>
            </a:xfrm>
            <a:prstGeom prst="rect">
              <a:avLst/>
            </a:prstGeom>
            <a:noFill/>
            <a:ln>
              <a:noFill/>
            </a:ln>
          </p:spPr>
        </p:pic>
      </p:grpSp>
      <p:pic>
        <p:nvPicPr>
          <p:cNvPr id="40" name="Image 39"/>
          <p:cNvPicPr>
            <a:picLocks noChangeAspect="1"/>
          </p:cNvPicPr>
          <p:nvPr/>
        </p:nvPicPr>
        <p:blipFill rotWithShape="1">
          <a:blip r:embed="rId6"/>
          <a:srcRect l="18019" t="300" r="31665" b="3609"/>
          <a:stretch/>
        </p:blipFill>
        <p:spPr>
          <a:xfrm>
            <a:off x="3348335" y="1866348"/>
            <a:ext cx="1945227" cy="1976782"/>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grpSp>
        <p:nvGrpSpPr>
          <p:cNvPr id="57" name="Grouper 56"/>
          <p:cNvGrpSpPr/>
          <p:nvPr/>
        </p:nvGrpSpPr>
        <p:grpSpPr>
          <a:xfrm>
            <a:off x="1987266" y="3292412"/>
            <a:ext cx="1369392" cy="1636677"/>
            <a:chOff x="-2219740" y="2419215"/>
            <a:chExt cx="1369392" cy="1636677"/>
          </a:xfrm>
        </p:grpSpPr>
        <p:sp>
          <p:nvSpPr>
            <p:cNvPr id="58" name="Ellipse 57"/>
            <p:cNvSpPr/>
            <p:nvPr/>
          </p:nvSpPr>
          <p:spPr>
            <a:xfrm>
              <a:off x="-2219740" y="2617304"/>
              <a:ext cx="1369392" cy="1369392"/>
            </a:xfrm>
            <a:prstGeom prst="ellipse">
              <a:avLst/>
            </a:prstGeom>
            <a:gradFill flip="none" rotWithShape="1">
              <a:gsLst>
                <a:gs pos="0">
                  <a:schemeClr val="tx1">
                    <a:lumMod val="75000"/>
                    <a:lumOff val="25000"/>
                  </a:schemeClr>
                </a:gs>
                <a:gs pos="100000">
                  <a:srgbClr val="000000"/>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ZoneTexte 58"/>
            <p:cNvSpPr txBox="1"/>
            <p:nvPr/>
          </p:nvSpPr>
          <p:spPr>
            <a:xfrm>
              <a:off x="-1693853" y="3843885"/>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en-US" sz="600" b="1" dirty="0" smtClean="0"/>
                <a:t>2</a:t>
              </a:r>
              <a:endParaRPr lang="en-US" sz="600" b="1" dirty="0"/>
            </a:p>
          </p:txBody>
        </p:sp>
        <p:pic>
          <p:nvPicPr>
            <p:cNvPr id="60" name="Image 59"/>
            <p:cNvPicPr>
              <a:picLocks noChangeAspect="1"/>
            </p:cNvPicPr>
            <p:nvPr/>
          </p:nvPicPr>
          <p:blipFill>
            <a:blip r:embed="rId7"/>
            <a:stretch>
              <a:fillRect/>
            </a:stretch>
          </p:blipFill>
          <p:spPr>
            <a:xfrm rot="929800">
              <a:off x="-1938386" y="2419215"/>
              <a:ext cx="915540" cy="1262780"/>
            </a:xfrm>
            <a:prstGeom prst="rect">
              <a:avLst/>
            </a:prstGeom>
          </p:spPr>
        </p:pic>
      </p:grpSp>
      <p:grpSp>
        <p:nvGrpSpPr>
          <p:cNvPr id="61" name="Grouper 60"/>
          <p:cNvGrpSpPr/>
          <p:nvPr/>
        </p:nvGrpSpPr>
        <p:grpSpPr>
          <a:xfrm>
            <a:off x="3416927" y="4216275"/>
            <a:ext cx="1674572" cy="1438588"/>
            <a:chOff x="-1969401" y="4454420"/>
            <a:chExt cx="1674572" cy="1438588"/>
          </a:xfrm>
        </p:grpSpPr>
        <p:sp>
          <p:nvSpPr>
            <p:cNvPr id="62" name="Ellipse 61"/>
            <p:cNvSpPr/>
            <p:nvPr/>
          </p:nvSpPr>
          <p:spPr>
            <a:xfrm>
              <a:off x="-1879552" y="4454420"/>
              <a:ext cx="1369392" cy="1369392"/>
            </a:xfrm>
            <a:prstGeom prst="ellipse">
              <a:avLst/>
            </a:prstGeom>
            <a:gradFill flip="none" rotWithShape="1">
              <a:gsLst>
                <a:gs pos="0">
                  <a:schemeClr val="tx1">
                    <a:lumMod val="75000"/>
                    <a:lumOff val="25000"/>
                  </a:schemeClr>
                </a:gs>
                <a:gs pos="100000">
                  <a:srgbClr val="000000"/>
                </a:gs>
              </a:gsLst>
              <a:path path="circle">
                <a:fillToRect l="50000" t="50000" r="50000" b="50000"/>
              </a:path>
              <a:tileRect/>
            </a:gra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3" name="Image 62"/>
            <p:cNvPicPr>
              <a:picLocks noChangeAspect="1"/>
            </p:cNvPicPr>
            <p:nvPr/>
          </p:nvPicPr>
          <p:blipFill>
            <a:blip r:embed="rId8"/>
            <a:stretch>
              <a:fillRect/>
            </a:stretch>
          </p:blipFill>
          <p:spPr>
            <a:xfrm>
              <a:off x="-1969401" y="4512043"/>
              <a:ext cx="1674572" cy="1183586"/>
            </a:xfrm>
            <a:prstGeom prst="rect">
              <a:avLst/>
            </a:prstGeom>
          </p:spPr>
        </p:pic>
        <p:sp>
          <p:nvSpPr>
            <p:cNvPr id="64" name="ZoneTexte 63"/>
            <p:cNvSpPr txBox="1"/>
            <p:nvPr/>
          </p:nvSpPr>
          <p:spPr>
            <a:xfrm>
              <a:off x="-1353665" y="5681001"/>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en-US" sz="600" b="1" dirty="0" smtClean="0"/>
                <a:t>3</a:t>
              </a:r>
              <a:endParaRPr lang="en-US" sz="600" b="1" dirty="0"/>
            </a:p>
          </p:txBody>
        </p:sp>
      </p:grpSp>
      <p:grpSp>
        <p:nvGrpSpPr>
          <p:cNvPr id="65" name="Grouper 64"/>
          <p:cNvGrpSpPr/>
          <p:nvPr/>
        </p:nvGrpSpPr>
        <p:grpSpPr>
          <a:xfrm>
            <a:off x="5190754" y="4274623"/>
            <a:ext cx="1368000" cy="1504982"/>
            <a:chOff x="-3177897" y="3219983"/>
            <a:chExt cx="1368000" cy="1504982"/>
          </a:xfrm>
        </p:grpSpPr>
        <p:pic>
          <p:nvPicPr>
            <p:cNvPr id="66" name="Image 65"/>
            <p:cNvPicPr>
              <a:picLocks noChangeAspect="1"/>
            </p:cNvPicPr>
            <p:nvPr/>
          </p:nvPicPr>
          <p:blipFill>
            <a:blip r:embed="rId9"/>
            <a:stretch>
              <a:fillRect/>
            </a:stretch>
          </p:blipFill>
          <p:spPr>
            <a:xfrm flipH="1">
              <a:off x="-3177897" y="3219983"/>
              <a:ext cx="1368000" cy="1368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67" name="ZoneTexte 66"/>
            <p:cNvSpPr txBox="1"/>
            <p:nvPr/>
          </p:nvSpPr>
          <p:spPr>
            <a:xfrm>
              <a:off x="-2647265" y="4512958"/>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en-US" sz="600" b="1" dirty="0" smtClean="0"/>
                <a:t>4</a:t>
              </a:r>
              <a:endParaRPr lang="en-US" sz="600" b="1" dirty="0"/>
            </a:p>
          </p:txBody>
        </p:sp>
      </p:grpSp>
      <p:grpSp>
        <p:nvGrpSpPr>
          <p:cNvPr id="68" name="Grouper 67"/>
          <p:cNvGrpSpPr/>
          <p:nvPr/>
        </p:nvGrpSpPr>
        <p:grpSpPr>
          <a:xfrm>
            <a:off x="6806464" y="4132303"/>
            <a:ext cx="1368000" cy="1488539"/>
            <a:chOff x="-768414" y="3179725"/>
            <a:chExt cx="1368000" cy="1488539"/>
          </a:xfrm>
        </p:grpSpPr>
        <p:pic>
          <p:nvPicPr>
            <p:cNvPr id="69" name="Image 68"/>
            <p:cNvPicPr>
              <a:picLocks/>
            </p:cNvPicPr>
            <p:nvPr/>
          </p:nvPicPr>
          <p:blipFill rotWithShape="1">
            <a:blip r:embed="rId10"/>
            <a:srcRect/>
            <a:stretch/>
          </p:blipFill>
          <p:spPr>
            <a:xfrm>
              <a:off x="-768414" y="3179725"/>
              <a:ext cx="1368000" cy="1368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sp>
          <p:nvSpPr>
            <p:cNvPr id="70" name="ZoneTexte 69"/>
            <p:cNvSpPr txBox="1"/>
            <p:nvPr/>
          </p:nvSpPr>
          <p:spPr>
            <a:xfrm>
              <a:off x="-220583" y="4456257"/>
              <a:ext cx="220583" cy="212007"/>
            </a:xfrm>
            <a:prstGeom prst="ellipse">
              <a:avLst/>
            </a:prstGeom>
            <a:solidFill>
              <a:srgbClr val="FDA247"/>
            </a:solidFill>
          </p:spPr>
          <p:txBody>
            <a:bodyPr wrap="square" lIns="0" tIns="0" rIns="0" bIns="0" rtlCol="0" anchor="ctr" anchorCtr="1">
              <a:noAutofit/>
            </a:bodyPr>
            <a:lstStyle>
              <a:defPPr>
                <a:defRPr lang="fr-FR"/>
              </a:defPPr>
              <a:lvl1pPr>
                <a:defRPr sz="1600">
                  <a:latin typeface="Arial"/>
                </a:defRPr>
              </a:lvl1pPr>
            </a:lstStyle>
            <a:p>
              <a:pPr algn="ctr"/>
              <a:r>
                <a:rPr lang="en-US" sz="600" b="1" dirty="0" smtClean="0"/>
                <a:t>5</a:t>
              </a:r>
              <a:endParaRPr lang="en-US" sz="600" b="1" dirty="0"/>
            </a:p>
          </p:txBody>
        </p:sp>
      </p:grpSp>
      <p:grpSp>
        <p:nvGrpSpPr>
          <p:cNvPr id="75" name="Grouper 74"/>
          <p:cNvGrpSpPr/>
          <p:nvPr/>
        </p:nvGrpSpPr>
        <p:grpSpPr>
          <a:xfrm>
            <a:off x="5657090" y="1968500"/>
            <a:ext cx="2928110" cy="2074671"/>
            <a:chOff x="958090" y="1752600"/>
            <a:chExt cx="2928110" cy="2074671"/>
          </a:xfrm>
        </p:grpSpPr>
        <p:sp>
          <p:nvSpPr>
            <p:cNvPr id="76" name="ZoneTexte 75"/>
            <p:cNvSpPr txBox="1"/>
            <p:nvPr/>
          </p:nvSpPr>
          <p:spPr>
            <a:xfrm>
              <a:off x="1066800" y="1752600"/>
              <a:ext cx="2819400" cy="2074671"/>
            </a:xfrm>
            <a:prstGeom prst="rect">
              <a:avLst/>
            </a:prstGeom>
            <a:noFill/>
          </p:spPr>
          <p:txBody>
            <a:bodyPr wrap="square" rtlCol="0">
              <a:spAutoFit/>
            </a:bodyPr>
            <a:lstStyle/>
            <a:p>
              <a:pPr>
                <a:lnSpc>
                  <a:spcPct val="110000"/>
                </a:lnSpc>
              </a:pPr>
              <a:r>
                <a:rPr lang="it-IT" sz="900" dirty="0">
                  <a:solidFill>
                    <a:srgbClr val="FD9533"/>
                  </a:solidFill>
                  <a:latin typeface="Arial"/>
                  <a:cs typeface="Arial"/>
                </a:rPr>
                <a:t>Satellite</a:t>
              </a:r>
              <a:endParaRPr lang="en-US" sz="900" dirty="0">
                <a:solidFill>
                  <a:srgbClr val="FD9533"/>
                </a:solidFill>
                <a:latin typeface="Arial"/>
                <a:cs typeface="Arial"/>
              </a:endParaRPr>
            </a:p>
            <a:p>
              <a:pPr>
                <a:lnSpc>
                  <a:spcPct val="90000"/>
                </a:lnSpc>
              </a:pPr>
              <a:r>
                <a:rPr lang="en-US" sz="700" dirty="0">
                  <a:latin typeface="Arial"/>
                  <a:cs typeface="Arial"/>
                </a:rPr>
                <a:t>Mass 2200 kg</a:t>
              </a:r>
            </a:p>
            <a:p>
              <a:pPr>
                <a:lnSpc>
                  <a:spcPct val="90000"/>
                </a:lnSpc>
              </a:pPr>
              <a:r>
                <a:rPr lang="en-US" sz="700" dirty="0">
                  <a:latin typeface="Arial"/>
                  <a:cs typeface="Arial"/>
                </a:rPr>
                <a:t>Size: 4,5 m x 3m x 3m</a:t>
              </a:r>
              <a:br>
                <a:rPr lang="en-US" sz="700" dirty="0">
                  <a:latin typeface="Arial"/>
                  <a:cs typeface="Arial"/>
                </a:rPr>
              </a:br>
              <a:r>
                <a:rPr lang="en-US" sz="700" dirty="0">
                  <a:latin typeface="Arial"/>
                  <a:cs typeface="Arial"/>
                </a:rPr>
                <a:t>Solar panels: 1700</a:t>
              </a:r>
            </a:p>
            <a:p>
              <a:pPr>
                <a:lnSpc>
                  <a:spcPct val="90000"/>
                </a:lnSpc>
              </a:pPr>
              <a:r>
                <a:rPr lang="en-US" sz="700" dirty="0">
                  <a:latin typeface="Arial"/>
                  <a:cs typeface="Arial"/>
                </a:rPr>
                <a:t>Hydrazine and cold gas propellant for 7 years</a:t>
              </a:r>
            </a:p>
            <a:p>
              <a:pPr lvl="0">
                <a:lnSpc>
                  <a:spcPct val="110000"/>
                </a:lnSpc>
              </a:pPr>
              <a:r>
                <a:rPr lang="ro-RO" sz="900" dirty="0">
                  <a:solidFill>
                    <a:srgbClr val="FD9533"/>
                  </a:solidFill>
                  <a:latin typeface="Arial"/>
                  <a:cs typeface="Arial"/>
                </a:rPr>
                <a:t>Telescope</a:t>
              </a:r>
              <a:endParaRPr lang="en-US" sz="900" dirty="0">
                <a:solidFill>
                  <a:srgbClr val="FD9533"/>
                </a:solidFill>
                <a:latin typeface="Arial"/>
                <a:cs typeface="Arial"/>
              </a:endParaRPr>
            </a:p>
            <a:p>
              <a:pPr lvl="0">
                <a:lnSpc>
                  <a:spcPct val="90000"/>
                </a:lnSpc>
              </a:pPr>
              <a:r>
                <a:rPr lang="en-US" sz="700" dirty="0">
                  <a:latin typeface="Arial"/>
                  <a:cs typeface="Arial"/>
                </a:rPr>
                <a:t>Primary mirror diameter 1,20 m</a:t>
              </a:r>
            </a:p>
            <a:p>
              <a:pPr lvl="0">
                <a:lnSpc>
                  <a:spcPct val="90000"/>
                </a:lnSpc>
              </a:pPr>
              <a:r>
                <a:rPr lang="en-US" sz="700" dirty="0">
                  <a:latin typeface="Arial"/>
                  <a:cs typeface="Arial"/>
                </a:rPr>
                <a:t>Field of view : 0,5 deg2 (twice the apparent size of the full Moon)</a:t>
              </a:r>
            </a:p>
            <a:p>
              <a:pPr lvl="0">
                <a:lnSpc>
                  <a:spcPct val="90000"/>
                </a:lnSpc>
              </a:pPr>
              <a:r>
                <a:rPr lang="en-US" sz="700" dirty="0">
                  <a:latin typeface="Arial"/>
                  <a:cs typeface="Arial"/>
                </a:rPr>
                <a:t>Silica carbide structure (for its ultra stability).</a:t>
              </a:r>
            </a:p>
            <a:p>
              <a:pPr>
                <a:lnSpc>
                  <a:spcPct val="110000"/>
                </a:lnSpc>
              </a:pPr>
              <a:r>
                <a:rPr lang="fr-FR" sz="900" dirty="0">
                  <a:solidFill>
                    <a:srgbClr val="FD9533"/>
                  </a:solidFill>
                  <a:latin typeface="Arial"/>
                  <a:cs typeface="Arial"/>
                </a:rPr>
                <a:t>Instruments</a:t>
              </a:r>
              <a:endParaRPr lang="en-US" sz="900" dirty="0">
                <a:solidFill>
                  <a:srgbClr val="FD9533"/>
                </a:solidFill>
                <a:latin typeface="Arial"/>
                <a:cs typeface="Arial"/>
              </a:endParaRPr>
            </a:p>
            <a:p>
              <a:pPr>
                <a:lnSpc>
                  <a:spcPct val="90000"/>
                </a:lnSpc>
              </a:pPr>
              <a:r>
                <a:rPr lang="en-US" sz="700" dirty="0">
                  <a:latin typeface="Arial"/>
                  <a:cs typeface="Arial"/>
                </a:rPr>
                <a:t>VIS, the visible photometer</a:t>
              </a:r>
            </a:p>
            <a:p>
              <a:pPr>
                <a:lnSpc>
                  <a:spcPct val="90000"/>
                </a:lnSpc>
              </a:pPr>
              <a:r>
                <a:rPr lang="en-US" sz="700" dirty="0">
                  <a:latin typeface="Arial"/>
                  <a:cs typeface="Arial"/>
                </a:rPr>
                <a:t>NISP, the infra red spectro photometer [0,9 µm ; 2,0 µm].</a:t>
              </a:r>
            </a:p>
            <a:p>
              <a:pPr lvl="0">
                <a:lnSpc>
                  <a:spcPct val="110000"/>
                </a:lnSpc>
              </a:pPr>
              <a:r>
                <a:rPr lang="en-US" sz="900" dirty="0">
                  <a:solidFill>
                    <a:srgbClr val="FD9533"/>
                  </a:solidFill>
                  <a:latin typeface="Arial"/>
                  <a:cs typeface="Arial"/>
                </a:rPr>
                <a:t>Worldwide</a:t>
              </a:r>
            </a:p>
            <a:p>
              <a:pPr lvl="0">
                <a:lnSpc>
                  <a:spcPct val="90000"/>
                </a:lnSpc>
              </a:pPr>
              <a:r>
                <a:rPr lang="en-US" sz="700" dirty="0">
                  <a:latin typeface="Arial"/>
                  <a:cs typeface="Arial"/>
                </a:rPr>
                <a:t>Telescope are observing the sky in different wave lengths</a:t>
              </a:r>
            </a:p>
            <a:p>
              <a:pPr lvl="0">
                <a:lnSpc>
                  <a:spcPct val="90000"/>
                </a:lnSpc>
              </a:pPr>
              <a:r>
                <a:rPr lang="en-US" sz="700" dirty="0">
                  <a:latin typeface="Arial"/>
                  <a:cs typeface="Arial"/>
                </a:rPr>
                <a:t>to combine their data with the satellite ones.</a:t>
              </a:r>
            </a:p>
            <a:p>
              <a:pPr>
                <a:lnSpc>
                  <a:spcPct val="110000"/>
                </a:lnSpc>
              </a:pPr>
              <a:r>
                <a:rPr lang="en-US" sz="900" dirty="0">
                  <a:solidFill>
                    <a:srgbClr val="FD9533"/>
                  </a:solidFill>
                  <a:latin typeface="Arial"/>
                  <a:cs typeface="Arial"/>
                </a:rPr>
                <a:t>An enormous treatment network</a:t>
              </a:r>
            </a:p>
            <a:p>
              <a:pPr lvl="0">
                <a:lnSpc>
                  <a:spcPct val="90000"/>
                </a:lnSpc>
              </a:pPr>
              <a:r>
                <a:rPr lang="en-US" sz="700" dirty="0">
                  <a:latin typeface="Arial"/>
                  <a:cs typeface="Arial"/>
                </a:rPr>
                <a:t>Thousands of core processors will treat 170 Po of science data.</a:t>
              </a:r>
            </a:p>
          </p:txBody>
        </p:sp>
        <p:sp>
          <p:nvSpPr>
            <p:cNvPr id="77" name="ZoneTexte 76"/>
            <p:cNvSpPr txBox="1"/>
            <p:nvPr/>
          </p:nvSpPr>
          <p:spPr>
            <a:xfrm>
              <a:off x="958090" y="1828800"/>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500" dirty="0" smtClean="0"/>
                <a:t>1</a:t>
              </a:r>
              <a:endParaRPr lang="en-US" sz="500" dirty="0"/>
            </a:p>
          </p:txBody>
        </p:sp>
        <p:sp>
          <p:nvSpPr>
            <p:cNvPr id="78" name="ZoneTexte 77"/>
            <p:cNvSpPr txBox="1"/>
            <p:nvPr/>
          </p:nvSpPr>
          <p:spPr>
            <a:xfrm>
              <a:off x="958090" y="2362200"/>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500" dirty="0" smtClean="0"/>
                <a:t>2</a:t>
              </a:r>
              <a:endParaRPr lang="en-US" sz="500" dirty="0"/>
            </a:p>
          </p:txBody>
        </p:sp>
        <p:sp>
          <p:nvSpPr>
            <p:cNvPr id="79" name="ZoneTexte 78"/>
            <p:cNvSpPr txBox="1"/>
            <p:nvPr/>
          </p:nvSpPr>
          <p:spPr>
            <a:xfrm>
              <a:off x="958090" y="2819400"/>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500" dirty="0" smtClean="0"/>
                <a:t>3</a:t>
              </a:r>
              <a:endParaRPr lang="en-US" sz="500" dirty="0"/>
            </a:p>
          </p:txBody>
        </p:sp>
        <p:sp>
          <p:nvSpPr>
            <p:cNvPr id="80" name="ZoneTexte 79"/>
            <p:cNvSpPr txBox="1"/>
            <p:nvPr/>
          </p:nvSpPr>
          <p:spPr>
            <a:xfrm>
              <a:off x="958090" y="3124200"/>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600" dirty="0" smtClean="0"/>
                <a:t>4</a:t>
              </a:r>
              <a:endParaRPr lang="en-US" sz="600" dirty="0"/>
            </a:p>
          </p:txBody>
        </p:sp>
        <p:sp>
          <p:nvSpPr>
            <p:cNvPr id="81" name="ZoneTexte 80"/>
            <p:cNvSpPr txBox="1"/>
            <p:nvPr/>
          </p:nvSpPr>
          <p:spPr>
            <a:xfrm>
              <a:off x="958090" y="3505200"/>
              <a:ext cx="125530" cy="120650"/>
            </a:xfrm>
            <a:prstGeom prst="ellipse">
              <a:avLst/>
            </a:prstGeom>
            <a:solidFill>
              <a:srgbClr val="FD9533"/>
            </a:solidFill>
          </p:spPr>
          <p:txBody>
            <a:bodyPr wrap="square" lIns="0" tIns="0" rIns="0" bIns="0" rtlCol="0" anchor="ctr" anchorCtr="1">
              <a:noAutofit/>
            </a:bodyPr>
            <a:lstStyle>
              <a:defPPr>
                <a:defRPr lang="fr-FR"/>
              </a:defPPr>
              <a:lvl1pPr>
                <a:defRPr sz="1600">
                  <a:latin typeface="Arial"/>
                </a:defRPr>
              </a:lvl1pPr>
            </a:lstStyle>
            <a:p>
              <a:pPr algn="ctr"/>
              <a:r>
                <a:rPr lang="en-US" sz="500" dirty="0" smtClean="0"/>
                <a:t>5</a:t>
              </a:r>
              <a:endParaRPr lang="en-US" sz="500" dirty="0"/>
            </a:p>
          </p:txBody>
        </p:sp>
      </p:grpSp>
    </p:spTree>
    <p:extLst>
      <p:ext uri="{BB962C8B-B14F-4D97-AF65-F5344CB8AC3E}">
        <p14:creationId xmlns:p14="http://schemas.microsoft.com/office/powerpoint/2010/main" val="35352505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à coins arrondis 79"/>
          <p:cNvSpPr/>
          <p:nvPr/>
        </p:nvSpPr>
        <p:spPr>
          <a:xfrm>
            <a:off x="4921400" y="2433181"/>
            <a:ext cx="3329942" cy="1728841"/>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latin typeface="Arial"/>
              <a:cs typeface="Arial"/>
            </a:endParaRPr>
          </a:p>
        </p:txBody>
      </p:sp>
      <p:sp>
        <p:nvSpPr>
          <p:cNvPr id="70" name="Rectangle à coins arrondis 69"/>
          <p:cNvSpPr/>
          <p:nvPr/>
        </p:nvSpPr>
        <p:spPr>
          <a:xfrm>
            <a:off x="780318" y="2433181"/>
            <a:ext cx="2251980" cy="1728841"/>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latin typeface="Arial"/>
              <a:cs typeface="Arial"/>
            </a:endParaRPr>
          </a:p>
        </p:txBody>
      </p:sp>
      <p:sp>
        <p:nvSpPr>
          <p:cNvPr id="253" name="Rogner un rectangle avec un coin diagonal 252"/>
          <p:cNvSpPr/>
          <p:nvPr/>
        </p:nvSpPr>
        <p:spPr>
          <a:xfrm>
            <a:off x="0" y="1"/>
            <a:ext cx="2967386"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249" name="Connecteur droit 248"/>
          <p:cNvCxnSpPr/>
          <p:nvPr/>
        </p:nvCxnSpPr>
        <p:spPr>
          <a:xfrm flipV="1">
            <a:off x="3979108" y="2067580"/>
            <a:ext cx="1233714" cy="774097"/>
          </a:xfrm>
          <a:prstGeom prst="line">
            <a:avLst/>
          </a:prstGeom>
          <a:ln w="1905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cxnSp>
        <p:nvCxnSpPr>
          <p:cNvPr id="240" name="Connecteur droit 239"/>
          <p:cNvCxnSpPr>
            <a:stCxn id="70" idx="3"/>
            <a:endCxn id="80" idx="1"/>
          </p:cNvCxnSpPr>
          <p:nvPr/>
        </p:nvCxnSpPr>
        <p:spPr>
          <a:xfrm>
            <a:off x="3032298" y="3297602"/>
            <a:ext cx="1889102" cy="0"/>
          </a:xfrm>
          <a:prstGeom prst="line">
            <a:avLst/>
          </a:prstGeom>
          <a:ln w="1905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cxnSp>
        <p:nvCxnSpPr>
          <p:cNvPr id="237" name="Connecteur droit 236"/>
          <p:cNvCxnSpPr/>
          <p:nvPr/>
        </p:nvCxnSpPr>
        <p:spPr>
          <a:xfrm>
            <a:off x="1676841" y="4492849"/>
            <a:ext cx="6061985" cy="30064"/>
          </a:xfrm>
          <a:prstGeom prst="line">
            <a:avLst/>
          </a:prstGeom>
          <a:ln w="1905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1" name="Titre 1"/>
          <p:cNvSpPr txBox="1">
            <a:spLocks/>
          </p:cNvSpPr>
          <p:nvPr/>
        </p:nvSpPr>
        <p:spPr>
          <a:xfrm>
            <a:off x="145144" y="326573"/>
            <a:ext cx="2673048" cy="687739"/>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2000" dirty="0" smtClean="0"/>
              <a:t>Euclid Consortium organization</a:t>
            </a:r>
            <a:endParaRPr lang="en-US" sz="2000" dirty="0"/>
          </a:p>
        </p:txBody>
      </p:sp>
      <p:sp>
        <p:nvSpPr>
          <p:cNvPr id="12" name="Rectangle 11"/>
          <p:cNvSpPr/>
          <p:nvPr/>
        </p:nvSpPr>
        <p:spPr>
          <a:xfrm>
            <a:off x="9616133" y="893870"/>
            <a:ext cx="5512963" cy="494494"/>
          </a:xfrm>
          <a:prstGeom prst="rect">
            <a:avLst/>
          </a:prstGeom>
          <a:noFill/>
        </p:spPr>
        <p:txBody>
          <a:bodyPr wrap="square">
            <a:spAutoFit/>
          </a:bodyPr>
          <a:lstStyle/>
          <a:p>
            <a:pPr>
              <a:lnSpc>
                <a:spcPct val="80000"/>
              </a:lnSpc>
            </a:pPr>
            <a:r>
              <a:rPr lang="fr-FR" sz="1600">
                <a:solidFill>
                  <a:srgbClr val="5A85B6"/>
                </a:solidFill>
                <a:latin typeface="Arial"/>
                <a:cs typeface="Arial"/>
              </a:rPr>
              <a:t>Lancement prévu en 2021 depuis la base de Kourou, </a:t>
            </a:r>
          </a:p>
          <a:p>
            <a:pPr>
              <a:lnSpc>
                <a:spcPct val="80000"/>
              </a:lnSpc>
            </a:pPr>
            <a:r>
              <a:rPr lang="fr-FR" sz="1600">
                <a:solidFill>
                  <a:srgbClr val="5A85B6"/>
                </a:solidFill>
                <a:latin typeface="Arial"/>
                <a:cs typeface="Arial"/>
              </a:rPr>
              <a:t>par une fusée Soyouz</a:t>
            </a:r>
          </a:p>
        </p:txBody>
      </p:sp>
      <p:sp>
        <p:nvSpPr>
          <p:cNvPr id="21" name="Rectangle 20"/>
          <p:cNvSpPr/>
          <p:nvPr/>
        </p:nvSpPr>
        <p:spPr>
          <a:xfrm>
            <a:off x="-2657440" y="3748012"/>
            <a:ext cx="2345888" cy="3109991"/>
          </a:xfrm>
          <a:prstGeom prst="rect">
            <a:avLst/>
          </a:prstGeom>
          <a:noFill/>
        </p:spPr>
        <p:txBody>
          <a:bodyPr wrap="square">
            <a:noAutofit/>
          </a:bodyPr>
          <a:lstStyle/>
          <a:p>
            <a:pPr>
              <a:lnSpc>
                <a:spcPts val="900"/>
              </a:lnSpc>
              <a:spcBef>
                <a:spcPts val="300"/>
              </a:spcBef>
            </a:pPr>
            <a:r>
              <a:rPr lang="fr-FR" sz="900">
                <a:latin typeface="Arial"/>
                <a:cs typeface="Arial"/>
              </a:rPr>
              <a:t>Big Bang ! Des oscillations de pression circulent dans un plasma ultra-dense et ultra-chaud.</a:t>
            </a:r>
          </a:p>
          <a:p>
            <a:pPr>
              <a:lnSpc>
                <a:spcPts val="900"/>
              </a:lnSpc>
              <a:spcBef>
                <a:spcPts val="300"/>
              </a:spcBef>
            </a:pPr>
            <a:r>
              <a:rPr lang="fr-FR" sz="900">
                <a:latin typeface="Arial"/>
                <a:cs typeface="Arial"/>
              </a:rPr>
              <a:t>Age de l'univers 10-35s : c'est l'inflation. L’espace se dilate 1030 à 10100 fois en 10-32 s.</a:t>
            </a:r>
          </a:p>
          <a:p>
            <a:pPr>
              <a:lnSpc>
                <a:spcPts val="900"/>
              </a:lnSpc>
              <a:spcBef>
                <a:spcPts val="300"/>
              </a:spcBef>
            </a:pPr>
            <a:r>
              <a:rPr lang="fr-FR" sz="900">
                <a:latin typeface="Arial"/>
                <a:cs typeface="Arial"/>
              </a:rPr>
              <a:t>Les particules et la matière sont synthétisées durant l'expansion vertigineuse. Les oscillations se propagent dans la soupe primordiale de matière ordinaire, de lumière et de matière noire. Quand l'univers atteint 3000 degrés, la lumière s'échappe (c'est le fameux fond cosmologique de Planck) et la matière peut se condenser sous l'effet de la gravitation.</a:t>
            </a:r>
          </a:p>
          <a:p>
            <a:pPr>
              <a:lnSpc>
                <a:spcPts val="900"/>
              </a:lnSpc>
              <a:spcBef>
                <a:spcPts val="300"/>
              </a:spcBef>
            </a:pPr>
            <a:r>
              <a:rPr lang="fr-FR" sz="900">
                <a:latin typeface="Arial"/>
                <a:cs typeface="Arial"/>
              </a:rPr>
              <a:t>Les oscillations ne se propagent plus. Leur empreinte reste imprimée dans la carte de la matière baryonique (les atomes) et va guider la formation des grandes structures visibles.</a:t>
            </a:r>
          </a:p>
          <a:p>
            <a:pPr>
              <a:lnSpc>
                <a:spcPts val="900"/>
              </a:lnSpc>
              <a:spcBef>
                <a:spcPts val="300"/>
              </a:spcBef>
            </a:pPr>
            <a:r>
              <a:rPr lang="fr-FR" sz="900">
                <a:latin typeface="Arial"/>
                <a:cs typeface="Arial"/>
              </a:rPr>
              <a:t>Puis l’univers va s'étendre avec les grandes structures le composant, en même temps que celles-ci évoluent et se rassemblent en amas.</a:t>
            </a:r>
          </a:p>
        </p:txBody>
      </p:sp>
      <p:sp>
        <p:nvSpPr>
          <p:cNvPr id="3" name="Rectangle 2"/>
          <p:cNvSpPr/>
          <p:nvPr/>
        </p:nvSpPr>
        <p:spPr>
          <a:xfrm>
            <a:off x="-2626256" y="3300063"/>
            <a:ext cx="2065443" cy="644815"/>
          </a:xfrm>
          <a:prstGeom prst="rect">
            <a:avLst/>
          </a:prstGeom>
        </p:spPr>
        <p:txBody>
          <a:bodyPr wrap="square">
            <a:noAutofit/>
          </a:bodyPr>
          <a:lstStyle/>
          <a:p>
            <a:pPr>
              <a:lnSpc>
                <a:spcPts val="1380"/>
              </a:lnSpc>
            </a:pPr>
            <a:r>
              <a:rPr lang="fr-FR" sz="1400">
                <a:solidFill>
                  <a:srgbClr val="5A85B6"/>
                </a:solidFill>
                <a:latin typeface="Arial"/>
                <a:cs typeface="Arial"/>
              </a:rPr>
              <a:t>La naissance des grandes structures ....</a:t>
            </a:r>
          </a:p>
        </p:txBody>
      </p:sp>
      <p:sp>
        <p:nvSpPr>
          <p:cNvPr id="13" name="Rectangle 12"/>
          <p:cNvSpPr/>
          <p:nvPr/>
        </p:nvSpPr>
        <p:spPr>
          <a:xfrm>
            <a:off x="9144000" y="2572931"/>
            <a:ext cx="2801354" cy="768448"/>
          </a:xfrm>
          <a:prstGeom prst="rect">
            <a:avLst/>
          </a:prstGeom>
        </p:spPr>
        <p:txBody>
          <a:bodyPr wrap="square">
            <a:noAutofit/>
          </a:bodyPr>
          <a:lstStyle/>
          <a:p>
            <a:pPr>
              <a:lnSpc>
                <a:spcPts val="1380"/>
              </a:lnSpc>
            </a:pPr>
            <a:r>
              <a:rPr lang="fr-FR" sz="1400">
                <a:solidFill>
                  <a:srgbClr val="5A85B6"/>
                </a:solidFill>
                <a:latin typeface="Arial"/>
                <a:cs typeface="Arial"/>
              </a:rPr>
              <a:t>Mesurer la lumière des galaxies : le décalage spectral..</a:t>
            </a:r>
          </a:p>
        </p:txBody>
      </p:sp>
      <p:sp>
        <p:nvSpPr>
          <p:cNvPr id="14" name="Rectangle 13"/>
          <p:cNvSpPr/>
          <p:nvPr/>
        </p:nvSpPr>
        <p:spPr>
          <a:xfrm>
            <a:off x="9245382" y="3590033"/>
            <a:ext cx="2345888" cy="1376944"/>
          </a:xfrm>
          <a:prstGeom prst="rect">
            <a:avLst/>
          </a:prstGeom>
          <a:noFill/>
        </p:spPr>
        <p:txBody>
          <a:bodyPr wrap="square">
            <a:noAutofit/>
          </a:bodyPr>
          <a:lstStyle/>
          <a:p>
            <a:pPr>
              <a:lnSpc>
                <a:spcPts val="900"/>
              </a:lnSpc>
              <a:spcBef>
                <a:spcPts val="300"/>
              </a:spcBef>
            </a:pPr>
            <a:r>
              <a:rPr lang="fr-FR" sz="900">
                <a:latin typeface="Arial"/>
                <a:cs typeface="Arial"/>
              </a:rPr>
              <a:t>Lorsque les galaxies s'éloignent, leur spectre lumineux se décale vers le rouge, c'est ce décalage qui nous apporte la preuve de l'expansion de l'univers.</a:t>
            </a:r>
          </a:p>
          <a:p>
            <a:pPr>
              <a:lnSpc>
                <a:spcPts val="900"/>
              </a:lnSpc>
              <a:spcBef>
                <a:spcPts val="300"/>
              </a:spcBef>
            </a:pPr>
            <a:r>
              <a:rPr lang="fr-FR" sz="900">
                <a:latin typeface="Arial"/>
                <a:cs typeface="Arial"/>
              </a:rPr>
              <a:t>Cette mesure effectuée sur un très grand nombre de galaxies sur le ciel et sur une grande  "profondeur" nous montrera l’évolution "géométrique" des grandes structures, donc l’effet et la répartition de l’énergie noire.</a:t>
            </a:r>
          </a:p>
        </p:txBody>
      </p:sp>
      <p:sp>
        <p:nvSpPr>
          <p:cNvPr id="5" name="Rectangle 4"/>
          <p:cNvSpPr/>
          <p:nvPr/>
        </p:nvSpPr>
        <p:spPr>
          <a:xfrm>
            <a:off x="10339378" y="1397939"/>
            <a:ext cx="4572000" cy="393954"/>
          </a:xfrm>
          <a:prstGeom prst="rect">
            <a:avLst/>
          </a:prstGeom>
        </p:spPr>
        <p:txBody>
          <a:bodyPr>
            <a:spAutoFit/>
          </a:bodyPr>
          <a:lstStyle/>
          <a:p>
            <a:pPr>
              <a:lnSpc>
                <a:spcPct val="80000"/>
              </a:lnSpc>
            </a:pPr>
            <a:r>
              <a:rPr lang="fr-FR" sz="1200">
                <a:solidFill>
                  <a:srgbClr val="FD9533"/>
                </a:solidFill>
                <a:latin typeface="Arial"/>
                <a:cs typeface="Arial"/>
              </a:rPr>
              <a:t>6 ans de mission, dont 6 mois de commisioning,</a:t>
            </a:r>
            <a:br>
              <a:rPr lang="fr-FR" sz="1200">
                <a:solidFill>
                  <a:srgbClr val="FD9533"/>
                </a:solidFill>
                <a:latin typeface="Arial"/>
                <a:cs typeface="Arial"/>
              </a:rPr>
            </a:br>
            <a:r>
              <a:rPr lang="fr-FR" sz="1200">
                <a:solidFill>
                  <a:srgbClr val="FD9533"/>
                </a:solidFill>
                <a:latin typeface="Arial"/>
                <a:cs typeface="Arial"/>
              </a:rPr>
              <a:t>une couverture du ciel 15 000 deg</a:t>
            </a:r>
            <a:r>
              <a:rPr lang="fr-FR" sz="1200" baseline="30000">
                <a:solidFill>
                  <a:srgbClr val="FD9533"/>
                </a:solidFill>
                <a:latin typeface="Arial"/>
                <a:cs typeface="Arial"/>
              </a:rPr>
              <a:t>2</a:t>
            </a:r>
          </a:p>
        </p:txBody>
      </p:sp>
      <p:sp>
        <p:nvSpPr>
          <p:cNvPr id="57" name="ZoneTexte 56"/>
          <p:cNvSpPr txBox="1"/>
          <p:nvPr/>
        </p:nvSpPr>
        <p:spPr>
          <a:xfrm>
            <a:off x="334397" y="1376093"/>
            <a:ext cx="1854847" cy="1147750"/>
          </a:xfrm>
          <a:prstGeom prst="rect">
            <a:avLst/>
          </a:prstGeom>
          <a:noFill/>
          <a:ln w="38100">
            <a:noFill/>
          </a:ln>
        </p:spPr>
        <p:txBody>
          <a:bodyPr wrap="square" rtlCol="0">
            <a:spAutoFit/>
          </a:bodyPr>
          <a:lstStyle/>
          <a:p>
            <a:pPr algn="r">
              <a:lnSpc>
                <a:spcPct val="90000"/>
              </a:lnSpc>
            </a:pPr>
            <a:r>
              <a:rPr lang="en-US" sz="1100" b="1" dirty="0" smtClean="0">
                <a:solidFill>
                  <a:srgbClr val="000000"/>
                </a:solidFill>
                <a:latin typeface="Arial"/>
                <a:cs typeface="Arial"/>
              </a:rPr>
              <a:t>16 countries</a:t>
            </a:r>
          </a:p>
          <a:p>
            <a:pPr algn="r">
              <a:lnSpc>
                <a:spcPct val="90000"/>
              </a:lnSpc>
            </a:pPr>
            <a:r>
              <a:rPr lang="en-US" sz="1100" b="1" dirty="0" smtClean="0">
                <a:solidFill>
                  <a:srgbClr val="000000"/>
                </a:solidFill>
                <a:latin typeface="Arial"/>
                <a:cs typeface="Arial"/>
              </a:rPr>
              <a:t>225 laboratories</a:t>
            </a:r>
          </a:p>
          <a:p>
            <a:pPr algn="r">
              <a:lnSpc>
                <a:spcPct val="90000"/>
              </a:lnSpc>
            </a:pPr>
            <a:r>
              <a:rPr lang="en-US" sz="1100" b="1" dirty="0" smtClean="0">
                <a:solidFill>
                  <a:srgbClr val="000000"/>
                </a:solidFill>
                <a:latin typeface="Arial"/>
                <a:cs typeface="Arial"/>
              </a:rPr>
              <a:t>1487 members</a:t>
            </a:r>
          </a:p>
          <a:p>
            <a:pPr algn="r">
              <a:lnSpc>
                <a:spcPct val="90000"/>
              </a:lnSpc>
            </a:pPr>
            <a:r>
              <a:rPr lang="en-US" sz="1100" b="1" dirty="0" smtClean="0">
                <a:solidFill>
                  <a:srgbClr val="000000"/>
                </a:solidFill>
                <a:latin typeface="Arial"/>
                <a:cs typeface="Arial"/>
              </a:rPr>
              <a:t>78 members “at large“</a:t>
            </a:r>
          </a:p>
          <a:p>
            <a:pPr algn="r">
              <a:lnSpc>
                <a:spcPct val="90000"/>
              </a:lnSpc>
            </a:pPr>
            <a:r>
              <a:rPr lang="en-US" sz="1100" b="1" dirty="0" smtClean="0">
                <a:solidFill>
                  <a:srgbClr val="000000"/>
                </a:solidFill>
                <a:latin typeface="Arial"/>
                <a:cs typeface="Arial"/>
              </a:rPr>
              <a:t>200 Alumni</a:t>
            </a:r>
          </a:p>
          <a:p>
            <a:pPr algn="r">
              <a:lnSpc>
                <a:spcPct val="90000"/>
              </a:lnSpc>
            </a:pPr>
            <a:r>
              <a:rPr lang="en-US" sz="1000" i="1" dirty="0" smtClean="0">
                <a:solidFill>
                  <a:srgbClr val="000000"/>
                </a:solidFill>
                <a:latin typeface="Arial"/>
                <a:cs typeface="Arial"/>
              </a:rPr>
              <a:t>(November 2017)</a:t>
            </a:r>
          </a:p>
          <a:p>
            <a:pPr marL="171450" indent="-171450">
              <a:lnSpc>
                <a:spcPct val="90000"/>
              </a:lnSpc>
              <a:buFont typeface="Arial" panose="020B0604020202020204" pitchFamily="34" charset="0"/>
              <a:buChar char="•"/>
            </a:pPr>
            <a:endParaRPr lang="en-US" sz="1100" b="1" i="1" dirty="0">
              <a:solidFill>
                <a:srgbClr val="000000"/>
              </a:solidFill>
            </a:endParaRPr>
          </a:p>
        </p:txBody>
      </p:sp>
      <p:cxnSp>
        <p:nvCxnSpPr>
          <p:cNvPr id="19" name="Connecteur droit 18"/>
          <p:cNvCxnSpPr/>
          <p:nvPr/>
        </p:nvCxnSpPr>
        <p:spPr>
          <a:xfrm>
            <a:off x="3995561" y="1934529"/>
            <a:ext cx="0" cy="2611680"/>
          </a:xfrm>
          <a:prstGeom prst="line">
            <a:avLst/>
          </a:prstGeom>
          <a:ln w="1905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58" name="ZoneTexte 57"/>
          <p:cNvSpPr txBox="1"/>
          <p:nvPr/>
        </p:nvSpPr>
        <p:spPr>
          <a:xfrm>
            <a:off x="956986" y="2757977"/>
            <a:ext cx="1776587" cy="1277273"/>
          </a:xfrm>
          <a:prstGeom prst="rect">
            <a:avLst/>
          </a:prstGeom>
          <a:noFill/>
          <a:ln w="38100">
            <a:noFill/>
          </a:ln>
        </p:spPr>
        <p:txBody>
          <a:bodyPr wrap="square" rtlCol="0">
            <a:spAutoFit/>
          </a:bodyPr>
          <a:lstStyle/>
          <a:p>
            <a:pPr marL="171450" indent="-171450">
              <a:buFont typeface="Arial" panose="020B0604020202020204" pitchFamily="34" charset="0"/>
              <a:buChar char="•"/>
            </a:pPr>
            <a:r>
              <a:rPr lang="en-US" sz="700" b="1" i="1" dirty="0" smtClean="0">
                <a:solidFill>
                  <a:srgbClr val="000000"/>
                </a:solidFill>
              </a:rPr>
              <a:t>Support Office</a:t>
            </a:r>
          </a:p>
          <a:p>
            <a:pPr marL="171450" indent="-171450">
              <a:buFont typeface="Arial" panose="020B0604020202020204" pitchFamily="34" charset="0"/>
              <a:buChar char="•"/>
            </a:pPr>
            <a:r>
              <a:rPr lang="en-US" sz="700" b="1" i="1" dirty="0" smtClean="0">
                <a:solidFill>
                  <a:srgbClr val="000000"/>
                </a:solidFill>
              </a:rPr>
              <a:t>Coordination support</a:t>
            </a:r>
          </a:p>
          <a:p>
            <a:pPr marL="171450" indent="-171450">
              <a:buFont typeface="Arial" panose="020B0604020202020204" pitchFamily="34" charset="0"/>
              <a:buChar char="•"/>
            </a:pPr>
            <a:r>
              <a:rPr lang="en-US" sz="700" b="1" i="1" dirty="0" smtClean="0">
                <a:solidFill>
                  <a:srgbClr val="000000"/>
                </a:solidFill>
              </a:rPr>
              <a:t>Mission System</a:t>
            </a:r>
          </a:p>
          <a:p>
            <a:pPr marL="171450" indent="-171450">
              <a:buFont typeface="Arial" panose="020B0604020202020204" pitchFamily="34" charset="0"/>
              <a:buChar char="•"/>
            </a:pPr>
            <a:r>
              <a:rPr lang="en-US" sz="700" b="1" i="1" dirty="0" smtClean="0">
                <a:solidFill>
                  <a:srgbClr val="000000"/>
                </a:solidFill>
              </a:rPr>
              <a:t>Mission survey WG</a:t>
            </a:r>
          </a:p>
          <a:p>
            <a:pPr marL="171450" indent="-171450">
              <a:buFont typeface="Arial" panose="020B0604020202020204" pitchFamily="34" charset="0"/>
              <a:buChar char="•"/>
            </a:pPr>
            <a:r>
              <a:rPr lang="en-US" sz="700" b="1" i="1" dirty="0" smtClean="0">
                <a:solidFill>
                  <a:srgbClr val="000000"/>
                </a:solidFill>
              </a:rPr>
              <a:t>Calibration WG</a:t>
            </a:r>
          </a:p>
          <a:p>
            <a:pPr marL="171450" indent="-171450">
              <a:buFont typeface="Arial" panose="020B0604020202020204" pitchFamily="34" charset="0"/>
              <a:buChar char="•"/>
            </a:pPr>
            <a:r>
              <a:rPr lang="en-US" sz="700" b="1" i="1" dirty="0" smtClean="0">
                <a:solidFill>
                  <a:srgbClr val="000000"/>
                </a:solidFill>
              </a:rPr>
              <a:t>Science Performance Verification</a:t>
            </a:r>
          </a:p>
          <a:p>
            <a:pPr marL="171450" indent="-171450">
              <a:buFont typeface="Arial" panose="020B0604020202020204" pitchFamily="34" charset="0"/>
              <a:buChar char="•"/>
            </a:pPr>
            <a:r>
              <a:rPr lang="en-US" sz="700" b="1" i="1" dirty="0" smtClean="0">
                <a:solidFill>
                  <a:srgbClr val="000000"/>
                </a:solidFill>
              </a:rPr>
              <a:t>Tracking Team</a:t>
            </a:r>
          </a:p>
          <a:p>
            <a:pPr marL="171450" indent="-171450">
              <a:buFont typeface="Arial" panose="020B0604020202020204" pitchFamily="34" charset="0"/>
              <a:buChar char="•"/>
            </a:pPr>
            <a:r>
              <a:rPr lang="en-US" sz="700" b="1" i="1" dirty="0" smtClean="0">
                <a:solidFill>
                  <a:srgbClr val="000000"/>
                </a:solidFill>
              </a:rPr>
              <a:t>Communication</a:t>
            </a:r>
          </a:p>
          <a:p>
            <a:pPr marL="171450" indent="-171450">
              <a:buFont typeface="Arial" panose="020B0604020202020204" pitchFamily="34" charset="0"/>
              <a:buChar char="•"/>
            </a:pPr>
            <a:r>
              <a:rPr lang="en-US" sz="700" b="1" i="1" dirty="0" smtClean="0">
                <a:solidFill>
                  <a:srgbClr val="000000"/>
                </a:solidFill>
              </a:rPr>
              <a:t>Complementary data group</a:t>
            </a:r>
          </a:p>
          <a:p>
            <a:pPr marL="171450" indent="-171450">
              <a:buFont typeface="Arial" panose="020B0604020202020204" pitchFamily="34" charset="0"/>
              <a:buChar char="•"/>
            </a:pPr>
            <a:r>
              <a:rPr lang="en-US" sz="700" b="1" i="1" dirty="0" smtClean="0">
                <a:solidFill>
                  <a:srgbClr val="000000"/>
                </a:solidFill>
              </a:rPr>
              <a:t>Coordination Group</a:t>
            </a:r>
          </a:p>
          <a:p>
            <a:pPr marL="171450" indent="-171450">
              <a:buFont typeface="Arial" panose="020B0604020202020204" pitchFamily="34" charset="0"/>
              <a:buChar char="•"/>
            </a:pPr>
            <a:r>
              <a:rPr lang="en-US" sz="700" b="1" i="1" dirty="0" smtClean="0">
                <a:solidFill>
                  <a:srgbClr val="000000"/>
                </a:solidFill>
              </a:rPr>
              <a:t>Editorial Board</a:t>
            </a:r>
            <a:endParaRPr lang="en-US" sz="700" b="1" i="1" dirty="0">
              <a:solidFill>
                <a:srgbClr val="000000"/>
              </a:solidFill>
            </a:endParaRPr>
          </a:p>
        </p:txBody>
      </p:sp>
      <p:sp>
        <p:nvSpPr>
          <p:cNvPr id="73" name="ZoneTexte 72"/>
          <p:cNvSpPr txBox="1"/>
          <p:nvPr/>
        </p:nvSpPr>
        <p:spPr>
          <a:xfrm>
            <a:off x="4890371" y="2501120"/>
            <a:ext cx="3181051" cy="261610"/>
          </a:xfrm>
          <a:prstGeom prst="rect">
            <a:avLst/>
          </a:prstGeom>
          <a:noFill/>
          <a:ln w="38100">
            <a:noFill/>
          </a:ln>
        </p:spPr>
        <p:txBody>
          <a:bodyPr wrap="square" rtlCol="0">
            <a:spAutoFit/>
          </a:bodyPr>
          <a:lstStyle/>
          <a:p>
            <a:pPr algn="ctr"/>
            <a:r>
              <a:rPr lang="en-US" sz="1100" b="1" i="1" dirty="0">
                <a:solidFill>
                  <a:schemeClr val="bg1"/>
                </a:solidFill>
              </a:rPr>
              <a:t>SWG (Science Working Groups)</a:t>
            </a:r>
          </a:p>
        </p:txBody>
      </p:sp>
      <p:sp>
        <p:nvSpPr>
          <p:cNvPr id="74" name="ZoneTexte 73"/>
          <p:cNvSpPr txBox="1"/>
          <p:nvPr/>
        </p:nvSpPr>
        <p:spPr>
          <a:xfrm>
            <a:off x="5034361" y="2914535"/>
            <a:ext cx="1324402" cy="1061829"/>
          </a:xfrm>
          <a:prstGeom prst="rect">
            <a:avLst/>
          </a:prstGeom>
          <a:noFill/>
          <a:ln w="38100">
            <a:noFill/>
          </a:ln>
        </p:spPr>
        <p:txBody>
          <a:bodyPr wrap="none" rtlCol="0">
            <a:spAutoFit/>
          </a:bodyPr>
          <a:lstStyle/>
          <a:p>
            <a:r>
              <a:rPr lang="en-US" sz="700" b="1" i="1" dirty="0" smtClean="0">
                <a:solidFill>
                  <a:srgbClr val="000000"/>
                </a:solidFill>
              </a:rPr>
              <a:t>Cosmology</a:t>
            </a:r>
            <a:br>
              <a:rPr lang="en-US" sz="700" b="1" i="1" dirty="0" smtClean="0">
                <a:solidFill>
                  <a:srgbClr val="000000"/>
                </a:solidFill>
              </a:rPr>
            </a:br>
            <a:endParaRPr lang="en-US" sz="700" b="1" i="1" dirty="0" smtClean="0">
              <a:solidFill>
                <a:srgbClr val="000000"/>
              </a:solidFill>
            </a:endParaRPr>
          </a:p>
          <a:p>
            <a:pPr marL="171450" indent="-171450">
              <a:buFont typeface="Arial" panose="020B0604020202020204" pitchFamily="34" charset="0"/>
              <a:buChar char="•"/>
            </a:pPr>
            <a:r>
              <a:rPr lang="en-US" sz="700" b="1" i="1" dirty="0" smtClean="0">
                <a:solidFill>
                  <a:srgbClr val="000000"/>
                </a:solidFill>
              </a:rPr>
              <a:t>Weak Lensing</a:t>
            </a:r>
          </a:p>
          <a:p>
            <a:pPr marL="171450" indent="-171450">
              <a:buFont typeface="Arial" panose="020B0604020202020204" pitchFamily="34" charset="0"/>
              <a:buChar char="•"/>
            </a:pPr>
            <a:r>
              <a:rPr lang="en-US" sz="700" b="1" i="1" dirty="0" smtClean="0">
                <a:solidFill>
                  <a:srgbClr val="000000"/>
                </a:solidFill>
              </a:rPr>
              <a:t>Galaxy Clustering</a:t>
            </a:r>
          </a:p>
          <a:p>
            <a:pPr marL="171450" indent="-171450">
              <a:buFont typeface="Arial" panose="020B0604020202020204" pitchFamily="34" charset="0"/>
              <a:buChar char="•"/>
            </a:pPr>
            <a:r>
              <a:rPr lang="en-US" sz="700" b="1" i="1" dirty="0" smtClean="0">
                <a:solidFill>
                  <a:srgbClr val="000000"/>
                </a:solidFill>
              </a:rPr>
              <a:t>Clusters</a:t>
            </a:r>
          </a:p>
          <a:p>
            <a:pPr marL="171450" indent="-171450">
              <a:buFont typeface="Arial" panose="020B0604020202020204" pitchFamily="34" charset="0"/>
              <a:buChar char="•"/>
            </a:pPr>
            <a:r>
              <a:rPr lang="en-US" sz="700" b="1" i="1" dirty="0" smtClean="0">
                <a:solidFill>
                  <a:srgbClr val="000000"/>
                </a:solidFill>
              </a:rPr>
              <a:t>CMB Cross Correlation</a:t>
            </a:r>
          </a:p>
          <a:p>
            <a:pPr marL="171450" indent="-171450">
              <a:buFont typeface="Arial" panose="020B0604020202020204" pitchFamily="34" charset="0"/>
              <a:buChar char="•"/>
            </a:pPr>
            <a:r>
              <a:rPr lang="en-US" sz="700" b="1" i="1" dirty="0" smtClean="0">
                <a:solidFill>
                  <a:srgbClr val="000000"/>
                </a:solidFill>
              </a:rPr>
              <a:t>Strong Lensing</a:t>
            </a:r>
          </a:p>
          <a:p>
            <a:pPr marL="171450" indent="-171450">
              <a:buFont typeface="Arial" panose="020B0604020202020204" pitchFamily="34" charset="0"/>
              <a:buChar char="•"/>
            </a:pPr>
            <a:r>
              <a:rPr lang="en-US" sz="700" b="1" i="1" dirty="0" smtClean="0">
                <a:solidFill>
                  <a:srgbClr val="000000"/>
                </a:solidFill>
              </a:rPr>
              <a:t>Cosmology theory</a:t>
            </a:r>
          </a:p>
          <a:p>
            <a:pPr marL="171450" indent="-171450">
              <a:buFont typeface="Arial" panose="020B0604020202020204" pitchFamily="34" charset="0"/>
              <a:buChar char="•"/>
            </a:pPr>
            <a:r>
              <a:rPr lang="en-US" sz="700" b="1" i="1" dirty="0" smtClean="0">
                <a:solidFill>
                  <a:srgbClr val="000000"/>
                </a:solidFill>
              </a:rPr>
              <a:t>Cosmological simulations</a:t>
            </a:r>
            <a:endParaRPr lang="en-US" sz="700" b="1" i="1" dirty="0">
              <a:solidFill>
                <a:srgbClr val="000000"/>
              </a:solidFill>
            </a:endParaRPr>
          </a:p>
        </p:txBody>
      </p:sp>
      <p:sp>
        <p:nvSpPr>
          <p:cNvPr id="75" name="ZoneTexte 74"/>
          <p:cNvSpPr txBox="1"/>
          <p:nvPr/>
        </p:nvSpPr>
        <p:spPr>
          <a:xfrm>
            <a:off x="6563878" y="2914536"/>
            <a:ext cx="1657958" cy="1277273"/>
          </a:xfrm>
          <a:prstGeom prst="rect">
            <a:avLst/>
          </a:prstGeom>
          <a:noFill/>
          <a:ln w="38100">
            <a:noFill/>
          </a:ln>
        </p:spPr>
        <p:txBody>
          <a:bodyPr wrap="square" rtlCol="0">
            <a:spAutoFit/>
          </a:bodyPr>
          <a:lstStyle/>
          <a:p>
            <a:r>
              <a:rPr lang="en-US" sz="700" b="1" i="1" dirty="0" smtClean="0">
                <a:solidFill>
                  <a:srgbClr val="000000"/>
                </a:solidFill>
              </a:rPr>
              <a:t>Legacy</a:t>
            </a:r>
            <a:br>
              <a:rPr lang="en-US" sz="700" b="1" i="1" dirty="0" smtClean="0">
                <a:solidFill>
                  <a:srgbClr val="000000"/>
                </a:solidFill>
              </a:rPr>
            </a:br>
            <a:endParaRPr lang="en-US" sz="700" b="1" i="1" dirty="0" smtClean="0">
              <a:solidFill>
                <a:srgbClr val="000000"/>
              </a:solidFill>
            </a:endParaRPr>
          </a:p>
          <a:p>
            <a:pPr marL="171450" indent="-171450">
              <a:buFont typeface="Arial" panose="020B0604020202020204" pitchFamily="34" charset="0"/>
              <a:buChar char="•"/>
            </a:pPr>
            <a:r>
              <a:rPr lang="en-US" sz="700" b="1" i="1" dirty="0" smtClean="0">
                <a:solidFill>
                  <a:srgbClr val="000000"/>
                </a:solidFill>
              </a:rPr>
              <a:t>Primeval Universe</a:t>
            </a:r>
          </a:p>
          <a:p>
            <a:pPr marL="171450" indent="-171450">
              <a:buFont typeface="Arial" panose="020B0604020202020204" pitchFamily="34" charset="0"/>
              <a:buChar char="•"/>
            </a:pPr>
            <a:r>
              <a:rPr lang="en-US" sz="700" b="1" i="1" dirty="0" smtClean="0">
                <a:solidFill>
                  <a:srgbClr val="000000"/>
                </a:solidFill>
              </a:rPr>
              <a:t>Galaxy &amp; AGN evolution</a:t>
            </a:r>
          </a:p>
          <a:p>
            <a:pPr marL="171450" indent="-171450">
              <a:buFont typeface="Arial" panose="020B0604020202020204" pitchFamily="34" charset="0"/>
              <a:buChar char="•"/>
            </a:pPr>
            <a:r>
              <a:rPr lang="en-US" sz="700" b="1" i="1" dirty="0" smtClean="0">
                <a:solidFill>
                  <a:srgbClr val="000000"/>
                </a:solidFill>
              </a:rPr>
              <a:t>Local Universe</a:t>
            </a:r>
          </a:p>
          <a:p>
            <a:pPr marL="171450" indent="-171450">
              <a:buFont typeface="Arial" panose="020B0604020202020204" pitchFamily="34" charset="0"/>
              <a:buChar char="•"/>
            </a:pPr>
            <a:r>
              <a:rPr lang="en-US" sz="700" b="1" i="1" dirty="0" smtClean="0">
                <a:solidFill>
                  <a:srgbClr val="000000"/>
                </a:solidFill>
              </a:rPr>
              <a:t>Planets</a:t>
            </a:r>
          </a:p>
          <a:p>
            <a:pPr marL="171450" indent="-171450">
              <a:buFont typeface="Arial" panose="020B0604020202020204" pitchFamily="34" charset="0"/>
              <a:buChar char="•"/>
            </a:pPr>
            <a:r>
              <a:rPr lang="en-US" sz="700" b="1" i="1" dirty="0" smtClean="0">
                <a:solidFill>
                  <a:srgbClr val="000000"/>
                </a:solidFill>
              </a:rPr>
              <a:t>Super Novae &amp; transients</a:t>
            </a:r>
          </a:p>
          <a:p>
            <a:pPr marL="171450" indent="-171450">
              <a:buFont typeface="Arial" panose="020B0604020202020204" pitchFamily="34" charset="0"/>
              <a:buChar char="•"/>
            </a:pPr>
            <a:r>
              <a:rPr lang="en-US" sz="700" b="1" i="1" dirty="0" smtClean="0">
                <a:solidFill>
                  <a:srgbClr val="000000"/>
                </a:solidFill>
              </a:rPr>
              <a:t>Solar System Objects</a:t>
            </a:r>
          </a:p>
          <a:p>
            <a:pPr marL="171450" indent="-171450">
              <a:buFont typeface="Arial" panose="020B0604020202020204" pitchFamily="34" charset="0"/>
              <a:buChar char="•"/>
            </a:pPr>
            <a:r>
              <a:rPr lang="en-US" sz="700" b="1" i="1" dirty="0" smtClean="0">
                <a:solidFill>
                  <a:srgbClr val="000000"/>
                </a:solidFill>
              </a:rPr>
              <a:t>Milky Way &amp; resolved </a:t>
            </a:r>
            <a:br>
              <a:rPr lang="en-US" sz="700" b="1" i="1" dirty="0" smtClean="0">
                <a:solidFill>
                  <a:srgbClr val="000000"/>
                </a:solidFill>
              </a:rPr>
            </a:br>
            <a:r>
              <a:rPr lang="en-US" sz="700" b="1" i="1" dirty="0" smtClean="0">
                <a:solidFill>
                  <a:srgbClr val="000000"/>
                </a:solidFill>
              </a:rPr>
              <a:t>stellar population</a:t>
            </a:r>
          </a:p>
          <a:p>
            <a:endParaRPr lang="en-US" sz="700" b="1" i="1" dirty="0">
              <a:solidFill>
                <a:srgbClr val="000000"/>
              </a:solidFill>
            </a:endParaRPr>
          </a:p>
        </p:txBody>
      </p:sp>
      <p:grpSp>
        <p:nvGrpSpPr>
          <p:cNvPr id="175" name="Grouper 174"/>
          <p:cNvGrpSpPr/>
          <p:nvPr/>
        </p:nvGrpSpPr>
        <p:grpSpPr>
          <a:xfrm>
            <a:off x="-2445052" y="440875"/>
            <a:ext cx="2090890" cy="563033"/>
            <a:chOff x="-2445052" y="440872"/>
            <a:chExt cx="2090890" cy="563033"/>
          </a:xfrm>
        </p:grpSpPr>
        <p:sp>
          <p:nvSpPr>
            <p:cNvPr id="160" name="Rogner un rectangle avec un coin diagonal 159"/>
            <p:cNvSpPr/>
            <p:nvPr/>
          </p:nvSpPr>
          <p:spPr>
            <a:xfrm>
              <a:off x="-2445052" y="440872"/>
              <a:ext cx="2090890" cy="563033"/>
            </a:xfrm>
            <a:prstGeom prst="snip2DiagRect">
              <a:avLst>
                <a:gd name="adj1" fmla="val 0"/>
                <a:gd name="adj2" fmla="val 7942"/>
              </a:avLst>
            </a:prstGeom>
            <a:solidFill>
              <a:schemeClr val="bg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sp>
          <p:nvSpPr>
            <p:cNvPr id="162" name="ZoneTexte 161"/>
            <p:cNvSpPr txBox="1"/>
            <p:nvPr/>
          </p:nvSpPr>
          <p:spPr>
            <a:xfrm>
              <a:off x="-2344853" y="475464"/>
              <a:ext cx="1890493" cy="430887"/>
            </a:xfrm>
            <a:prstGeom prst="rect">
              <a:avLst/>
            </a:prstGeom>
            <a:noFill/>
            <a:ln w="38100">
              <a:noFill/>
            </a:ln>
          </p:spPr>
          <p:txBody>
            <a:bodyPr wrap="square" rtlCol="0">
              <a:spAutoFit/>
            </a:bodyPr>
            <a:lstStyle/>
            <a:p>
              <a:pPr algn="ctr"/>
              <a:r>
                <a:rPr lang="mr-IN" sz="1100" b="1" i="1" dirty="0">
                  <a:solidFill>
                    <a:schemeClr val="bg1"/>
                  </a:solidFill>
                  <a:latin typeface="Arial"/>
                  <a:cs typeface="Arial"/>
                </a:rPr>
                <a:t>ECL</a:t>
              </a:r>
            </a:p>
            <a:p>
              <a:pPr algn="ctr"/>
              <a:r>
                <a:rPr lang="mr-IN" sz="1100" b="1" i="1" dirty="0">
                  <a:solidFill>
                    <a:schemeClr val="bg1"/>
                  </a:solidFill>
                  <a:latin typeface="Arial"/>
                  <a:cs typeface="Arial"/>
                </a:rPr>
                <a:t>Y</a:t>
              </a:r>
              <a:r>
                <a:rPr lang="fr-FR" sz="1100" b="1" i="1" dirty="0">
                  <a:solidFill>
                    <a:schemeClr val="bg1"/>
                  </a:solidFill>
                  <a:latin typeface="Arial"/>
                  <a:cs typeface="Arial"/>
                </a:rPr>
                <a:t>annick</a:t>
              </a:r>
              <a:r>
                <a:rPr lang="mr-IN" sz="1100" b="1" i="1" dirty="0">
                  <a:solidFill>
                    <a:schemeClr val="bg1"/>
                  </a:solidFill>
                  <a:latin typeface="Arial"/>
                  <a:cs typeface="Arial"/>
                </a:rPr>
                <a:t>. Mellier</a:t>
              </a:r>
              <a:r>
                <a:rPr lang="fr-FR" sz="1100" b="1" i="1" dirty="0">
                  <a:solidFill>
                    <a:schemeClr val="bg1"/>
                  </a:solidFill>
                  <a:latin typeface="Arial"/>
                  <a:cs typeface="Arial"/>
                </a:rPr>
                <a:t> </a:t>
              </a:r>
              <a:r>
                <a:rPr lang="mr-IN" sz="1100" b="1" i="1" dirty="0">
                  <a:solidFill>
                    <a:schemeClr val="bg1"/>
                  </a:solidFill>
                  <a:latin typeface="Arial"/>
                  <a:cs typeface="Arial"/>
                </a:rPr>
                <a:t>(IAP)</a:t>
              </a:r>
            </a:p>
          </p:txBody>
        </p:sp>
      </p:grpSp>
      <p:pic>
        <p:nvPicPr>
          <p:cNvPr id="166" name="Image 16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530" y="205620"/>
            <a:ext cx="1083007" cy="1083007"/>
          </a:xfrm>
          <a:prstGeom prst="rect">
            <a:avLst/>
          </a:prstGeom>
        </p:spPr>
      </p:pic>
      <p:sp>
        <p:nvSpPr>
          <p:cNvPr id="183" name="Ellipse 182"/>
          <p:cNvSpPr/>
          <p:nvPr/>
        </p:nvSpPr>
        <p:spPr>
          <a:xfrm>
            <a:off x="3417718" y="2753986"/>
            <a:ext cx="1159932" cy="1159932"/>
          </a:xfrm>
          <a:prstGeom prst="ellips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latin typeface="Arial"/>
              <a:cs typeface="Arial"/>
            </a:endParaRPr>
          </a:p>
        </p:txBody>
      </p:sp>
      <p:pic>
        <p:nvPicPr>
          <p:cNvPr id="179" name="Image 1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235" y="2394755"/>
            <a:ext cx="888878" cy="888878"/>
          </a:xfrm>
          <a:prstGeom prst="rect">
            <a:avLst/>
          </a:prstGeom>
        </p:spPr>
      </p:pic>
      <p:sp>
        <p:nvSpPr>
          <p:cNvPr id="178" name="ZoneTexte 177"/>
          <p:cNvSpPr txBox="1"/>
          <p:nvPr/>
        </p:nvSpPr>
        <p:spPr>
          <a:xfrm>
            <a:off x="3413485" y="3272390"/>
            <a:ext cx="1159932" cy="461665"/>
          </a:xfrm>
          <a:prstGeom prst="rect">
            <a:avLst/>
          </a:prstGeom>
          <a:noFill/>
          <a:ln w="38100">
            <a:noFill/>
          </a:ln>
        </p:spPr>
        <p:txBody>
          <a:bodyPr wrap="square" rtlCol="0">
            <a:spAutoFit/>
          </a:bodyPr>
          <a:lstStyle/>
          <a:p>
            <a:pPr algn="ctr"/>
            <a:r>
              <a:rPr lang="en-US" sz="800" b="1" i="1" dirty="0" smtClean="0">
                <a:solidFill>
                  <a:srgbClr val="5A85B6"/>
                </a:solidFill>
                <a:latin typeface="Arial"/>
                <a:cs typeface="Arial"/>
              </a:rPr>
              <a:t>ECL</a:t>
            </a:r>
          </a:p>
          <a:p>
            <a:pPr algn="ctr"/>
            <a:r>
              <a:rPr lang="en-US" sz="800" b="1" i="1" dirty="0" smtClean="0">
                <a:solidFill>
                  <a:srgbClr val="5A85B6"/>
                </a:solidFill>
                <a:latin typeface="Arial"/>
                <a:cs typeface="Arial"/>
              </a:rPr>
              <a:t>Yannick Mellier </a:t>
            </a:r>
            <a:br>
              <a:rPr lang="en-US" sz="800" b="1" i="1" dirty="0" smtClean="0">
                <a:solidFill>
                  <a:srgbClr val="5A85B6"/>
                </a:solidFill>
                <a:latin typeface="Arial"/>
                <a:cs typeface="Arial"/>
              </a:rPr>
            </a:br>
            <a:r>
              <a:rPr lang="en-US" sz="800" b="1" i="1" dirty="0" smtClean="0">
                <a:solidFill>
                  <a:srgbClr val="5A85B6"/>
                </a:solidFill>
                <a:latin typeface="Arial"/>
                <a:cs typeface="Arial"/>
              </a:rPr>
              <a:t>(IAP)</a:t>
            </a:r>
            <a:endParaRPr lang="en-US" sz="800" b="1" i="1" dirty="0">
              <a:solidFill>
                <a:srgbClr val="5A85B6"/>
              </a:solidFill>
              <a:latin typeface="Arial"/>
              <a:cs typeface="Arial"/>
            </a:endParaRPr>
          </a:p>
        </p:txBody>
      </p:sp>
      <p:sp>
        <p:nvSpPr>
          <p:cNvPr id="186" name="Ellipse 185"/>
          <p:cNvSpPr/>
          <p:nvPr/>
        </p:nvSpPr>
        <p:spPr>
          <a:xfrm>
            <a:off x="3160989" y="382712"/>
            <a:ext cx="1669144" cy="1669144"/>
          </a:xfrm>
          <a:prstGeom prst="ellipse">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latin typeface="Arial"/>
              <a:cs typeface="Arial"/>
            </a:endParaRPr>
          </a:p>
        </p:txBody>
      </p:sp>
      <p:pic>
        <p:nvPicPr>
          <p:cNvPr id="171" name="Image 170"/>
          <p:cNvPicPr>
            <a:picLocks noChangeAspect="1"/>
          </p:cNvPicPr>
          <p:nvPr/>
        </p:nvPicPr>
        <p:blipFill>
          <a:blip r:embed="rId3"/>
          <a:stretch>
            <a:fillRect/>
          </a:stretch>
        </p:blipFill>
        <p:spPr>
          <a:xfrm>
            <a:off x="3551028" y="884314"/>
            <a:ext cx="865242" cy="315041"/>
          </a:xfrm>
          <a:prstGeom prst="rect">
            <a:avLst/>
          </a:prstGeom>
        </p:spPr>
      </p:pic>
      <p:sp>
        <p:nvSpPr>
          <p:cNvPr id="169" name="ZoneTexte 168"/>
          <p:cNvSpPr txBox="1"/>
          <p:nvPr/>
        </p:nvSpPr>
        <p:spPr>
          <a:xfrm>
            <a:off x="3253128" y="1223937"/>
            <a:ext cx="1433676" cy="535819"/>
          </a:xfrm>
          <a:prstGeom prst="rect">
            <a:avLst/>
          </a:prstGeom>
          <a:noFill/>
          <a:ln w="38100">
            <a:noFill/>
          </a:ln>
        </p:spPr>
        <p:txBody>
          <a:bodyPr wrap="square" rtlCol="0" anchor="ctr" anchorCtr="0">
            <a:noAutofit/>
          </a:bodyPr>
          <a:lstStyle/>
          <a:p>
            <a:pPr algn="ctr">
              <a:lnSpc>
                <a:spcPct val="90000"/>
              </a:lnSpc>
            </a:pPr>
            <a:r>
              <a:rPr lang="en-US" sz="900" b="1" i="1" dirty="0" smtClean="0">
                <a:solidFill>
                  <a:srgbClr val="5A85B6"/>
                </a:solidFill>
                <a:latin typeface="Arial"/>
                <a:cs typeface="Arial"/>
              </a:rPr>
              <a:t>EST</a:t>
            </a:r>
            <a:endParaRPr lang="en-US" sz="900" b="1" i="1" dirty="0">
              <a:solidFill>
                <a:srgbClr val="5A85B6"/>
              </a:solidFill>
              <a:latin typeface="Arial"/>
              <a:cs typeface="Arial"/>
            </a:endParaRPr>
          </a:p>
          <a:p>
            <a:pPr algn="ctr">
              <a:lnSpc>
                <a:spcPct val="90000"/>
              </a:lnSpc>
            </a:pPr>
            <a:r>
              <a:rPr lang="en-US" sz="900" b="1" i="1" dirty="0">
                <a:solidFill>
                  <a:srgbClr val="5A85B6"/>
                </a:solidFill>
                <a:latin typeface="Arial"/>
                <a:cs typeface="Arial"/>
              </a:rPr>
              <a:t>Euclid Science Team</a:t>
            </a:r>
            <a:br>
              <a:rPr lang="en-US" sz="900" b="1" i="1" dirty="0">
                <a:solidFill>
                  <a:srgbClr val="5A85B6"/>
                </a:solidFill>
                <a:latin typeface="Arial"/>
                <a:cs typeface="Arial"/>
              </a:rPr>
            </a:br>
            <a:r>
              <a:rPr lang="en-US" sz="800" i="1" dirty="0">
                <a:solidFill>
                  <a:srgbClr val="5A85B6"/>
                </a:solidFill>
                <a:latin typeface="Arial"/>
                <a:cs typeface="Arial"/>
              </a:rPr>
              <a:t>10 </a:t>
            </a:r>
            <a:r>
              <a:rPr lang="en-US" sz="800" i="1" dirty="0" smtClean="0">
                <a:solidFill>
                  <a:srgbClr val="5A85B6"/>
                </a:solidFill>
                <a:latin typeface="Arial"/>
                <a:cs typeface="Arial"/>
              </a:rPr>
              <a:t>members</a:t>
            </a:r>
            <a:endParaRPr lang="en-US" sz="800" i="1" dirty="0">
              <a:solidFill>
                <a:srgbClr val="5A85B6"/>
              </a:solidFill>
              <a:latin typeface="Arial"/>
              <a:cs typeface="Arial"/>
            </a:endParaRPr>
          </a:p>
        </p:txBody>
      </p:sp>
      <p:grpSp>
        <p:nvGrpSpPr>
          <p:cNvPr id="260" name="Grouper 259"/>
          <p:cNvGrpSpPr/>
          <p:nvPr/>
        </p:nvGrpSpPr>
        <p:grpSpPr>
          <a:xfrm>
            <a:off x="6999939" y="4368121"/>
            <a:ext cx="1118228" cy="1436886"/>
            <a:chOff x="6941461" y="4453497"/>
            <a:chExt cx="1118228" cy="1436886"/>
          </a:xfrm>
        </p:grpSpPr>
        <p:grpSp>
          <p:nvGrpSpPr>
            <p:cNvPr id="202" name="Groupe 4120"/>
            <p:cNvGrpSpPr/>
            <p:nvPr/>
          </p:nvGrpSpPr>
          <p:grpSpPr>
            <a:xfrm>
              <a:off x="6941461" y="4760896"/>
              <a:ext cx="1118228" cy="1129487"/>
              <a:chOff x="6759300" y="5066134"/>
              <a:chExt cx="1211934" cy="1224136"/>
            </a:xfrm>
          </p:grpSpPr>
          <p:pic>
            <p:nvPicPr>
              <p:cNvPr id="203" name="Image 2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300" y="5066134"/>
                <a:ext cx="602376" cy="615072"/>
              </a:xfrm>
              <a:prstGeom prst="roundRect">
                <a:avLst>
                  <a:gd name="adj" fmla="val 8594"/>
                </a:avLst>
              </a:prstGeom>
              <a:solidFill>
                <a:srgbClr val="FFFFFF">
                  <a:shade val="85000"/>
                </a:srgbClr>
              </a:solidFill>
              <a:ln>
                <a:noFill/>
              </a:ln>
              <a:effectLst/>
            </p:spPr>
          </p:pic>
          <p:pic>
            <p:nvPicPr>
              <p:cNvPr id="204" name="Image 2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8684" y="5066134"/>
                <a:ext cx="612550" cy="615072"/>
              </a:xfrm>
              <a:prstGeom prst="roundRect">
                <a:avLst>
                  <a:gd name="adj" fmla="val 8594"/>
                </a:avLst>
              </a:prstGeom>
              <a:solidFill>
                <a:srgbClr val="FFFFFF">
                  <a:shade val="85000"/>
                </a:srgbClr>
              </a:solidFill>
              <a:ln>
                <a:noFill/>
              </a:ln>
              <a:effectLst/>
            </p:spPr>
          </p:pic>
          <p:pic>
            <p:nvPicPr>
              <p:cNvPr id="205" name="Image 2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9300" y="5680364"/>
                <a:ext cx="607405" cy="609906"/>
              </a:xfrm>
              <a:prstGeom prst="roundRect">
                <a:avLst>
                  <a:gd name="adj" fmla="val 8594"/>
                </a:avLst>
              </a:prstGeom>
              <a:solidFill>
                <a:srgbClr val="FFFFFF">
                  <a:shade val="85000"/>
                </a:srgbClr>
              </a:solidFill>
              <a:ln>
                <a:noFill/>
              </a:ln>
              <a:effectLst/>
            </p:spPr>
          </p:pic>
          <p:pic>
            <p:nvPicPr>
              <p:cNvPr id="206" name="Image 2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676" y="5681206"/>
                <a:ext cx="606567" cy="609064"/>
              </a:xfrm>
              <a:prstGeom prst="roundRect">
                <a:avLst>
                  <a:gd name="adj" fmla="val 8594"/>
                </a:avLst>
              </a:prstGeom>
              <a:solidFill>
                <a:srgbClr val="FFFFFF">
                  <a:shade val="85000"/>
                </a:srgbClr>
              </a:solidFill>
              <a:ln>
                <a:noFill/>
              </a:ln>
              <a:effectLst/>
            </p:spPr>
          </p:pic>
        </p:grpSp>
        <p:grpSp>
          <p:nvGrpSpPr>
            <p:cNvPr id="221" name="Grouper 220"/>
            <p:cNvGrpSpPr/>
            <p:nvPr/>
          </p:nvGrpSpPr>
          <p:grpSpPr>
            <a:xfrm>
              <a:off x="7068456" y="4453497"/>
              <a:ext cx="826108" cy="270025"/>
              <a:chOff x="7116222" y="4610113"/>
              <a:chExt cx="826108" cy="270025"/>
            </a:xfrm>
          </p:grpSpPr>
          <p:sp>
            <p:nvSpPr>
              <p:cNvPr id="215" name="Rectangle à coins arrondis 214"/>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ZoneTexte 215"/>
              <p:cNvSpPr txBox="1"/>
              <p:nvPr/>
            </p:nvSpPr>
            <p:spPr>
              <a:xfrm>
                <a:off x="7116222" y="4610113"/>
                <a:ext cx="826108" cy="266701"/>
              </a:xfrm>
              <a:prstGeom prst="rect">
                <a:avLst/>
              </a:prstGeom>
              <a:noFill/>
              <a:ln w="38100">
                <a:noFill/>
              </a:ln>
            </p:spPr>
            <p:txBody>
              <a:bodyPr wrap="square" rtlCol="0">
                <a:noAutofit/>
              </a:bodyPr>
              <a:lstStyle/>
              <a:p>
                <a:pPr algn="ctr"/>
                <a:r>
                  <a:rPr lang="en-US" sz="1200" b="1" i="1" dirty="0" smtClean="0">
                    <a:solidFill>
                      <a:srgbClr val="5A85B6"/>
                    </a:solidFill>
                    <a:latin typeface="Arial"/>
                    <a:cs typeface="Arial"/>
                  </a:rPr>
                  <a:t>OBS</a:t>
                </a:r>
                <a:endParaRPr lang="en-US" sz="1200" b="1" i="1" dirty="0">
                  <a:solidFill>
                    <a:srgbClr val="5A85B6"/>
                  </a:solidFill>
                  <a:latin typeface="Arial"/>
                  <a:cs typeface="Arial"/>
                </a:endParaRPr>
              </a:p>
            </p:txBody>
          </p:sp>
        </p:grpSp>
      </p:grpSp>
      <p:pic>
        <p:nvPicPr>
          <p:cNvPr id="201" name="Image 200"/>
          <p:cNvPicPr>
            <a:picLocks noChangeAspect="1"/>
          </p:cNvPicPr>
          <p:nvPr/>
        </p:nvPicPr>
        <p:blipFill rotWithShape="1">
          <a:blip r:embed="rId8">
            <a:extLst>
              <a:ext uri="{28A0092B-C50C-407E-A947-70E740481C1C}">
                <a14:useLocalDpi xmlns:a14="http://schemas.microsoft.com/office/drawing/2010/main" val="0"/>
              </a:ext>
            </a:extLst>
          </a:blip>
          <a:srcRect l="8090" r="8788"/>
          <a:stretch/>
        </p:blipFill>
        <p:spPr>
          <a:xfrm>
            <a:off x="5173758" y="4680151"/>
            <a:ext cx="1316690" cy="1052287"/>
          </a:xfrm>
          <a:prstGeom prst="roundRect">
            <a:avLst>
              <a:gd name="adj" fmla="val 8594"/>
            </a:avLst>
          </a:prstGeom>
          <a:solidFill>
            <a:srgbClr val="FFFFFF">
              <a:shade val="85000"/>
            </a:srgbClr>
          </a:solidFill>
          <a:ln>
            <a:noFill/>
          </a:ln>
          <a:effectLst/>
        </p:spPr>
      </p:pic>
      <p:grpSp>
        <p:nvGrpSpPr>
          <p:cNvPr id="223" name="Grouper 222"/>
          <p:cNvGrpSpPr/>
          <p:nvPr/>
        </p:nvGrpSpPr>
        <p:grpSpPr>
          <a:xfrm>
            <a:off x="5391851" y="4368121"/>
            <a:ext cx="826108" cy="270025"/>
            <a:chOff x="7097172" y="4610113"/>
            <a:chExt cx="826108" cy="270025"/>
          </a:xfrm>
        </p:grpSpPr>
        <p:sp>
          <p:nvSpPr>
            <p:cNvPr id="224" name="Rectangle à coins arrondis 223"/>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5" name="ZoneTexte 224"/>
            <p:cNvSpPr txBox="1"/>
            <p:nvPr/>
          </p:nvSpPr>
          <p:spPr>
            <a:xfrm>
              <a:off x="7097172" y="4610113"/>
              <a:ext cx="826108" cy="266701"/>
            </a:xfrm>
            <a:prstGeom prst="rect">
              <a:avLst/>
            </a:prstGeom>
            <a:noFill/>
            <a:ln w="38100">
              <a:noFill/>
            </a:ln>
          </p:spPr>
          <p:txBody>
            <a:bodyPr wrap="square" rtlCol="0">
              <a:noAutofit/>
            </a:bodyPr>
            <a:lstStyle/>
            <a:p>
              <a:pPr algn="ctr"/>
              <a:r>
                <a:rPr lang="en-US" sz="1200" b="1" i="1" dirty="0" smtClean="0">
                  <a:solidFill>
                    <a:srgbClr val="5A85B6"/>
                  </a:solidFill>
                  <a:latin typeface="Arial"/>
                  <a:cs typeface="Arial"/>
                </a:rPr>
                <a:t>SGS</a:t>
              </a:r>
              <a:endParaRPr lang="en-US" sz="1200" b="1" i="1" dirty="0">
                <a:solidFill>
                  <a:srgbClr val="5A85B6"/>
                </a:solidFill>
                <a:latin typeface="Arial"/>
                <a:cs typeface="Arial"/>
              </a:endParaRPr>
            </a:p>
          </p:txBody>
        </p:sp>
      </p:grpSp>
      <p:grpSp>
        <p:nvGrpSpPr>
          <p:cNvPr id="258" name="Grouper 257"/>
          <p:cNvGrpSpPr/>
          <p:nvPr/>
        </p:nvGrpSpPr>
        <p:grpSpPr>
          <a:xfrm>
            <a:off x="3268163" y="4368121"/>
            <a:ext cx="1454809" cy="1412206"/>
            <a:chOff x="3256293" y="4453497"/>
            <a:chExt cx="1454809" cy="1412206"/>
          </a:xfrm>
        </p:grpSpPr>
        <p:pic>
          <p:nvPicPr>
            <p:cNvPr id="200" name="Image 19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56293" y="4774596"/>
              <a:ext cx="1454809" cy="1091107"/>
            </a:xfrm>
            <a:prstGeom prst="roundRect">
              <a:avLst>
                <a:gd name="adj" fmla="val 8594"/>
              </a:avLst>
            </a:prstGeom>
            <a:solidFill>
              <a:srgbClr val="FFFFFF">
                <a:shade val="85000"/>
              </a:srgbClr>
            </a:solidFill>
            <a:ln>
              <a:noFill/>
            </a:ln>
            <a:effectLst/>
          </p:spPr>
        </p:pic>
        <p:grpSp>
          <p:nvGrpSpPr>
            <p:cNvPr id="226" name="Grouper 225"/>
            <p:cNvGrpSpPr/>
            <p:nvPr/>
          </p:nvGrpSpPr>
          <p:grpSpPr>
            <a:xfrm>
              <a:off x="3560236" y="4453497"/>
              <a:ext cx="826108" cy="270025"/>
              <a:chOff x="7116222" y="4610113"/>
              <a:chExt cx="826108" cy="270025"/>
            </a:xfrm>
          </p:grpSpPr>
          <p:sp>
            <p:nvSpPr>
              <p:cNvPr id="227" name="Rectangle à coins arrondis 226"/>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8" name="ZoneTexte 227"/>
              <p:cNvSpPr txBox="1"/>
              <p:nvPr/>
            </p:nvSpPr>
            <p:spPr>
              <a:xfrm>
                <a:off x="7116222" y="4610113"/>
                <a:ext cx="826108" cy="266701"/>
              </a:xfrm>
              <a:prstGeom prst="rect">
                <a:avLst/>
              </a:prstGeom>
              <a:noFill/>
              <a:ln w="38100">
                <a:noFill/>
              </a:ln>
            </p:spPr>
            <p:txBody>
              <a:bodyPr wrap="square" rtlCol="0">
                <a:noAutofit/>
              </a:bodyPr>
              <a:lstStyle/>
              <a:p>
                <a:pPr algn="ctr"/>
                <a:r>
                  <a:rPr lang="en-US" sz="1200" b="1" i="1" dirty="0" smtClean="0">
                    <a:solidFill>
                      <a:srgbClr val="5A85B6"/>
                    </a:solidFill>
                    <a:latin typeface="Arial"/>
                    <a:cs typeface="Arial"/>
                  </a:rPr>
                  <a:t>NISP</a:t>
                </a:r>
                <a:endParaRPr lang="en-US" sz="1200" b="1" i="1" dirty="0">
                  <a:solidFill>
                    <a:srgbClr val="5A85B6"/>
                  </a:solidFill>
                  <a:latin typeface="Arial"/>
                  <a:cs typeface="Arial"/>
                </a:endParaRPr>
              </a:p>
            </p:txBody>
          </p:sp>
        </p:grpSp>
      </p:grpSp>
      <p:pic>
        <p:nvPicPr>
          <p:cNvPr id="14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899" y="4683824"/>
            <a:ext cx="1454684" cy="108621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nvGrpSpPr>
          <p:cNvPr id="229" name="Grouper 228"/>
          <p:cNvGrpSpPr/>
          <p:nvPr/>
        </p:nvGrpSpPr>
        <p:grpSpPr>
          <a:xfrm>
            <a:off x="1441446" y="4368121"/>
            <a:ext cx="826108" cy="270025"/>
            <a:chOff x="7116222" y="4610113"/>
            <a:chExt cx="826108" cy="270025"/>
          </a:xfrm>
        </p:grpSpPr>
        <p:sp>
          <p:nvSpPr>
            <p:cNvPr id="230" name="Rectangle à coins arrondis 229"/>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1" name="ZoneTexte 230"/>
            <p:cNvSpPr txBox="1"/>
            <p:nvPr/>
          </p:nvSpPr>
          <p:spPr>
            <a:xfrm>
              <a:off x="7116222" y="4610113"/>
              <a:ext cx="826108" cy="266701"/>
            </a:xfrm>
            <a:prstGeom prst="rect">
              <a:avLst/>
            </a:prstGeom>
            <a:noFill/>
            <a:ln w="38100">
              <a:noFill/>
            </a:ln>
          </p:spPr>
          <p:txBody>
            <a:bodyPr wrap="square" rtlCol="0">
              <a:noAutofit/>
            </a:bodyPr>
            <a:lstStyle/>
            <a:p>
              <a:pPr algn="ctr"/>
              <a:r>
                <a:rPr lang="en-US" sz="1200" b="1" i="1" dirty="0" smtClean="0">
                  <a:solidFill>
                    <a:srgbClr val="5A85B6"/>
                  </a:solidFill>
                  <a:latin typeface="Arial"/>
                  <a:cs typeface="Arial"/>
                </a:rPr>
                <a:t>VIS</a:t>
              </a:r>
              <a:endParaRPr lang="en-US" sz="1200" b="1" i="1" dirty="0">
                <a:solidFill>
                  <a:srgbClr val="5A85B6"/>
                </a:solidFill>
                <a:latin typeface="Arial"/>
                <a:cs typeface="Arial"/>
              </a:endParaRPr>
            </a:p>
          </p:txBody>
        </p:sp>
      </p:grpSp>
      <p:sp>
        <p:nvSpPr>
          <p:cNvPr id="254" name="Triangle isocèle 253"/>
          <p:cNvSpPr/>
          <p:nvPr/>
        </p:nvSpPr>
        <p:spPr>
          <a:xfrm rot="9584084">
            <a:off x="2695065" y="1241312"/>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pic>
        <p:nvPicPr>
          <p:cNvPr id="64" name="Picture 5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3177" y="5818086"/>
            <a:ext cx="247741" cy="1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a:blip r:embed="rId12"/>
          <a:stretch>
            <a:fillRect/>
          </a:stretch>
        </p:blipFill>
        <p:spPr>
          <a:xfrm>
            <a:off x="3867327" y="5826473"/>
            <a:ext cx="235683" cy="146451"/>
          </a:xfrm>
          <a:prstGeom prst="rect">
            <a:avLst/>
          </a:prstGeom>
        </p:spPr>
      </p:pic>
      <p:pic>
        <p:nvPicPr>
          <p:cNvPr id="4" name="Image 3"/>
          <p:cNvPicPr>
            <a:picLocks noChangeAspect="1"/>
          </p:cNvPicPr>
          <p:nvPr/>
        </p:nvPicPr>
        <p:blipFill>
          <a:blip r:embed="rId13"/>
          <a:stretch>
            <a:fillRect/>
          </a:stretch>
        </p:blipFill>
        <p:spPr>
          <a:xfrm>
            <a:off x="1739099" y="5826473"/>
            <a:ext cx="235683" cy="146451"/>
          </a:xfrm>
          <a:prstGeom prst="rect">
            <a:avLst/>
          </a:prstGeom>
        </p:spPr>
      </p:pic>
      <p:sp>
        <p:nvSpPr>
          <p:cNvPr id="67" name="Rectangle à coins arrondis 66"/>
          <p:cNvSpPr/>
          <p:nvPr/>
        </p:nvSpPr>
        <p:spPr>
          <a:xfrm>
            <a:off x="4878711" y="1652102"/>
            <a:ext cx="2593510" cy="578314"/>
          </a:xfrm>
          <a:prstGeom prst="roundRect">
            <a:avLst>
              <a:gd name="adj" fmla="val 24163"/>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latin typeface="Arial"/>
              <a:cs typeface="Arial"/>
            </a:endParaRPr>
          </a:p>
        </p:txBody>
      </p:sp>
      <p:sp>
        <p:nvSpPr>
          <p:cNvPr id="69" name="ZoneTexte 68"/>
          <p:cNvSpPr txBox="1"/>
          <p:nvPr/>
        </p:nvSpPr>
        <p:spPr>
          <a:xfrm>
            <a:off x="4934633" y="1732659"/>
            <a:ext cx="2552095" cy="430888"/>
          </a:xfrm>
          <a:prstGeom prst="rect">
            <a:avLst/>
          </a:prstGeom>
          <a:noFill/>
          <a:ln w="38100">
            <a:noFill/>
          </a:ln>
        </p:spPr>
        <p:txBody>
          <a:bodyPr wrap="square" rtlCol="0">
            <a:noAutofit/>
          </a:bodyPr>
          <a:lstStyle/>
          <a:p>
            <a:pPr algn="ctr"/>
            <a:r>
              <a:rPr lang="en-US" sz="1100" b="1" i="1" dirty="0" smtClean="0">
                <a:solidFill>
                  <a:schemeClr val="bg1"/>
                </a:solidFill>
                <a:latin typeface="Arial"/>
                <a:cs typeface="Arial"/>
              </a:rPr>
              <a:t>Euclid Consortium Board (ECB)</a:t>
            </a:r>
          </a:p>
          <a:p>
            <a:pPr algn="ctr"/>
            <a:r>
              <a:rPr lang="en-US" sz="1100" b="1" i="1" dirty="0" smtClean="0">
                <a:solidFill>
                  <a:schemeClr val="bg1"/>
                </a:solidFill>
                <a:latin typeface="Arial"/>
                <a:cs typeface="Arial"/>
              </a:rPr>
              <a:t>22 members</a:t>
            </a:r>
            <a:endParaRPr lang="en-US" sz="1100" b="1" i="1" dirty="0">
              <a:solidFill>
                <a:schemeClr val="bg1"/>
              </a:solidFill>
              <a:latin typeface="Arial"/>
              <a:cs typeface="Arial"/>
            </a:endParaRPr>
          </a:p>
        </p:txBody>
      </p:sp>
      <p:sp>
        <p:nvSpPr>
          <p:cNvPr id="77" name="Rectangle à coins arrondis 76"/>
          <p:cNvSpPr/>
          <p:nvPr/>
        </p:nvSpPr>
        <p:spPr>
          <a:xfrm>
            <a:off x="-2505421" y="1638509"/>
            <a:ext cx="1257905" cy="1560287"/>
          </a:xfrm>
          <a:prstGeom prst="round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latin typeface="Arial"/>
              <a:cs typeface="Arial"/>
            </a:endParaRPr>
          </a:p>
        </p:txBody>
      </p:sp>
      <p:sp>
        <p:nvSpPr>
          <p:cNvPr id="79" name="ZoneTexte 78"/>
          <p:cNvSpPr txBox="1"/>
          <p:nvPr/>
        </p:nvSpPr>
        <p:spPr>
          <a:xfrm>
            <a:off x="1150730" y="2501120"/>
            <a:ext cx="1470740" cy="259996"/>
          </a:xfrm>
          <a:prstGeom prst="rect">
            <a:avLst/>
          </a:prstGeom>
          <a:noFill/>
          <a:ln w="38100">
            <a:noFill/>
          </a:ln>
        </p:spPr>
        <p:txBody>
          <a:bodyPr wrap="square" rtlCol="0">
            <a:spAutoFit/>
          </a:bodyPr>
          <a:lstStyle/>
          <a:p>
            <a:pPr algn="ctr"/>
            <a:r>
              <a:rPr lang="en-US" sz="1100" b="1" i="1" dirty="0">
                <a:solidFill>
                  <a:schemeClr val="bg1"/>
                </a:solidFill>
              </a:rPr>
              <a:t>ECL Support</a:t>
            </a:r>
          </a:p>
        </p:txBody>
      </p:sp>
      <p:pic>
        <p:nvPicPr>
          <p:cNvPr id="62" name="Image 61"/>
          <p:cNvPicPr>
            <a:picLocks noChangeAspect="1"/>
          </p:cNvPicPr>
          <p:nvPr/>
        </p:nvPicPr>
        <p:blipFill>
          <a:blip r:embed="rId14"/>
          <a:stretch>
            <a:fillRect/>
          </a:stretch>
        </p:blipFill>
        <p:spPr>
          <a:xfrm rot="611786">
            <a:off x="394988" y="4399490"/>
            <a:ext cx="1661159" cy="2619989"/>
          </a:xfrm>
          <a:prstGeom prst="rect">
            <a:avLst/>
          </a:prstGeom>
        </p:spPr>
      </p:pic>
      <p:pic>
        <p:nvPicPr>
          <p:cNvPr id="63" name="Image 62"/>
          <p:cNvPicPr>
            <a:picLocks noChangeAspect="1"/>
          </p:cNvPicPr>
          <p:nvPr/>
        </p:nvPicPr>
        <p:blipFill>
          <a:blip r:embed="rId14"/>
          <a:stretch>
            <a:fillRect/>
          </a:stretch>
        </p:blipFill>
        <p:spPr>
          <a:xfrm rot="11635745">
            <a:off x="7193919" y="-939408"/>
            <a:ext cx="1764173" cy="2782464"/>
          </a:xfrm>
          <a:prstGeom prst="rect">
            <a:avLst/>
          </a:prstGeom>
        </p:spPr>
      </p:pic>
      <p:sp>
        <p:nvSpPr>
          <p:cNvPr id="66" name="Text Box 5"/>
          <p:cNvSpPr txBox="1">
            <a:spLocks noChangeArrowheads="1"/>
          </p:cNvSpPr>
          <p:nvPr/>
        </p:nvSpPr>
        <p:spPr bwMode="auto">
          <a:xfrm>
            <a:off x="5905157" y="388447"/>
            <a:ext cx="2704512" cy="833305"/>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en-US" sz="1100" b="1" dirty="0" smtClean="0">
                <a:solidFill>
                  <a:srgbClr val="002060"/>
                </a:solidFill>
              </a:rPr>
              <a:t>French part: </a:t>
            </a:r>
            <a:br>
              <a:rPr lang="en-US" sz="1100" b="1" dirty="0" smtClean="0">
                <a:solidFill>
                  <a:srgbClr val="002060"/>
                </a:solidFill>
              </a:rPr>
            </a:br>
            <a:r>
              <a:rPr lang="en-US" sz="1100" b="1" dirty="0" smtClean="0">
                <a:solidFill>
                  <a:srgbClr val="002060"/>
                </a:solidFill>
              </a:rPr>
              <a:t>30% equal with Italy one</a:t>
            </a:r>
          </a:p>
          <a:p>
            <a:pPr algn="r" eaLnBrk="1" hangingPunct="1">
              <a:lnSpc>
                <a:spcPct val="90000"/>
              </a:lnSpc>
            </a:pPr>
            <a:r>
              <a:rPr lang="en-US" sz="1050" dirty="0" smtClean="0">
                <a:solidFill>
                  <a:srgbClr val="002060"/>
                </a:solidFill>
              </a:rPr>
              <a:t>The other big contributors are Germany &amp; United Kingdom (~10%), NASA, Japan (Subaru), Canada (CFHT)</a:t>
            </a:r>
            <a:endParaRPr lang="en-US" sz="1050" dirty="0">
              <a:solidFill>
                <a:srgbClr val="002060"/>
              </a:solidFill>
            </a:endParaRPr>
          </a:p>
        </p:txBody>
      </p:sp>
    </p:spTree>
    <p:extLst>
      <p:ext uri="{BB962C8B-B14F-4D97-AF65-F5344CB8AC3E}">
        <p14:creationId xmlns:p14="http://schemas.microsoft.com/office/powerpoint/2010/main" val="5137663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9" name="Connecteur droit 118"/>
          <p:cNvCxnSpPr/>
          <p:nvPr/>
        </p:nvCxnSpPr>
        <p:spPr>
          <a:xfrm flipH="1" flipV="1">
            <a:off x="2933761" y="2142895"/>
            <a:ext cx="1038348" cy="696637"/>
          </a:xfrm>
          <a:prstGeom prst="line">
            <a:avLst/>
          </a:prstGeom>
          <a:ln w="3810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cxnSp>
        <p:nvCxnSpPr>
          <p:cNvPr id="249" name="Connecteur droit 248"/>
          <p:cNvCxnSpPr/>
          <p:nvPr/>
        </p:nvCxnSpPr>
        <p:spPr>
          <a:xfrm flipV="1">
            <a:off x="3979108" y="2145043"/>
            <a:ext cx="1038348" cy="696637"/>
          </a:xfrm>
          <a:prstGeom prst="line">
            <a:avLst/>
          </a:prstGeom>
          <a:ln w="3810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80" name="Rectangle à coins arrondis 79"/>
          <p:cNvSpPr/>
          <p:nvPr/>
        </p:nvSpPr>
        <p:spPr>
          <a:xfrm>
            <a:off x="4964093" y="1728840"/>
            <a:ext cx="2059867" cy="469564"/>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endParaRPr>
          </a:p>
        </p:txBody>
      </p:sp>
      <p:cxnSp>
        <p:nvCxnSpPr>
          <p:cNvPr id="95" name="Connecteur droit 94"/>
          <p:cNvCxnSpPr/>
          <p:nvPr/>
        </p:nvCxnSpPr>
        <p:spPr>
          <a:xfrm>
            <a:off x="2413271" y="4684942"/>
            <a:ext cx="4664053" cy="0"/>
          </a:xfrm>
          <a:prstGeom prst="line">
            <a:avLst/>
          </a:prstGeom>
          <a:ln w="3810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17" name="Rogner un rectangle avec un coin diagonal 116"/>
          <p:cNvSpPr/>
          <p:nvPr/>
        </p:nvSpPr>
        <p:spPr>
          <a:xfrm>
            <a:off x="0" y="1"/>
            <a:ext cx="2967386"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240" name="Connecteur droit 239"/>
          <p:cNvCxnSpPr/>
          <p:nvPr/>
        </p:nvCxnSpPr>
        <p:spPr>
          <a:xfrm flipV="1">
            <a:off x="2882070" y="3281946"/>
            <a:ext cx="1967894" cy="21167"/>
          </a:xfrm>
          <a:prstGeom prst="line">
            <a:avLst/>
          </a:prstGeom>
          <a:ln w="38100" cmpd="sng">
            <a:solidFill>
              <a:schemeClr val="bg2">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11" name="Titre 1"/>
          <p:cNvSpPr txBox="1">
            <a:spLocks/>
          </p:cNvSpPr>
          <p:nvPr/>
        </p:nvSpPr>
        <p:spPr>
          <a:xfrm>
            <a:off x="145144" y="326573"/>
            <a:ext cx="2673048" cy="687739"/>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2000" dirty="0" smtClean="0"/>
              <a:t>Euclid in France</a:t>
            </a:r>
            <a:endParaRPr lang="en-US" sz="2000" dirty="0"/>
          </a:p>
        </p:txBody>
      </p:sp>
      <p:sp>
        <p:nvSpPr>
          <p:cNvPr id="57" name="ZoneTexte 56"/>
          <p:cNvSpPr txBox="1"/>
          <p:nvPr/>
        </p:nvSpPr>
        <p:spPr>
          <a:xfrm>
            <a:off x="334397" y="1376092"/>
            <a:ext cx="1854847" cy="538096"/>
          </a:xfrm>
          <a:prstGeom prst="rect">
            <a:avLst/>
          </a:prstGeom>
          <a:noFill/>
          <a:ln w="38100">
            <a:noFill/>
          </a:ln>
        </p:spPr>
        <p:txBody>
          <a:bodyPr wrap="square" rtlCol="0">
            <a:spAutoFit/>
          </a:bodyPr>
          <a:lstStyle/>
          <a:p>
            <a:pPr algn="r">
              <a:lnSpc>
                <a:spcPct val="90000"/>
              </a:lnSpc>
            </a:pPr>
            <a:r>
              <a:rPr lang="en-US" sz="1100" b="1" dirty="0" smtClean="0">
                <a:solidFill>
                  <a:srgbClr val="000000"/>
                </a:solidFill>
                <a:latin typeface="Arial"/>
                <a:cs typeface="Arial"/>
              </a:rPr>
              <a:t>35 Laboratories</a:t>
            </a:r>
          </a:p>
          <a:p>
            <a:pPr algn="r">
              <a:lnSpc>
                <a:spcPct val="90000"/>
              </a:lnSpc>
            </a:pPr>
            <a:r>
              <a:rPr lang="en-US" sz="1100" b="1" dirty="0" smtClean="0">
                <a:solidFill>
                  <a:srgbClr val="000000"/>
                </a:solidFill>
                <a:latin typeface="Arial"/>
                <a:cs typeface="Arial"/>
              </a:rPr>
              <a:t>425 Members</a:t>
            </a:r>
          </a:p>
          <a:p>
            <a:pPr algn="r">
              <a:lnSpc>
                <a:spcPct val="90000"/>
              </a:lnSpc>
            </a:pPr>
            <a:r>
              <a:rPr lang="en-US" sz="1000" i="1" dirty="0" smtClean="0">
                <a:solidFill>
                  <a:srgbClr val="000000"/>
                </a:solidFill>
                <a:latin typeface="Arial"/>
                <a:cs typeface="Arial"/>
              </a:rPr>
              <a:t>(November 2017)</a:t>
            </a:r>
          </a:p>
        </p:txBody>
      </p:sp>
      <p:cxnSp>
        <p:nvCxnSpPr>
          <p:cNvPr id="19" name="Connecteur droit 18"/>
          <p:cNvCxnSpPr>
            <a:stCxn id="186" idx="4"/>
          </p:cNvCxnSpPr>
          <p:nvPr/>
        </p:nvCxnSpPr>
        <p:spPr>
          <a:xfrm>
            <a:off x="3995561" y="2051856"/>
            <a:ext cx="0" cy="2494353"/>
          </a:xfrm>
          <a:prstGeom prst="line">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cxnSp>
      <p:sp>
        <p:nvSpPr>
          <p:cNvPr id="73" name="ZoneTexte 72"/>
          <p:cNvSpPr txBox="1"/>
          <p:nvPr/>
        </p:nvSpPr>
        <p:spPr>
          <a:xfrm>
            <a:off x="4910440" y="2574471"/>
            <a:ext cx="3181051" cy="261610"/>
          </a:xfrm>
          <a:prstGeom prst="rect">
            <a:avLst/>
          </a:prstGeom>
          <a:noFill/>
          <a:ln w="38100">
            <a:noFill/>
          </a:ln>
        </p:spPr>
        <p:txBody>
          <a:bodyPr wrap="square" rtlCol="0">
            <a:spAutoFit/>
          </a:bodyPr>
          <a:lstStyle/>
          <a:p>
            <a:pPr algn="ctr"/>
            <a:r>
              <a:rPr lang="en-US" sz="1100" b="1" i="1" dirty="0">
                <a:solidFill>
                  <a:srgbClr val="5A85B6"/>
                </a:solidFill>
              </a:rPr>
              <a:t>SWG (Science Working Groups)</a:t>
            </a:r>
          </a:p>
        </p:txBody>
      </p:sp>
      <p:sp>
        <p:nvSpPr>
          <p:cNvPr id="74" name="ZoneTexte 73"/>
          <p:cNvSpPr txBox="1"/>
          <p:nvPr/>
        </p:nvSpPr>
        <p:spPr>
          <a:xfrm>
            <a:off x="4985699" y="2850503"/>
            <a:ext cx="1324402" cy="1061829"/>
          </a:xfrm>
          <a:prstGeom prst="rect">
            <a:avLst/>
          </a:prstGeom>
          <a:noFill/>
          <a:ln w="38100">
            <a:noFill/>
          </a:ln>
        </p:spPr>
        <p:txBody>
          <a:bodyPr wrap="none" rtlCol="0">
            <a:spAutoFit/>
          </a:bodyPr>
          <a:lstStyle/>
          <a:p>
            <a:r>
              <a:rPr lang="en-US" sz="700" b="1" i="1" dirty="0" smtClean="0">
                <a:solidFill>
                  <a:srgbClr val="000000"/>
                </a:solidFill>
              </a:rPr>
              <a:t>Cosmology</a:t>
            </a:r>
            <a:br>
              <a:rPr lang="en-US" sz="700" b="1" i="1" dirty="0" smtClean="0">
                <a:solidFill>
                  <a:srgbClr val="000000"/>
                </a:solidFill>
              </a:rPr>
            </a:br>
            <a:endParaRPr lang="en-US" sz="700" b="1" i="1" dirty="0" smtClean="0">
              <a:solidFill>
                <a:srgbClr val="000000"/>
              </a:solidFill>
            </a:endParaRPr>
          </a:p>
          <a:p>
            <a:pPr marL="171450" indent="-171450">
              <a:buFont typeface="Arial" panose="020B0604020202020204" pitchFamily="34" charset="0"/>
              <a:buChar char="•"/>
            </a:pPr>
            <a:r>
              <a:rPr lang="en-US" sz="700" b="1" i="1" dirty="0" smtClean="0">
                <a:solidFill>
                  <a:srgbClr val="000000"/>
                </a:solidFill>
              </a:rPr>
              <a:t>Weak Lensing</a:t>
            </a:r>
          </a:p>
          <a:p>
            <a:pPr marL="171450" indent="-171450">
              <a:buFont typeface="Arial" panose="020B0604020202020204" pitchFamily="34" charset="0"/>
              <a:buChar char="•"/>
            </a:pPr>
            <a:r>
              <a:rPr lang="en-US" sz="700" b="1" i="1" dirty="0" smtClean="0">
                <a:solidFill>
                  <a:srgbClr val="000000"/>
                </a:solidFill>
              </a:rPr>
              <a:t>Galaxy Clustering</a:t>
            </a:r>
          </a:p>
          <a:p>
            <a:pPr marL="171450" indent="-171450">
              <a:buFont typeface="Arial" panose="020B0604020202020204" pitchFamily="34" charset="0"/>
              <a:buChar char="•"/>
            </a:pPr>
            <a:r>
              <a:rPr lang="en-US" sz="700" b="1" i="1" dirty="0" smtClean="0">
                <a:solidFill>
                  <a:srgbClr val="000000"/>
                </a:solidFill>
              </a:rPr>
              <a:t>Clusters</a:t>
            </a:r>
          </a:p>
          <a:p>
            <a:pPr marL="171450" indent="-171450">
              <a:buFont typeface="Arial" panose="020B0604020202020204" pitchFamily="34" charset="0"/>
              <a:buChar char="•"/>
            </a:pPr>
            <a:r>
              <a:rPr lang="en-US" sz="700" b="1" i="1" dirty="0" smtClean="0">
                <a:solidFill>
                  <a:srgbClr val="000000"/>
                </a:solidFill>
              </a:rPr>
              <a:t>CMB Cross Correlation</a:t>
            </a:r>
          </a:p>
          <a:p>
            <a:pPr marL="171450" indent="-171450">
              <a:buFont typeface="Arial" panose="020B0604020202020204" pitchFamily="34" charset="0"/>
              <a:buChar char="•"/>
            </a:pPr>
            <a:r>
              <a:rPr lang="en-US" sz="700" b="1" i="1" dirty="0" smtClean="0">
                <a:solidFill>
                  <a:srgbClr val="000000"/>
                </a:solidFill>
              </a:rPr>
              <a:t>Strong Lensing</a:t>
            </a:r>
          </a:p>
          <a:p>
            <a:pPr marL="171450" indent="-171450">
              <a:buFont typeface="Arial" panose="020B0604020202020204" pitchFamily="34" charset="0"/>
              <a:buChar char="•"/>
            </a:pPr>
            <a:r>
              <a:rPr lang="en-US" sz="700" b="1" i="1" dirty="0" smtClean="0">
                <a:solidFill>
                  <a:srgbClr val="000000"/>
                </a:solidFill>
              </a:rPr>
              <a:t>Cosmology theory</a:t>
            </a:r>
          </a:p>
          <a:p>
            <a:pPr marL="171450" indent="-171450">
              <a:buFont typeface="Arial" panose="020B0604020202020204" pitchFamily="34" charset="0"/>
              <a:buChar char="•"/>
            </a:pPr>
            <a:r>
              <a:rPr lang="en-US" sz="700" b="1" i="1" dirty="0" smtClean="0">
                <a:solidFill>
                  <a:srgbClr val="000000"/>
                </a:solidFill>
              </a:rPr>
              <a:t>Cosmological simulations</a:t>
            </a:r>
            <a:endParaRPr lang="en-US" sz="700" b="1" i="1" dirty="0">
              <a:solidFill>
                <a:srgbClr val="000000"/>
              </a:solidFill>
            </a:endParaRPr>
          </a:p>
        </p:txBody>
      </p:sp>
      <p:sp>
        <p:nvSpPr>
          <p:cNvPr id="75" name="ZoneTexte 74"/>
          <p:cNvSpPr txBox="1"/>
          <p:nvPr/>
        </p:nvSpPr>
        <p:spPr>
          <a:xfrm>
            <a:off x="6393014" y="2850504"/>
            <a:ext cx="1657958" cy="1277273"/>
          </a:xfrm>
          <a:prstGeom prst="rect">
            <a:avLst/>
          </a:prstGeom>
          <a:noFill/>
          <a:ln w="38100">
            <a:noFill/>
          </a:ln>
        </p:spPr>
        <p:txBody>
          <a:bodyPr wrap="square" rtlCol="0">
            <a:spAutoFit/>
          </a:bodyPr>
          <a:lstStyle/>
          <a:p>
            <a:r>
              <a:rPr lang="en-US" sz="700" b="1" i="1" dirty="0" smtClean="0">
                <a:solidFill>
                  <a:srgbClr val="000000"/>
                </a:solidFill>
              </a:rPr>
              <a:t>Legacy</a:t>
            </a:r>
            <a:br>
              <a:rPr lang="en-US" sz="700" b="1" i="1" dirty="0" smtClean="0">
                <a:solidFill>
                  <a:srgbClr val="000000"/>
                </a:solidFill>
              </a:rPr>
            </a:br>
            <a:endParaRPr lang="en-US" sz="700" b="1" i="1" dirty="0" smtClean="0">
              <a:solidFill>
                <a:srgbClr val="000000"/>
              </a:solidFill>
            </a:endParaRPr>
          </a:p>
          <a:p>
            <a:pPr marL="171450" indent="-171450">
              <a:buFont typeface="Arial" panose="020B0604020202020204" pitchFamily="34" charset="0"/>
              <a:buChar char="•"/>
            </a:pPr>
            <a:r>
              <a:rPr lang="en-US" sz="700" b="1" i="1" dirty="0" smtClean="0">
                <a:solidFill>
                  <a:srgbClr val="000000"/>
                </a:solidFill>
              </a:rPr>
              <a:t>Primeval Universe</a:t>
            </a:r>
          </a:p>
          <a:p>
            <a:pPr marL="171450" indent="-171450">
              <a:buFont typeface="Arial" panose="020B0604020202020204" pitchFamily="34" charset="0"/>
              <a:buChar char="•"/>
            </a:pPr>
            <a:r>
              <a:rPr lang="en-US" sz="700" b="1" i="1" dirty="0" smtClean="0">
                <a:solidFill>
                  <a:srgbClr val="000000"/>
                </a:solidFill>
              </a:rPr>
              <a:t>Galaxy &amp; AGN evolution</a:t>
            </a:r>
          </a:p>
          <a:p>
            <a:pPr marL="171450" indent="-171450">
              <a:buFont typeface="Arial" panose="020B0604020202020204" pitchFamily="34" charset="0"/>
              <a:buChar char="•"/>
            </a:pPr>
            <a:r>
              <a:rPr lang="en-US" sz="700" b="1" i="1" dirty="0" smtClean="0">
                <a:solidFill>
                  <a:srgbClr val="000000"/>
                </a:solidFill>
              </a:rPr>
              <a:t>Local Universe</a:t>
            </a:r>
          </a:p>
          <a:p>
            <a:pPr marL="171450" indent="-171450">
              <a:buFont typeface="Arial" panose="020B0604020202020204" pitchFamily="34" charset="0"/>
              <a:buChar char="•"/>
            </a:pPr>
            <a:r>
              <a:rPr lang="en-US" sz="700" b="1" i="1" dirty="0" smtClean="0">
                <a:solidFill>
                  <a:srgbClr val="000000"/>
                </a:solidFill>
              </a:rPr>
              <a:t>Planets</a:t>
            </a:r>
          </a:p>
          <a:p>
            <a:pPr marL="171450" indent="-171450">
              <a:buFont typeface="Arial" panose="020B0604020202020204" pitchFamily="34" charset="0"/>
              <a:buChar char="•"/>
            </a:pPr>
            <a:r>
              <a:rPr lang="en-US" sz="700" b="1" i="1" dirty="0" smtClean="0">
                <a:solidFill>
                  <a:srgbClr val="000000"/>
                </a:solidFill>
              </a:rPr>
              <a:t>Super Novae &amp; transients</a:t>
            </a:r>
          </a:p>
          <a:p>
            <a:pPr marL="171450" indent="-171450">
              <a:buFont typeface="Arial" panose="020B0604020202020204" pitchFamily="34" charset="0"/>
              <a:buChar char="•"/>
            </a:pPr>
            <a:r>
              <a:rPr lang="en-US" sz="700" b="1" i="1" dirty="0" smtClean="0">
                <a:solidFill>
                  <a:srgbClr val="000000"/>
                </a:solidFill>
              </a:rPr>
              <a:t>Solar System Objects</a:t>
            </a:r>
          </a:p>
          <a:p>
            <a:pPr marL="171450" indent="-171450">
              <a:buFont typeface="Arial" panose="020B0604020202020204" pitchFamily="34" charset="0"/>
              <a:buChar char="•"/>
            </a:pPr>
            <a:r>
              <a:rPr lang="en-US" sz="700" b="1" i="1" dirty="0" smtClean="0">
                <a:solidFill>
                  <a:srgbClr val="000000"/>
                </a:solidFill>
              </a:rPr>
              <a:t>Milky Way &amp; resolved </a:t>
            </a:r>
            <a:br>
              <a:rPr lang="en-US" sz="700" b="1" i="1" dirty="0" smtClean="0">
                <a:solidFill>
                  <a:srgbClr val="000000"/>
                </a:solidFill>
              </a:rPr>
            </a:br>
            <a:r>
              <a:rPr lang="en-US" sz="700" b="1" i="1" dirty="0" smtClean="0">
                <a:solidFill>
                  <a:srgbClr val="000000"/>
                </a:solidFill>
              </a:rPr>
              <a:t>stellar population</a:t>
            </a:r>
          </a:p>
          <a:p>
            <a:endParaRPr lang="en-US" sz="700" b="1" i="1" dirty="0">
              <a:solidFill>
                <a:srgbClr val="000000"/>
              </a:solidFill>
            </a:endParaRPr>
          </a:p>
        </p:txBody>
      </p:sp>
      <p:grpSp>
        <p:nvGrpSpPr>
          <p:cNvPr id="184" name="Grouper 183"/>
          <p:cNvGrpSpPr/>
          <p:nvPr/>
        </p:nvGrpSpPr>
        <p:grpSpPr>
          <a:xfrm>
            <a:off x="3413485" y="2394755"/>
            <a:ext cx="1164165" cy="1519163"/>
            <a:chOff x="5088468" y="1246413"/>
            <a:chExt cx="1164165" cy="1519163"/>
          </a:xfrm>
        </p:grpSpPr>
        <p:sp>
          <p:nvSpPr>
            <p:cNvPr id="183" name="Ellipse 182"/>
            <p:cNvSpPr/>
            <p:nvPr/>
          </p:nvSpPr>
          <p:spPr>
            <a:xfrm>
              <a:off x="5092701" y="1605644"/>
              <a:ext cx="1159932" cy="1159932"/>
            </a:xfrm>
            <a:prstGeom prst="ellipse">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9" name="Image 17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218" y="1246413"/>
              <a:ext cx="888878" cy="888878"/>
            </a:xfrm>
            <a:prstGeom prst="rect">
              <a:avLst/>
            </a:prstGeom>
          </p:spPr>
        </p:pic>
        <p:sp>
          <p:nvSpPr>
            <p:cNvPr id="178" name="ZoneTexte 177"/>
            <p:cNvSpPr txBox="1"/>
            <p:nvPr/>
          </p:nvSpPr>
          <p:spPr>
            <a:xfrm>
              <a:off x="5088468" y="2124048"/>
              <a:ext cx="1159932" cy="461665"/>
            </a:xfrm>
            <a:prstGeom prst="rect">
              <a:avLst/>
            </a:prstGeom>
            <a:noFill/>
            <a:ln w="38100">
              <a:noFill/>
            </a:ln>
          </p:spPr>
          <p:txBody>
            <a:bodyPr wrap="square" rtlCol="0">
              <a:spAutoFit/>
            </a:bodyPr>
            <a:lstStyle/>
            <a:p>
              <a:pPr algn="ctr"/>
              <a:r>
                <a:rPr lang="en-US" sz="800" b="1" i="1" dirty="0" smtClean="0">
                  <a:solidFill>
                    <a:srgbClr val="5A85B6"/>
                  </a:solidFill>
                  <a:latin typeface="Arial"/>
                  <a:cs typeface="Arial"/>
                </a:rPr>
                <a:t>ECL</a:t>
              </a:r>
            </a:p>
            <a:p>
              <a:pPr algn="ctr"/>
              <a:r>
                <a:rPr lang="en-US" sz="800" b="1" i="1" dirty="0" smtClean="0">
                  <a:solidFill>
                    <a:srgbClr val="5A85B6"/>
                  </a:solidFill>
                  <a:latin typeface="Arial"/>
                  <a:cs typeface="Arial"/>
                </a:rPr>
                <a:t>Yannick Mellier </a:t>
              </a:r>
              <a:br>
                <a:rPr lang="en-US" sz="800" b="1" i="1" dirty="0" smtClean="0">
                  <a:solidFill>
                    <a:srgbClr val="5A85B6"/>
                  </a:solidFill>
                  <a:latin typeface="Arial"/>
                  <a:cs typeface="Arial"/>
                </a:rPr>
              </a:br>
              <a:r>
                <a:rPr lang="en-US" sz="800" b="1" i="1" dirty="0" smtClean="0">
                  <a:solidFill>
                    <a:srgbClr val="5A85B6"/>
                  </a:solidFill>
                  <a:latin typeface="Arial"/>
                  <a:cs typeface="Arial"/>
                </a:rPr>
                <a:t>(IAP)</a:t>
              </a:r>
              <a:endParaRPr lang="en-US" sz="800" b="1" i="1" dirty="0">
                <a:solidFill>
                  <a:srgbClr val="5A85B6"/>
                </a:solidFill>
                <a:latin typeface="Arial"/>
                <a:cs typeface="Arial"/>
              </a:endParaRPr>
            </a:p>
          </p:txBody>
        </p:sp>
      </p:grpSp>
      <p:sp>
        <p:nvSpPr>
          <p:cNvPr id="186" name="Ellipse 185"/>
          <p:cNvSpPr/>
          <p:nvPr/>
        </p:nvSpPr>
        <p:spPr>
          <a:xfrm>
            <a:off x="3160989" y="382712"/>
            <a:ext cx="1669144" cy="1669144"/>
          </a:xfrm>
          <a:prstGeom prst="ellipse">
            <a:avLst/>
          </a:prstGeom>
          <a:no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endParaRPr>
          </a:p>
        </p:txBody>
      </p:sp>
      <p:pic>
        <p:nvPicPr>
          <p:cNvPr id="171" name="Image 170"/>
          <p:cNvPicPr>
            <a:picLocks noChangeAspect="1"/>
          </p:cNvPicPr>
          <p:nvPr/>
        </p:nvPicPr>
        <p:blipFill>
          <a:blip r:embed="rId3"/>
          <a:stretch>
            <a:fillRect/>
          </a:stretch>
        </p:blipFill>
        <p:spPr>
          <a:xfrm>
            <a:off x="3551028" y="884314"/>
            <a:ext cx="865242" cy="315041"/>
          </a:xfrm>
          <a:prstGeom prst="rect">
            <a:avLst/>
          </a:prstGeom>
          <a:noFill/>
          <a:ln w="19050" cmpd="sng">
            <a:noFill/>
          </a:ln>
          <a:effectLst/>
        </p:spPr>
      </p:pic>
      <p:sp>
        <p:nvSpPr>
          <p:cNvPr id="169" name="ZoneTexte 168"/>
          <p:cNvSpPr txBox="1"/>
          <p:nvPr/>
        </p:nvSpPr>
        <p:spPr>
          <a:xfrm>
            <a:off x="3253128" y="1223937"/>
            <a:ext cx="1433676" cy="535819"/>
          </a:xfrm>
          <a:prstGeom prst="rect">
            <a:avLst/>
          </a:prstGeom>
          <a:noFill/>
          <a:ln w="38100">
            <a:noFill/>
          </a:ln>
        </p:spPr>
        <p:txBody>
          <a:bodyPr wrap="square" rtlCol="0" anchor="ctr" anchorCtr="0">
            <a:noAutofit/>
          </a:bodyPr>
          <a:lstStyle/>
          <a:p>
            <a:pPr algn="ctr">
              <a:lnSpc>
                <a:spcPct val="90000"/>
              </a:lnSpc>
            </a:pPr>
            <a:r>
              <a:rPr lang="en-US" sz="900" b="1" i="1" dirty="0" smtClean="0">
                <a:solidFill>
                  <a:srgbClr val="5A85B6"/>
                </a:solidFill>
                <a:latin typeface="Arial"/>
                <a:cs typeface="Arial"/>
              </a:rPr>
              <a:t>EST</a:t>
            </a:r>
            <a:endParaRPr lang="en-US" sz="900" b="1" i="1" dirty="0">
              <a:solidFill>
                <a:srgbClr val="5A85B6"/>
              </a:solidFill>
              <a:latin typeface="Arial"/>
              <a:cs typeface="Arial"/>
            </a:endParaRPr>
          </a:p>
          <a:p>
            <a:pPr algn="ctr">
              <a:lnSpc>
                <a:spcPct val="90000"/>
              </a:lnSpc>
            </a:pPr>
            <a:r>
              <a:rPr lang="en-US" sz="900" b="1" i="1" dirty="0">
                <a:solidFill>
                  <a:srgbClr val="5A85B6"/>
                </a:solidFill>
                <a:latin typeface="Arial"/>
                <a:cs typeface="Arial"/>
              </a:rPr>
              <a:t>Euclid Science Team</a:t>
            </a:r>
            <a:br>
              <a:rPr lang="en-US" sz="900" b="1" i="1" dirty="0">
                <a:solidFill>
                  <a:srgbClr val="5A85B6"/>
                </a:solidFill>
                <a:latin typeface="Arial"/>
                <a:cs typeface="Arial"/>
              </a:rPr>
            </a:br>
            <a:r>
              <a:rPr lang="en-US" sz="800" i="1" dirty="0">
                <a:solidFill>
                  <a:srgbClr val="5A85B6"/>
                </a:solidFill>
                <a:latin typeface="Arial"/>
                <a:cs typeface="Arial"/>
              </a:rPr>
              <a:t>10 </a:t>
            </a:r>
            <a:r>
              <a:rPr lang="en-US" sz="800" i="1" dirty="0" smtClean="0">
                <a:solidFill>
                  <a:srgbClr val="5A85B6"/>
                </a:solidFill>
                <a:latin typeface="Arial"/>
                <a:cs typeface="Arial"/>
              </a:rPr>
              <a:t>members</a:t>
            </a:r>
            <a:endParaRPr lang="en-US" sz="800" i="1" dirty="0">
              <a:solidFill>
                <a:srgbClr val="5A85B6"/>
              </a:solidFill>
              <a:latin typeface="Arial"/>
              <a:cs typeface="Arial"/>
            </a:endParaRPr>
          </a:p>
        </p:txBody>
      </p:sp>
      <p:pic>
        <p:nvPicPr>
          <p:cNvPr id="59" name="Imag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369" y="1916268"/>
            <a:ext cx="539999" cy="540000"/>
          </a:xfrm>
          <a:prstGeom prst="rect">
            <a:avLst/>
          </a:prstGeom>
        </p:spPr>
      </p:pic>
      <p:pic>
        <p:nvPicPr>
          <p:cNvPr id="60" name="Imag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072" y="1372004"/>
            <a:ext cx="539999" cy="540000"/>
          </a:xfrm>
          <a:prstGeom prst="rect">
            <a:avLst/>
          </a:prstGeom>
        </p:spPr>
      </p:pic>
      <p:grpSp>
        <p:nvGrpSpPr>
          <p:cNvPr id="23" name="Grouper 22"/>
          <p:cNvGrpSpPr/>
          <p:nvPr/>
        </p:nvGrpSpPr>
        <p:grpSpPr>
          <a:xfrm>
            <a:off x="1669635" y="4368121"/>
            <a:ext cx="1088572" cy="1436889"/>
            <a:chOff x="1358921" y="4453497"/>
            <a:chExt cx="1088572" cy="1436889"/>
          </a:xfrm>
        </p:grpSpPr>
        <p:sp>
          <p:nvSpPr>
            <p:cNvPr id="103" name="Rectangle à coins arrondis 102"/>
            <p:cNvSpPr/>
            <p:nvPr/>
          </p:nvSpPr>
          <p:spPr>
            <a:xfrm>
              <a:off x="1358921" y="4596194"/>
              <a:ext cx="1088572" cy="1294192"/>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endParaRPr>
            </a:p>
          </p:txBody>
        </p:sp>
        <p:grpSp>
          <p:nvGrpSpPr>
            <p:cNvPr id="229" name="Grouper 228"/>
            <p:cNvGrpSpPr/>
            <p:nvPr/>
          </p:nvGrpSpPr>
          <p:grpSpPr>
            <a:xfrm>
              <a:off x="1484113" y="4453497"/>
              <a:ext cx="826108" cy="270025"/>
              <a:chOff x="7116222" y="4610113"/>
              <a:chExt cx="826108" cy="270025"/>
            </a:xfrm>
          </p:grpSpPr>
          <p:sp>
            <p:nvSpPr>
              <p:cNvPr id="230" name="Rectangle à coins arrondis 229"/>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1" name="ZoneTexte 230"/>
              <p:cNvSpPr txBox="1"/>
              <p:nvPr/>
            </p:nvSpPr>
            <p:spPr>
              <a:xfrm>
                <a:off x="7116222" y="4610113"/>
                <a:ext cx="826108" cy="266701"/>
              </a:xfrm>
              <a:prstGeom prst="rect">
                <a:avLst/>
              </a:prstGeom>
              <a:noFill/>
              <a:ln w="38100">
                <a:noFill/>
              </a:ln>
            </p:spPr>
            <p:txBody>
              <a:bodyPr wrap="square" rtlCol="0">
                <a:noAutofit/>
              </a:bodyPr>
              <a:lstStyle/>
              <a:p>
                <a:pPr algn="ctr"/>
                <a:r>
                  <a:rPr lang="en-US" sz="1200" b="1" i="1" dirty="0" smtClean="0">
                    <a:solidFill>
                      <a:srgbClr val="5A85B6"/>
                    </a:solidFill>
                    <a:latin typeface="Arial"/>
                    <a:cs typeface="Arial"/>
                  </a:rPr>
                  <a:t>VIS</a:t>
                </a:r>
                <a:endParaRPr lang="en-US" sz="1200" b="1" i="1" dirty="0">
                  <a:solidFill>
                    <a:srgbClr val="5A85B6"/>
                  </a:solidFill>
                  <a:latin typeface="Arial"/>
                  <a:cs typeface="Arial"/>
                </a:endParaRPr>
              </a:p>
            </p:txBody>
          </p:sp>
        </p:grpSp>
        <p:pic>
          <p:nvPicPr>
            <p:cNvPr id="62" name="Image 61"/>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1712707" y="4851462"/>
              <a:ext cx="372474" cy="37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age 6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5611" y="5330781"/>
              <a:ext cx="437730" cy="31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er 26"/>
          <p:cNvGrpSpPr/>
          <p:nvPr/>
        </p:nvGrpSpPr>
        <p:grpSpPr>
          <a:xfrm>
            <a:off x="7121040" y="4368121"/>
            <a:ext cx="1088572" cy="1436889"/>
            <a:chOff x="6906383" y="4453497"/>
            <a:chExt cx="1088572" cy="1436889"/>
          </a:xfrm>
        </p:grpSpPr>
        <p:sp>
          <p:nvSpPr>
            <p:cNvPr id="112" name="Rectangle à coins arrondis 111"/>
            <p:cNvSpPr/>
            <p:nvPr/>
          </p:nvSpPr>
          <p:spPr>
            <a:xfrm>
              <a:off x="6906383" y="4596194"/>
              <a:ext cx="1088572" cy="1294192"/>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endParaRPr>
            </a:p>
          </p:txBody>
        </p:sp>
        <p:grpSp>
          <p:nvGrpSpPr>
            <p:cNvPr id="221" name="Grouper 220"/>
            <p:cNvGrpSpPr/>
            <p:nvPr/>
          </p:nvGrpSpPr>
          <p:grpSpPr>
            <a:xfrm>
              <a:off x="7068456" y="4453497"/>
              <a:ext cx="826108" cy="270025"/>
              <a:chOff x="7116222" y="4610113"/>
              <a:chExt cx="826108" cy="270025"/>
            </a:xfrm>
          </p:grpSpPr>
          <p:sp>
            <p:nvSpPr>
              <p:cNvPr id="215" name="Rectangle à coins arrondis 214"/>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ZoneTexte 215"/>
              <p:cNvSpPr txBox="1"/>
              <p:nvPr/>
            </p:nvSpPr>
            <p:spPr>
              <a:xfrm>
                <a:off x="7116222" y="4610113"/>
                <a:ext cx="826108" cy="266701"/>
              </a:xfrm>
              <a:prstGeom prst="rect">
                <a:avLst/>
              </a:prstGeom>
              <a:noFill/>
              <a:ln w="38100">
                <a:noFill/>
              </a:ln>
            </p:spPr>
            <p:txBody>
              <a:bodyPr wrap="square" rtlCol="0">
                <a:noAutofit/>
              </a:bodyPr>
              <a:lstStyle/>
              <a:p>
                <a:pPr algn="ctr"/>
                <a:r>
                  <a:rPr lang="en-US" sz="1200" b="1" i="1" dirty="0" smtClean="0">
                    <a:solidFill>
                      <a:srgbClr val="5A85B6"/>
                    </a:solidFill>
                    <a:latin typeface="Arial"/>
                    <a:cs typeface="Arial"/>
                  </a:rPr>
                  <a:t>OBS</a:t>
                </a:r>
                <a:endParaRPr lang="en-US" sz="1200" b="1" i="1" dirty="0">
                  <a:solidFill>
                    <a:srgbClr val="5A85B6"/>
                  </a:solidFill>
                  <a:latin typeface="Arial"/>
                  <a:cs typeface="Arial"/>
                </a:endParaRPr>
              </a:p>
            </p:txBody>
          </p:sp>
        </p:grpSp>
        <p:pic>
          <p:nvPicPr>
            <p:cNvPr id="93" name="Picture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9888" y="5335924"/>
              <a:ext cx="441938" cy="3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 name="Image 93"/>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7243903" y="4832050"/>
              <a:ext cx="414203" cy="41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p:nvPicPr>
        <p:blipFill>
          <a:blip r:embed="rId8"/>
          <a:stretch>
            <a:fillRect/>
          </a:stretch>
        </p:blipFill>
        <p:spPr>
          <a:xfrm>
            <a:off x="1915660" y="3728551"/>
            <a:ext cx="635000" cy="177800"/>
          </a:xfrm>
          <a:prstGeom prst="rect">
            <a:avLst/>
          </a:prstGeom>
        </p:spPr>
      </p:pic>
      <p:pic>
        <p:nvPicPr>
          <p:cNvPr id="101" name="Image 100"/>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2024488" y="3189106"/>
            <a:ext cx="437787" cy="43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8610" y="2600369"/>
            <a:ext cx="625353" cy="55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à coins arrondis 14"/>
          <p:cNvSpPr/>
          <p:nvPr/>
        </p:nvSpPr>
        <p:spPr>
          <a:xfrm>
            <a:off x="1620543" y="2527193"/>
            <a:ext cx="1257905" cy="1560287"/>
          </a:xfrm>
          <a:prstGeom prst="roundRect">
            <a:avLst/>
          </a:prstGeom>
          <a:no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endParaRPr>
          </a:p>
        </p:txBody>
      </p:sp>
      <p:grpSp>
        <p:nvGrpSpPr>
          <p:cNvPr id="30" name="Grouper 29"/>
          <p:cNvGrpSpPr/>
          <p:nvPr/>
        </p:nvGrpSpPr>
        <p:grpSpPr>
          <a:xfrm>
            <a:off x="3139027" y="4368121"/>
            <a:ext cx="1716448" cy="1436889"/>
            <a:chOff x="3127157" y="4368121"/>
            <a:chExt cx="1716448" cy="1436889"/>
          </a:xfrm>
        </p:grpSpPr>
        <p:sp>
          <p:nvSpPr>
            <p:cNvPr id="104" name="Rectangle à coins arrondis 103"/>
            <p:cNvSpPr/>
            <p:nvPr/>
          </p:nvSpPr>
          <p:spPr>
            <a:xfrm>
              <a:off x="3127157" y="4510818"/>
              <a:ext cx="1716448" cy="1294192"/>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endParaRPr>
            </a:p>
          </p:txBody>
        </p:sp>
        <p:grpSp>
          <p:nvGrpSpPr>
            <p:cNvPr id="226" name="Grouper 225"/>
            <p:cNvGrpSpPr/>
            <p:nvPr/>
          </p:nvGrpSpPr>
          <p:grpSpPr>
            <a:xfrm>
              <a:off x="3560236" y="4368121"/>
              <a:ext cx="826108" cy="270025"/>
              <a:chOff x="7116222" y="4610113"/>
              <a:chExt cx="826108" cy="270025"/>
            </a:xfrm>
          </p:grpSpPr>
          <p:sp>
            <p:nvSpPr>
              <p:cNvPr id="227" name="Rectangle à coins arrondis 226"/>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8" name="ZoneTexte 227"/>
              <p:cNvSpPr txBox="1"/>
              <p:nvPr/>
            </p:nvSpPr>
            <p:spPr>
              <a:xfrm>
                <a:off x="7116222" y="4610113"/>
                <a:ext cx="826108" cy="266701"/>
              </a:xfrm>
              <a:prstGeom prst="rect">
                <a:avLst/>
              </a:prstGeom>
              <a:noFill/>
              <a:ln w="38100">
                <a:noFill/>
              </a:ln>
            </p:spPr>
            <p:txBody>
              <a:bodyPr wrap="square" rtlCol="0">
                <a:noAutofit/>
              </a:bodyPr>
              <a:lstStyle/>
              <a:p>
                <a:pPr algn="ctr"/>
                <a:r>
                  <a:rPr lang="en-US" sz="1200" b="1" i="1" dirty="0" smtClean="0">
                    <a:solidFill>
                      <a:srgbClr val="5A85B6"/>
                    </a:solidFill>
                    <a:latin typeface="Arial"/>
                    <a:cs typeface="Arial"/>
                  </a:rPr>
                  <a:t>NISP</a:t>
                </a:r>
                <a:endParaRPr lang="en-US" sz="1200" b="1" i="1" dirty="0">
                  <a:solidFill>
                    <a:srgbClr val="5A85B6"/>
                  </a:solidFill>
                  <a:latin typeface="Arial"/>
                  <a:cs typeface="Arial"/>
                </a:endParaRPr>
              </a:p>
            </p:txBody>
          </p:sp>
        </p:grpSp>
        <p:pic>
          <p:nvPicPr>
            <p:cNvPr id="65" name="Picture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1534" y="4954013"/>
              <a:ext cx="484737" cy="16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Image 6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6647" y="5179807"/>
              <a:ext cx="318187" cy="4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Image 67"/>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3569369" y="5352968"/>
              <a:ext cx="299999" cy="31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Image 6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25440" y="4823404"/>
              <a:ext cx="326426" cy="302651"/>
            </a:xfrm>
            <a:prstGeom prst="rect">
              <a:avLst/>
            </a:prstGeom>
          </p:spPr>
        </p:pic>
        <p:pic>
          <p:nvPicPr>
            <p:cNvPr id="70" name="Picture 6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93740" y="5025909"/>
              <a:ext cx="275626" cy="3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6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10559" y="5162663"/>
              <a:ext cx="384386" cy="12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 name="Image 107"/>
            <p:cNvPicPr>
              <a:picLocks noChangeAspect="1"/>
            </p:cNvPicPr>
            <p:nvPr/>
          </p:nvPicPr>
          <p:blipFill>
            <a:blip r:embed="rId8"/>
            <a:stretch>
              <a:fillRect/>
            </a:stretch>
          </p:blipFill>
          <p:spPr>
            <a:xfrm>
              <a:off x="3331633" y="4709566"/>
              <a:ext cx="494630" cy="147265"/>
            </a:xfrm>
            <a:prstGeom prst="rect">
              <a:avLst/>
            </a:prstGeom>
          </p:spPr>
        </p:pic>
      </p:grpSp>
      <p:grpSp>
        <p:nvGrpSpPr>
          <p:cNvPr id="232" name="Grouper 231"/>
          <p:cNvGrpSpPr/>
          <p:nvPr/>
        </p:nvGrpSpPr>
        <p:grpSpPr>
          <a:xfrm>
            <a:off x="5028129" y="4368121"/>
            <a:ext cx="1867068" cy="1436889"/>
            <a:chOff x="5016259" y="4368121"/>
            <a:chExt cx="1867068" cy="1436889"/>
          </a:xfrm>
        </p:grpSpPr>
        <p:sp>
          <p:nvSpPr>
            <p:cNvPr id="113" name="Rectangle à coins arrondis 112"/>
            <p:cNvSpPr/>
            <p:nvPr/>
          </p:nvSpPr>
          <p:spPr>
            <a:xfrm>
              <a:off x="5016259" y="4510818"/>
              <a:ext cx="1867068" cy="1294192"/>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endParaRPr>
            </a:p>
          </p:txBody>
        </p:sp>
        <p:grpSp>
          <p:nvGrpSpPr>
            <p:cNvPr id="223" name="Grouper 222"/>
            <p:cNvGrpSpPr/>
            <p:nvPr/>
          </p:nvGrpSpPr>
          <p:grpSpPr>
            <a:xfrm>
              <a:off x="5513757" y="4368121"/>
              <a:ext cx="826108" cy="270025"/>
              <a:chOff x="7116222" y="4610113"/>
              <a:chExt cx="826108" cy="270025"/>
            </a:xfrm>
          </p:grpSpPr>
          <p:sp>
            <p:nvSpPr>
              <p:cNvPr id="224" name="Rectangle à coins arrondis 223"/>
              <p:cNvSpPr/>
              <p:nvPr/>
            </p:nvSpPr>
            <p:spPr>
              <a:xfrm>
                <a:off x="7167034" y="4627048"/>
                <a:ext cx="732974" cy="253090"/>
              </a:xfrm>
              <a:prstGeom prst="roundRect">
                <a:avLst>
                  <a:gd name="adj" fmla="val 50000"/>
                </a:avLst>
              </a:prstGeom>
              <a:solidFill>
                <a:srgbClr val="C0E4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5" name="ZoneTexte 224"/>
              <p:cNvSpPr txBox="1"/>
              <p:nvPr/>
            </p:nvSpPr>
            <p:spPr>
              <a:xfrm>
                <a:off x="7116222" y="4610113"/>
                <a:ext cx="826108" cy="266701"/>
              </a:xfrm>
              <a:prstGeom prst="rect">
                <a:avLst/>
              </a:prstGeom>
              <a:noFill/>
              <a:ln w="38100">
                <a:noFill/>
              </a:ln>
            </p:spPr>
            <p:txBody>
              <a:bodyPr wrap="square" rtlCol="0">
                <a:noAutofit/>
              </a:bodyPr>
              <a:lstStyle/>
              <a:p>
                <a:pPr algn="ctr"/>
                <a:r>
                  <a:rPr lang="en-US" sz="1200" b="1" i="1" dirty="0" smtClean="0">
                    <a:solidFill>
                      <a:srgbClr val="5A85B6"/>
                    </a:solidFill>
                    <a:latin typeface="Arial"/>
                    <a:cs typeface="Arial"/>
                  </a:rPr>
                  <a:t>SGS</a:t>
                </a:r>
                <a:endParaRPr lang="en-US" sz="1200" b="1" i="1" dirty="0">
                  <a:solidFill>
                    <a:srgbClr val="5A85B6"/>
                  </a:solidFill>
                  <a:latin typeface="Arial"/>
                  <a:cs typeface="Arial"/>
                </a:endParaRPr>
              </a:p>
            </p:txBody>
          </p:sp>
        </p:grpSp>
        <p:pic>
          <p:nvPicPr>
            <p:cNvPr id="81" name="Picture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5159" y="5156781"/>
              <a:ext cx="294105" cy="26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 name="Picture 6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90469" y="4945320"/>
              <a:ext cx="365541" cy="22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 name="Picture 6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8731" y="5263147"/>
              <a:ext cx="340432" cy="18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 name="Picture 6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1521" y="5423318"/>
              <a:ext cx="256728" cy="28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 name="Picture 6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83546" y="5493888"/>
              <a:ext cx="382370" cy="11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 name="Picture 6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0702" y="5485433"/>
              <a:ext cx="384750" cy="16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 name="Image 8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76468" y="5169434"/>
              <a:ext cx="195527" cy="28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Image 8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7544" y="4935002"/>
              <a:ext cx="243729" cy="212523"/>
            </a:xfrm>
            <a:prstGeom prst="rect">
              <a:avLst/>
            </a:prstGeom>
          </p:spPr>
        </p:pic>
        <p:pic>
          <p:nvPicPr>
            <p:cNvPr id="91" name="Image 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9482" y="4685683"/>
              <a:ext cx="253034" cy="1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Image 108"/>
            <p:cNvPicPr>
              <a:picLocks noChangeAspect="1"/>
            </p:cNvPicPr>
            <p:nvPr/>
          </p:nvPicPr>
          <p:blipFill>
            <a:blip r:embed="rId8"/>
            <a:stretch>
              <a:fillRect/>
            </a:stretch>
          </p:blipFill>
          <p:spPr>
            <a:xfrm>
              <a:off x="5325978" y="4709279"/>
              <a:ext cx="394764" cy="110534"/>
            </a:xfrm>
            <a:prstGeom prst="rect">
              <a:avLst/>
            </a:prstGeom>
          </p:spPr>
        </p:pic>
        <p:pic>
          <p:nvPicPr>
            <p:cNvPr id="110" name="Picture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5396" y="4886355"/>
              <a:ext cx="413136" cy="13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Image 110"/>
            <p:cNvPicPr>
              <a:picLocks noChangeAspect="1" noChangeArrowheads="1"/>
            </p:cNvPicPr>
            <p:nvPr/>
          </p:nvPicPr>
          <p:blipFill>
            <a:blip r:embed="rId5" cstate="print">
              <a:lum contrast="-2000"/>
              <a:extLst>
                <a:ext uri="{28A0092B-C50C-407E-A947-70E740481C1C}">
                  <a14:useLocalDpi xmlns:a14="http://schemas.microsoft.com/office/drawing/2010/main" val="0"/>
                </a:ext>
              </a:extLst>
            </a:blip>
            <a:srcRect/>
            <a:stretch>
              <a:fillRect/>
            </a:stretch>
          </p:blipFill>
          <p:spPr bwMode="auto">
            <a:xfrm>
              <a:off x="5938438" y="4694517"/>
              <a:ext cx="249864" cy="24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17"/>
            <a:stretch>
              <a:fillRect/>
            </a:stretch>
          </p:blipFill>
          <p:spPr>
            <a:xfrm>
              <a:off x="5362165" y="5067811"/>
              <a:ext cx="374770" cy="181011"/>
            </a:xfrm>
            <a:prstGeom prst="rect">
              <a:avLst/>
            </a:prstGeom>
          </p:spPr>
        </p:pic>
      </p:grpSp>
      <p:sp>
        <p:nvSpPr>
          <p:cNvPr id="116" name="Rectangle à coins arrondis 115"/>
          <p:cNvSpPr/>
          <p:nvPr/>
        </p:nvSpPr>
        <p:spPr>
          <a:xfrm>
            <a:off x="4837877" y="2527193"/>
            <a:ext cx="3648269" cy="1560287"/>
          </a:xfrm>
          <a:prstGeom prst="roundRect">
            <a:avLst/>
          </a:prstGeom>
          <a:no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lumMod val="60000"/>
                  <a:lumOff val="40000"/>
                </a:schemeClr>
              </a:solidFill>
            </a:endParaRPr>
          </a:p>
        </p:txBody>
      </p:sp>
      <p:sp>
        <p:nvSpPr>
          <p:cNvPr id="118" name="Triangle isocèle 117"/>
          <p:cNvSpPr/>
          <p:nvPr/>
        </p:nvSpPr>
        <p:spPr>
          <a:xfrm rot="9536655">
            <a:off x="2633174" y="1251968"/>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sp>
        <p:nvSpPr>
          <p:cNvPr id="82" name="ZoneTexte 81"/>
          <p:cNvSpPr txBox="1"/>
          <p:nvPr/>
        </p:nvSpPr>
        <p:spPr>
          <a:xfrm>
            <a:off x="4934634" y="1803546"/>
            <a:ext cx="2003944" cy="341498"/>
          </a:xfrm>
          <a:prstGeom prst="rect">
            <a:avLst/>
          </a:prstGeom>
          <a:noFill/>
          <a:ln w="38100">
            <a:noFill/>
          </a:ln>
        </p:spPr>
        <p:txBody>
          <a:bodyPr wrap="square" rtlCol="0">
            <a:noAutofit/>
          </a:bodyPr>
          <a:lstStyle/>
          <a:p>
            <a:pPr algn="ctr"/>
            <a:r>
              <a:rPr lang="en-US" sz="900" b="1" i="1" dirty="0">
                <a:solidFill>
                  <a:srgbClr val="5A85B6"/>
                </a:solidFill>
                <a:latin typeface="Arial"/>
                <a:cs typeface="Arial"/>
              </a:rPr>
              <a:t>Euclid Consortium Board (ECB)</a:t>
            </a:r>
          </a:p>
          <a:p>
            <a:pPr algn="ctr">
              <a:lnSpc>
                <a:spcPct val="90000"/>
              </a:lnSpc>
            </a:pPr>
            <a:r>
              <a:rPr lang="en-US" sz="800" i="1" dirty="0">
                <a:solidFill>
                  <a:srgbClr val="5A85B6"/>
                </a:solidFill>
                <a:latin typeface="Arial"/>
                <a:cs typeface="Arial"/>
              </a:rPr>
              <a:t>22 </a:t>
            </a:r>
            <a:r>
              <a:rPr lang="en-US" sz="800" i="1" dirty="0" smtClean="0">
                <a:solidFill>
                  <a:srgbClr val="5A85B6"/>
                </a:solidFill>
                <a:latin typeface="Arial"/>
                <a:cs typeface="Arial"/>
              </a:rPr>
              <a:t>members</a:t>
            </a:r>
            <a:endParaRPr lang="en-US" sz="800" i="1" dirty="0">
              <a:solidFill>
                <a:srgbClr val="5A85B6"/>
              </a:solidFill>
              <a:latin typeface="Arial"/>
              <a:cs typeface="Arial"/>
            </a:endParaRPr>
          </a:p>
        </p:txBody>
      </p:sp>
      <p:sp>
        <p:nvSpPr>
          <p:cNvPr id="96" name="Rectangle à coins arrondis 95"/>
          <p:cNvSpPr/>
          <p:nvPr/>
        </p:nvSpPr>
        <p:spPr>
          <a:xfrm>
            <a:off x="-1689251" y="-108755"/>
            <a:ext cx="1257905" cy="1560287"/>
          </a:xfrm>
          <a:prstGeom prst="roundRect">
            <a:avLst/>
          </a:prstGeom>
          <a:solidFill>
            <a:srgbClr val="FFFFFF"/>
          </a:solidFill>
          <a:ln w="38100" cmpd="sng">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2">
                  <a:lumMod val="60000"/>
                  <a:lumOff val="40000"/>
                </a:schemeClr>
              </a:solidFill>
            </a:endParaRPr>
          </a:p>
        </p:txBody>
      </p:sp>
      <p:grpSp>
        <p:nvGrpSpPr>
          <p:cNvPr id="236" name="Grouper 235"/>
          <p:cNvGrpSpPr/>
          <p:nvPr/>
        </p:nvGrpSpPr>
        <p:grpSpPr>
          <a:xfrm>
            <a:off x="4918514" y="803113"/>
            <a:ext cx="1705753" cy="540000"/>
            <a:chOff x="4906644" y="856470"/>
            <a:chExt cx="1705753" cy="540000"/>
          </a:xfrm>
        </p:grpSpPr>
        <p:pic>
          <p:nvPicPr>
            <p:cNvPr id="9" name="Image 8"/>
            <p:cNvPicPr>
              <a:picLocks noChangeAspect="1"/>
            </p:cNvPicPr>
            <p:nvPr/>
          </p:nvPicPr>
          <p:blipFill>
            <a:blip r:embed="rId18"/>
            <a:stretch>
              <a:fillRect/>
            </a:stretch>
          </p:blipFill>
          <p:spPr>
            <a:xfrm>
              <a:off x="4906644" y="856470"/>
              <a:ext cx="540000" cy="540000"/>
            </a:xfrm>
            <a:prstGeom prst="rect">
              <a:avLst/>
            </a:prstGeom>
          </p:spPr>
        </p:pic>
        <p:sp>
          <p:nvSpPr>
            <p:cNvPr id="99" name="ZoneTexte 98"/>
            <p:cNvSpPr txBox="1"/>
            <p:nvPr/>
          </p:nvSpPr>
          <p:spPr>
            <a:xfrm>
              <a:off x="5518147" y="1100319"/>
              <a:ext cx="1094250" cy="200055"/>
            </a:xfrm>
            <a:prstGeom prst="rect">
              <a:avLst/>
            </a:prstGeom>
            <a:noFill/>
            <a:ln w="38100">
              <a:noFill/>
            </a:ln>
          </p:spPr>
          <p:txBody>
            <a:bodyPr wrap="none" lIns="0" tIns="0" rIns="0" bIns="0" rtlCol="0">
              <a:noAutofit/>
            </a:bodyPr>
            <a:lstStyle/>
            <a:p>
              <a:r>
                <a:rPr lang="en-US" sz="700" i="1" dirty="0" smtClean="0">
                  <a:solidFill>
                    <a:srgbClr val="000000"/>
                  </a:solidFill>
                </a:rPr>
                <a:t>Anne Ealet (CPPM)</a:t>
              </a:r>
              <a:endParaRPr lang="en-US" sz="700" i="1" dirty="0">
                <a:solidFill>
                  <a:srgbClr val="000000"/>
                </a:solidFill>
              </a:endParaRPr>
            </a:p>
          </p:txBody>
        </p:sp>
      </p:grpSp>
      <p:grpSp>
        <p:nvGrpSpPr>
          <p:cNvPr id="235" name="Grouper 234"/>
          <p:cNvGrpSpPr/>
          <p:nvPr/>
        </p:nvGrpSpPr>
        <p:grpSpPr>
          <a:xfrm>
            <a:off x="4895878" y="253652"/>
            <a:ext cx="1728389" cy="540000"/>
            <a:chOff x="4884008" y="253652"/>
            <a:chExt cx="1728389" cy="540000"/>
          </a:xfrm>
        </p:grpSpPr>
        <p:pic>
          <p:nvPicPr>
            <p:cNvPr id="61" name="Imag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008" y="253652"/>
              <a:ext cx="539999" cy="540000"/>
            </a:xfrm>
            <a:prstGeom prst="rect">
              <a:avLst/>
            </a:prstGeom>
          </p:spPr>
        </p:pic>
        <p:sp>
          <p:nvSpPr>
            <p:cNvPr id="100" name="ZoneTexte 99"/>
            <p:cNvSpPr txBox="1"/>
            <p:nvPr/>
          </p:nvSpPr>
          <p:spPr>
            <a:xfrm>
              <a:off x="5518147" y="460007"/>
              <a:ext cx="1094250" cy="200055"/>
            </a:xfrm>
            <a:prstGeom prst="rect">
              <a:avLst/>
            </a:prstGeom>
            <a:noFill/>
            <a:ln w="38100">
              <a:noFill/>
            </a:ln>
          </p:spPr>
          <p:txBody>
            <a:bodyPr wrap="none" lIns="0" tIns="0" rIns="0" bIns="0" rtlCol="0">
              <a:noAutofit/>
            </a:bodyPr>
            <a:lstStyle/>
            <a:p>
              <a:r>
                <a:rPr lang="en-US" sz="700" i="1" dirty="0" smtClean="0">
                  <a:solidFill>
                    <a:srgbClr val="000000"/>
                  </a:solidFill>
                </a:rPr>
                <a:t>Yannick Mellier (IAP)</a:t>
              </a:r>
              <a:endParaRPr lang="en-US" sz="700" i="1" dirty="0">
                <a:solidFill>
                  <a:srgbClr val="000000"/>
                </a:solidFill>
              </a:endParaRPr>
            </a:p>
          </p:txBody>
        </p:sp>
      </p:grpSp>
      <p:grpSp>
        <p:nvGrpSpPr>
          <p:cNvPr id="31" name="Grouper 30"/>
          <p:cNvGrpSpPr/>
          <p:nvPr/>
        </p:nvGrpSpPr>
        <p:grpSpPr>
          <a:xfrm>
            <a:off x="2914934" y="5541414"/>
            <a:ext cx="1609337" cy="540000"/>
            <a:chOff x="2903064" y="5541414"/>
            <a:chExt cx="1609337" cy="540000"/>
          </a:xfrm>
        </p:grpSpPr>
        <p:pic>
          <p:nvPicPr>
            <p:cNvPr id="98" name="Image 97"/>
            <p:cNvPicPr>
              <a:picLocks noChangeAspect="1"/>
            </p:cNvPicPr>
            <p:nvPr/>
          </p:nvPicPr>
          <p:blipFill>
            <a:blip r:embed="rId18"/>
            <a:stretch>
              <a:fillRect/>
            </a:stretch>
          </p:blipFill>
          <p:spPr>
            <a:xfrm>
              <a:off x="2903064" y="5541414"/>
              <a:ext cx="540000" cy="540000"/>
            </a:xfrm>
            <a:prstGeom prst="rect">
              <a:avLst/>
            </a:prstGeom>
          </p:spPr>
        </p:pic>
        <p:sp>
          <p:nvSpPr>
            <p:cNvPr id="105" name="ZoneTexte 104"/>
            <p:cNvSpPr txBox="1"/>
            <p:nvPr/>
          </p:nvSpPr>
          <p:spPr>
            <a:xfrm>
              <a:off x="3418151" y="5795933"/>
              <a:ext cx="1094250" cy="200055"/>
            </a:xfrm>
            <a:prstGeom prst="rect">
              <a:avLst/>
            </a:prstGeom>
            <a:noFill/>
            <a:ln w="38100">
              <a:noFill/>
            </a:ln>
          </p:spPr>
          <p:txBody>
            <a:bodyPr wrap="none" rtlCol="0">
              <a:noAutofit/>
            </a:bodyPr>
            <a:lstStyle/>
            <a:p>
              <a:r>
                <a:rPr lang="en-US" sz="700" i="1" dirty="0" smtClean="0">
                  <a:solidFill>
                    <a:srgbClr val="000000"/>
                  </a:solidFill>
                </a:rPr>
                <a:t>Anne Ealet (CPPM)</a:t>
              </a:r>
              <a:endParaRPr lang="en-US" sz="700" i="1" dirty="0">
                <a:solidFill>
                  <a:srgbClr val="000000"/>
                </a:solidFill>
              </a:endParaRPr>
            </a:p>
          </p:txBody>
        </p:sp>
      </p:grpSp>
      <p:grpSp>
        <p:nvGrpSpPr>
          <p:cNvPr id="233" name="Grouper 232"/>
          <p:cNvGrpSpPr/>
          <p:nvPr/>
        </p:nvGrpSpPr>
        <p:grpSpPr>
          <a:xfrm>
            <a:off x="4912739" y="5559459"/>
            <a:ext cx="1621015" cy="540000"/>
            <a:chOff x="4748469" y="5559459"/>
            <a:chExt cx="1621015" cy="540000"/>
          </a:xfrm>
        </p:grpSpPr>
        <p:pic>
          <p:nvPicPr>
            <p:cNvPr id="90" name="Image 8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48469" y="5559459"/>
              <a:ext cx="540000" cy="540000"/>
            </a:xfrm>
            <a:prstGeom prst="rect">
              <a:avLst/>
            </a:prstGeom>
          </p:spPr>
        </p:pic>
        <p:sp>
          <p:nvSpPr>
            <p:cNvPr id="106" name="ZoneTexte 105"/>
            <p:cNvSpPr txBox="1"/>
            <p:nvPr/>
          </p:nvSpPr>
          <p:spPr>
            <a:xfrm>
              <a:off x="5275234" y="5795933"/>
              <a:ext cx="1094250" cy="200055"/>
            </a:xfrm>
            <a:prstGeom prst="rect">
              <a:avLst/>
            </a:prstGeom>
            <a:noFill/>
            <a:ln w="38100">
              <a:noFill/>
            </a:ln>
          </p:spPr>
          <p:txBody>
            <a:bodyPr wrap="none" rtlCol="0">
              <a:noAutofit/>
            </a:bodyPr>
            <a:lstStyle/>
            <a:p>
              <a:r>
                <a:rPr lang="en-US" sz="700" i="1" dirty="0" smtClean="0">
                  <a:solidFill>
                    <a:srgbClr val="000000"/>
                  </a:solidFill>
                </a:rPr>
                <a:t>Marc Sauvage (CEA)</a:t>
              </a:r>
              <a:endParaRPr lang="en-US" sz="700" i="1" dirty="0">
                <a:solidFill>
                  <a:srgbClr val="000000"/>
                </a:solidFill>
              </a:endParaRPr>
            </a:p>
          </p:txBody>
        </p:sp>
      </p:grpSp>
      <p:sp>
        <p:nvSpPr>
          <p:cNvPr id="114" name="ZoneTexte 113"/>
          <p:cNvSpPr txBox="1"/>
          <p:nvPr/>
        </p:nvSpPr>
        <p:spPr>
          <a:xfrm>
            <a:off x="7653923" y="1559208"/>
            <a:ext cx="1094250" cy="200055"/>
          </a:xfrm>
          <a:prstGeom prst="rect">
            <a:avLst/>
          </a:prstGeom>
          <a:noFill/>
          <a:ln w="38100">
            <a:noFill/>
          </a:ln>
        </p:spPr>
        <p:txBody>
          <a:bodyPr wrap="none" lIns="0" tIns="0" rIns="0" bIns="0" rtlCol="0">
            <a:noAutofit/>
          </a:bodyPr>
          <a:lstStyle/>
          <a:p>
            <a:r>
              <a:rPr lang="en-US" sz="700" i="1" dirty="0" smtClean="0">
                <a:solidFill>
                  <a:srgbClr val="000000"/>
                </a:solidFill>
              </a:rPr>
              <a:t>Yannick Mellier (IAP)</a:t>
            </a:r>
            <a:endParaRPr lang="en-US" sz="700" i="1" dirty="0">
              <a:solidFill>
                <a:srgbClr val="000000"/>
              </a:solidFill>
            </a:endParaRPr>
          </a:p>
        </p:txBody>
      </p:sp>
      <p:sp>
        <p:nvSpPr>
          <p:cNvPr id="115" name="ZoneTexte 114"/>
          <p:cNvSpPr txBox="1"/>
          <p:nvPr/>
        </p:nvSpPr>
        <p:spPr>
          <a:xfrm>
            <a:off x="7653923" y="2103472"/>
            <a:ext cx="1094250" cy="200055"/>
          </a:xfrm>
          <a:prstGeom prst="rect">
            <a:avLst/>
          </a:prstGeom>
          <a:noFill/>
          <a:ln w="38100">
            <a:noFill/>
          </a:ln>
        </p:spPr>
        <p:txBody>
          <a:bodyPr wrap="none" lIns="0" tIns="0" rIns="0" bIns="0" rtlCol="0">
            <a:noAutofit/>
          </a:bodyPr>
          <a:lstStyle/>
          <a:p>
            <a:r>
              <a:rPr lang="en-US" sz="700" i="1" dirty="0" smtClean="0">
                <a:solidFill>
                  <a:srgbClr val="000000"/>
                </a:solidFill>
              </a:rPr>
              <a:t>Olivier Le Fèvre (LAM)</a:t>
            </a:r>
            <a:endParaRPr lang="en-US" sz="700" i="1" dirty="0">
              <a:solidFill>
                <a:srgbClr val="000000"/>
              </a:solidFill>
            </a:endParaRPr>
          </a:p>
        </p:txBody>
      </p:sp>
      <p:pic>
        <p:nvPicPr>
          <p:cNvPr id="92" name="Image 91"/>
          <p:cNvPicPr>
            <a:picLocks noChangeAspect="1"/>
          </p:cNvPicPr>
          <p:nvPr/>
        </p:nvPicPr>
        <p:blipFill>
          <a:blip r:embed="rId20"/>
          <a:stretch>
            <a:fillRect/>
          </a:stretch>
        </p:blipFill>
        <p:spPr>
          <a:xfrm rot="5400000">
            <a:off x="-96224" y="1621609"/>
            <a:ext cx="1626732" cy="2565691"/>
          </a:xfrm>
          <a:prstGeom prst="rect">
            <a:avLst/>
          </a:prstGeom>
        </p:spPr>
      </p:pic>
      <p:pic>
        <p:nvPicPr>
          <p:cNvPr id="97" name="Image 96"/>
          <p:cNvPicPr>
            <a:picLocks noChangeAspect="1"/>
          </p:cNvPicPr>
          <p:nvPr/>
        </p:nvPicPr>
        <p:blipFill>
          <a:blip r:embed="rId20"/>
          <a:stretch>
            <a:fillRect/>
          </a:stretch>
        </p:blipFill>
        <p:spPr>
          <a:xfrm rot="11635745">
            <a:off x="5564801" y="-1927731"/>
            <a:ext cx="1961402" cy="3093534"/>
          </a:xfrm>
          <a:prstGeom prst="rect">
            <a:avLst/>
          </a:prstGeom>
        </p:spPr>
      </p:pic>
      <p:pic>
        <p:nvPicPr>
          <p:cNvPr id="2" name="Image 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51307" y="1803546"/>
            <a:ext cx="609601" cy="609601"/>
          </a:xfrm>
          <a:prstGeom prst="rect">
            <a:avLst/>
          </a:prstGeom>
        </p:spPr>
      </p:pic>
    </p:spTree>
    <p:extLst>
      <p:ext uri="{BB962C8B-B14F-4D97-AF65-F5344CB8AC3E}">
        <p14:creationId xmlns:p14="http://schemas.microsoft.com/office/powerpoint/2010/main" val="25596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ogner un rectangle avec un coin diagonal 119"/>
          <p:cNvSpPr/>
          <p:nvPr/>
        </p:nvSpPr>
        <p:spPr>
          <a:xfrm>
            <a:off x="0" y="1"/>
            <a:ext cx="2967386" cy="1304898"/>
          </a:xfrm>
          <a:prstGeom prst="snip2DiagRect">
            <a:avLst>
              <a:gd name="adj1" fmla="val 0"/>
              <a:gd name="adj2" fmla="val 8288"/>
            </a:avLst>
          </a:prstGeom>
          <a:gradFill flip="none" rotWithShape="1">
            <a:gsLst>
              <a:gs pos="1000">
                <a:schemeClr val="bg2">
                  <a:lumMod val="75000"/>
                </a:schemeClr>
              </a:gs>
              <a:gs pos="100000">
                <a:schemeClr val="tx2">
                  <a:lumMod val="50000"/>
                </a:schemeClr>
              </a:gs>
            </a:gsLst>
            <a:lin ang="1242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re 1"/>
          <p:cNvSpPr txBox="1">
            <a:spLocks/>
          </p:cNvSpPr>
          <p:nvPr/>
        </p:nvSpPr>
        <p:spPr>
          <a:xfrm>
            <a:off x="176893" y="126998"/>
            <a:ext cx="2673048" cy="1014311"/>
          </a:xfrm>
          <a:prstGeom prst="rect">
            <a:avLst/>
          </a:prstGeom>
        </p:spPr>
        <p:txBody>
          <a:bodyPr anchor="b" anchorCtr="0">
            <a:noAutofit/>
          </a:bodyPr>
          <a:lstStyle>
            <a:lvl1pPr indent="180000" algn="r" defTabSz="457200" rtl="0" eaLnBrk="1" latinLnBrk="0" hangingPunct="1">
              <a:spcBef>
                <a:spcPct val="0"/>
              </a:spcBef>
              <a:buNone/>
              <a:defRPr lang="fr-FR" sz="1600" b="1" i="0" kern="9400">
                <a:solidFill>
                  <a:schemeClr val="bg1"/>
                </a:solidFill>
                <a:latin typeface="Arial"/>
                <a:ea typeface="+mj-ea"/>
                <a:cs typeface="Arial"/>
              </a:defRPr>
            </a:lvl1pPr>
          </a:lstStyle>
          <a:p>
            <a:pPr>
              <a:lnSpc>
                <a:spcPct val="90000"/>
              </a:lnSpc>
            </a:pPr>
            <a:r>
              <a:rPr lang="en-US" sz="2000" dirty="0" smtClean="0"/>
              <a:t>The Euclid survey</a:t>
            </a:r>
            <a:endParaRPr lang="en-US" sz="2000" dirty="0"/>
          </a:p>
        </p:txBody>
      </p:sp>
      <p:sp>
        <p:nvSpPr>
          <p:cNvPr id="12" name="Rectangle 11"/>
          <p:cNvSpPr/>
          <p:nvPr/>
        </p:nvSpPr>
        <p:spPr>
          <a:xfrm>
            <a:off x="3131577" y="502521"/>
            <a:ext cx="5449455" cy="847532"/>
          </a:xfrm>
          <a:prstGeom prst="rect">
            <a:avLst/>
          </a:prstGeom>
          <a:noFill/>
        </p:spPr>
        <p:txBody>
          <a:bodyPr wrap="square">
            <a:noAutofit/>
          </a:bodyPr>
          <a:lstStyle/>
          <a:p>
            <a:pPr>
              <a:lnSpc>
                <a:spcPct val="80000"/>
              </a:lnSpc>
            </a:pPr>
            <a:r>
              <a:rPr lang="en-US" sz="1600" b="1" dirty="0" smtClean="0">
                <a:solidFill>
                  <a:srgbClr val="5A85B6"/>
                </a:solidFill>
                <a:latin typeface="Arial"/>
                <a:cs typeface="Arial"/>
              </a:rPr>
              <a:t>Observe billions of galaxies as statistical “trackers” permitting to understand the universe large structures formation</a:t>
            </a:r>
            <a:endParaRPr lang="en-US" sz="1600" b="1" dirty="0">
              <a:solidFill>
                <a:srgbClr val="5A85B6"/>
              </a:solidFill>
              <a:latin typeface="Arial"/>
              <a:cs typeface="Arial"/>
            </a:endParaRPr>
          </a:p>
        </p:txBody>
      </p:sp>
      <p:sp>
        <p:nvSpPr>
          <p:cNvPr id="80" name="Text Box 5"/>
          <p:cNvSpPr txBox="1">
            <a:spLocks noChangeArrowheads="1"/>
          </p:cNvSpPr>
          <p:nvPr/>
        </p:nvSpPr>
        <p:spPr bwMode="auto">
          <a:xfrm>
            <a:off x="679502" y="3775842"/>
            <a:ext cx="5341069" cy="971804"/>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en-US" sz="1100" b="1" dirty="0" smtClean="0">
                <a:solidFill>
                  <a:srgbClr val="002060"/>
                </a:solidFill>
              </a:rPr>
              <a:t>The Euclid survey is of 15 000 deg² constituted from :</a:t>
            </a:r>
          </a:p>
          <a:p>
            <a:pPr algn="r" eaLnBrk="1" hangingPunct="1">
              <a:lnSpc>
                <a:spcPct val="90000"/>
              </a:lnSpc>
            </a:pPr>
            <a:r>
              <a:rPr lang="en-US" sz="1050" dirty="0" smtClean="0">
                <a:solidFill>
                  <a:srgbClr val="002060"/>
                </a:solidFill>
              </a:rPr>
              <a:t>30 000 observation fields of 0,5 deg² each on the sky</a:t>
            </a:r>
          </a:p>
          <a:p>
            <a:pPr algn="r" eaLnBrk="1" hangingPunct="1">
              <a:lnSpc>
                <a:spcPct val="90000"/>
              </a:lnSpc>
            </a:pPr>
            <a:r>
              <a:rPr lang="en-US" sz="1050" dirty="0" smtClean="0">
                <a:solidFill>
                  <a:srgbClr val="002060"/>
                </a:solidFill>
              </a:rPr>
              <a:t>10 000 calibration fields</a:t>
            </a:r>
          </a:p>
          <a:p>
            <a:pPr algn="r" eaLnBrk="1" hangingPunct="1">
              <a:lnSpc>
                <a:spcPct val="90000"/>
              </a:lnSpc>
            </a:pPr>
            <a:r>
              <a:rPr lang="en-US" sz="1050" dirty="0" smtClean="0">
                <a:solidFill>
                  <a:srgbClr val="002060"/>
                </a:solidFill>
              </a:rPr>
              <a:t>Choice of the better areas of the sky (minimization of zodiacal light</a:t>
            </a:r>
            <a:br>
              <a:rPr lang="en-US" sz="1050" dirty="0" smtClean="0">
                <a:solidFill>
                  <a:srgbClr val="002060"/>
                </a:solidFill>
              </a:rPr>
            </a:br>
            <a:r>
              <a:rPr lang="en-US" sz="1050" dirty="0" smtClean="0">
                <a:solidFill>
                  <a:srgbClr val="002060"/>
                </a:solidFill>
              </a:rPr>
              <a:t>and stars contamination)</a:t>
            </a:r>
          </a:p>
          <a:p>
            <a:pPr algn="r" eaLnBrk="1" hangingPunct="1">
              <a:lnSpc>
                <a:spcPct val="90000"/>
              </a:lnSpc>
            </a:pPr>
            <a:r>
              <a:rPr lang="en-US" sz="1050" dirty="0" smtClean="0">
                <a:solidFill>
                  <a:srgbClr val="002060"/>
                </a:solidFill>
              </a:rPr>
              <a:t>Complex constraints on the satellite to minimize thermal perturbations</a:t>
            </a:r>
            <a:endParaRPr lang="en-US" sz="1050" dirty="0">
              <a:solidFill>
                <a:srgbClr val="002060"/>
              </a:solidFill>
            </a:endParaRPr>
          </a:p>
        </p:txBody>
      </p:sp>
      <p:grpSp>
        <p:nvGrpSpPr>
          <p:cNvPr id="10" name="Grouper 9"/>
          <p:cNvGrpSpPr/>
          <p:nvPr/>
        </p:nvGrpSpPr>
        <p:grpSpPr>
          <a:xfrm>
            <a:off x="1210962" y="4842352"/>
            <a:ext cx="5737090" cy="1277682"/>
            <a:chOff x="1050869" y="4644742"/>
            <a:chExt cx="5737090" cy="1277682"/>
          </a:xfrm>
        </p:grpSpPr>
        <p:sp>
          <p:nvSpPr>
            <p:cNvPr id="96" name="Text Box 5"/>
            <p:cNvSpPr txBox="1">
              <a:spLocks noChangeArrowheads="1"/>
            </p:cNvSpPr>
            <p:nvPr/>
          </p:nvSpPr>
          <p:spPr bwMode="auto">
            <a:xfrm>
              <a:off x="1050869" y="5525392"/>
              <a:ext cx="3773713" cy="397032"/>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en-US" sz="1100" b="1" dirty="0" smtClean="0">
                  <a:solidFill>
                    <a:srgbClr val="002060"/>
                  </a:solidFill>
                </a:rPr>
                <a:t>10 billions of galaxies observed </a:t>
              </a:r>
              <a:br>
                <a:rPr lang="en-US" sz="1100" b="1" dirty="0" smtClean="0">
                  <a:solidFill>
                    <a:srgbClr val="002060"/>
                  </a:solidFill>
                </a:rPr>
              </a:br>
              <a:r>
                <a:rPr lang="en-US" sz="1100" b="1" dirty="0" smtClean="0">
                  <a:solidFill>
                    <a:srgbClr val="002060"/>
                  </a:solidFill>
                </a:rPr>
                <a:t>in visible and infra red photometry</a:t>
              </a:r>
              <a:endParaRPr lang="en-US" sz="1100" b="1" dirty="0">
                <a:solidFill>
                  <a:srgbClr val="002060"/>
                </a:solidFill>
              </a:endParaRPr>
            </a:p>
          </p:txBody>
        </p:sp>
        <p:grpSp>
          <p:nvGrpSpPr>
            <p:cNvPr id="8" name="Grouper 7"/>
            <p:cNvGrpSpPr/>
            <p:nvPr/>
          </p:nvGrpSpPr>
          <p:grpSpPr>
            <a:xfrm>
              <a:off x="1119403" y="4644742"/>
              <a:ext cx="4665304" cy="798117"/>
              <a:chOff x="1119403" y="4571180"/>
              <a:chExt cx="5095300" cy="871679"/>
            </a:xfrm>
          </p:grpSpPr>
          <p:pic>
            <p:nvPicPr>
              <p:cNvPr id="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403" y="4571180"/>
                <a:ext cx="847218" cy="86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181" y="4571180"/>
                <a:ext cx="845664" cy="86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411" y="4571770"/>
                <a:ext cx="868405" cy="86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377" y="4571180"/>
                <a:ext cx="839525" cy="86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5995" y="4587360"/>
                <a:ext cx="1168708" cy="85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8" name="Text Box 5"/>
            <p:cNvSpPr txBox="1">
              <a:spLocks noChangeArrowheads="1"/>
            </p:cNvSpPr>
            <p:nvPr/>
          </p:nvSpPr>
          <p:spPr bwMode="auto">
            <a:xfrm>
              <a:off x="4703608" y="5525392"/>
              <a:ext cx="2084351" cy="397032"/>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0000"/>
                </a:lnSpc>
              </a:pPr>
              <a:r>
                <a:rPr lang="en-US" sz="1100" b="1" dirty="0" smtClean="0">
                  <a:solidFill>
                    <a:srgbClr val="002060"/>
                  </a:solidFill>
                </a:rPr>
                <a:t>50 millions </a:t>
              </a:r>
              <a:br>
                <a:rPr lang="en-US" sz="1100" b="1" dirty="0" smtClean="0">
                  <a:solidFill>
                    <a:srgbClr val="002060"/>
                  </a:solidFill>
                </a:rPr>
              </a:br>
              <a:r>
                <a:rPr lang="en-US" sz="1100" b="1" dirty="0" smtClean="0">
                  <a:solidFill>
                    <a:srgbClr val="002060"/>
                  </a:solidFill>
                </a:rPr>
                <a:t>of infra red spectra</a:t>
              </a:r>
              <a:endParaRPr lang="en-US" sz="1100" b="1" dirty="0">
                <a:solidFill>
                  <a:srgbClr val="002060"/>
                </a:solidFill>
              </a:endParaRPr>
            </a:p>
          </p:txBody>
        </p:sp>
      </p:grpSp>
      <p:sp>
        <p:nvSpPr>
          <p:cNvPr id="100" name="Text Box 5"/>
          <p:cNvSpPr txBox="1">
            <a:spLocks noChangeArrowheads="1"/>
          </p:cNvSpPr>
          <p:nvPr/>
        </p:nvSpPr>
        <p:spPr bwMode="auto">
          <a:xfrm>
            <a:off x="145143" y="1475619"/>
            <a:ext cx="2320143" cy="704552"/>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en-US" sz="1100" b="1" dirty="0" smtClean="0">
                <a:solidFill>
                  <a:srgbClr val="002060"/>
                </a:solidFill>
              </a:rPr>
              <a:t>Survey of 15000 deg²</a:t>
            </a:r>
          </a:p>
          <a:p>
            <a:pPr algn="r" eaLnBrk="1" hangingPunct="1">
              <a:lnSpc>
                <a:spcPct val="90000"/>
              </a:lnSpc>
            </a:pPr>
            <a:r>
              <a:rPr lang="en-US" sz="1100" b="1" dirty="0" smtClean="0">
                <a:solidFill>
                  <a:srgbClr val="002060"/>
                </a:solidFill>
              </a:rPr>
              <a:t>Visible &amp; infra red</a:t>
            </a:r>
          </a:p>
          <a:p>
            <a:pPr algn="r" eaLnBrk="1" hangingPunct="1">
              <a:lnSpc>
                <a:spcPct val="90000"/>
              </a:lnSpc>
            </a:pPr>
            <a:r>
              <a:rPr lang="en-US" sz="1100" b="1" dirty="0" smtClean="0">
                <a:solidFill>
                  <a:srgbClr val="002060"/>
                </a:solidFill>
              </a:rPr>
              <a:t>Telescope diameter 1.2 m</a:t>
            </a:r>
          </a:p>
          <a:p>
            <a:pPr algn="r" eaLnBrk="1" hangingPunct="1">
              <a:lnSpc>
                <a:spcPct val="90000"/>
              </a:lnSpc>
            </a:pPr>
            <a:r>
              <a:rPr lang="en-US" sz="1100" b="1" dirty="0" smtClean="0">
                <a:solidFill>
                  <a:srgbClr val="002060"/>
                </a:solidFill>
              </a:rPr>
              <a:t>Field of view 0.5 deg²</a:t>
            </a:r>
            <a:endParaRPr lang="en-US" sz="1100" b="1" dirty="0">
              <a:solidFill>
                <a:srgbClr val="002060"/>
              </a:solidFill>
            </a:endParaRPr>
          </a:p>
        </p:txBody>
      </p:sp>
      <p:pic>
        <p:nvPicPr>
          <p:cNvPr id="106"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6651" y="1910400"/>
            <a:ext cx="3951016" cy="178829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0225" y="2367954"/>
            <a:ext cx="1796240" cy="1796240"/>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19" name="Arrondir un rectangle avec un coin du même côté 118"/>
          <p:cNvSpPr/>
          <p:nvPr/>
        </p:nvSpPr>
        <p:spPr>
          <a:xfrm rot="16200000">
            <a:off x="6705335" y="2688403"/>
            <a:ext cx="1895471" cy="2981874"/>
          </a:xfrm>
          <a:prstGeom prst="round2SameRect">
            <a:avLst>
              <a:gd name="adj1" fmla="val 50000"/>
              <a:gd name="adj2" fmla="val 0"/>
            </a:avLst>
          </a:prstGeom>
          <a:solidFill>
            <a:schemeClr val="tx1"/>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a:endParaRPr>
          </a:p>
        </p:txBody>
      </p:sp>
      <p:pic>
        <p:nvPicPr>
          <p:cNvPr id="7" name="Image 6"/>
          <p:cNvPicPr>
            <a:picLocks noChangeAspect="1"/>
          </p:cNvPicPr>
          <p:nvPr/>
        </p:nvPicPr>
        <p:blipFill>
          <a:blip r:embed="rId9"/>
          <a:stretch>
            <a:fillRect/>
          </a:stretch>
        </p:blipFill>
        <p:spPr>
          <a:xfrm>
            <a:off x="6313716" y="3259959"/>
            <a:ext cx="1935238" cy="1738532"/>
          </a:xfrm>
          <a:prstGeom prst="rect">
            <a:avLst/>
          </a:prstGeom>
        </p:spPr>
      </p:pic>
      <p:sp>
        <p:nvSpPr>
          <p:cNvPr id="121" name="Triangle isocèle 120"/>
          <p:cNvSpPr/>
          <p:nvPr/>
        </p:nvSpPr>
        <p:spPr>
          <a:xfrm rot="9536655">
            <a:off x="2609434" y="1251968"/>
            <a:ext cx="209561" cy="477152"/>
          </a:xfrm>
          <a:prstGeom prst="triangle">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dirty="0">
              <a:ln>
                <a:solidFill>
                  <a:schemeClr val="bg1"/>
                </a:solidFill>
              </a:ln>
              <a:latin typeface="Arial"/>
            </a:endParaRPr>
          </a:p>
        </p:txBody>
      </p:sp>
      <p:pic>
        <p:nvPicPr>
          <p:cNvPr id="30" name="Image 29"/>
          <p:cNvPicPr>
            <a:picLocks noChangeAspect="1"/>
          </p:cNvPicPr>
          <p:nvPr/>
        </p:nvPicPr>
        <p:blipFill>
          <a:blip r:embed="rId10"/>
          <a:stretch>
            <a:fillRect/>
          </a:stretch>
        </p:blipFill>
        <p:spPr>
          <a:xfrm>
            <a:off x="922073" y="2343240"/>
            <a:ext cx="897200" cy="1183035"/>
          </a:xfrm>
          <a:prstGeom prst="rect">
            <a:avLst/>
          </a:prstGeom>
          <a:noFill/>
          <a:ln>
            <a:noFill/>
          </a:ln>
        </p:spPr>
      </p:pic>
      <p:pic>
        <p:nvPicPr>
          <p:cNvPr id="33" name="Image 32"/>
          <p:cNvPicPr>
            <a:picLocks noChangeAspect="1"/>
          </p:cNvPicPr>
          <p:nvPr/>
        </p:nvPicPr>
        <p:blipFill>
          <a:blip r:embed="rId11"/>
          <a:stretch>
            <a:fillRect/>
          </a:stretch>
        </p:blipFill>
        <p:spPr>
          <a:xfrm>
            <a:off x="5066396" y="1303130"/>
            <a:ext cx="1993217" cy="1951475"/>
          </a:xfrm>
          <a:prstGeom prst="rect">
            <a:avLst/>
          </a:prstGeom>
        </p:spPr>
      </p:pic>
      <p:sp>
        <p:nvSpPr>
          <p:cNvPr id="36" name="Espace réservé du texte 2"/>
          <p:cNvSpPr txBox="1">
            <a:spLocks/>
          </p:cNvSpPr>
          <p:nvPr/>
        </p:nvSpPr>
        <p:spPr>
          <a:xfrm>
            <a:off x="9337969" y="752621"/>
            <a:ext cx="2284810" cy="5597132"/>
          </a:xfrm>
          <a:prstGeom prst="rect">
            <a:avLst/>
          </a:prstGeom>
        </p:spPr>
        <p:txBody>
          <a:bodyPr vert="horz" lIns="91440" tIns="45720" rIns="91440" bIns="45720" rtlCol="0">
            <a:noAutofit/>
          </a:bodyPr>
          <a:lstStyle>
            <a:lvl1pPr marL="0" indent="216000" algn="l" defTabSz="457200" rtl="0" eaLnBrk="1" latinLnBrk="0" hangingPunct="1">
              <a:lnSpc>
                <a:spcPct val="85000"/>
              </a:lnSpc>
              <a:spcBef>
                <a:spcPts val="600"/>
              </a:spcBef>
              <a:buSzPct val="107000"/>
              <a:buFontTx/>
              <a:buBlip>
                <a:blip r:embed="rId12"/>
              </a:buBlip>
              <a:defRPr sz="2000" b="1" kern="1200">
                <a:solidFill>
                  <a:schemeClr val="tx1">
                    <a:lumMod val="65000"/>
                    <a:lumOff val="35000"/>
                  </a:schemeClr>
                </a:solidFill>
                <a:latin typeface="+mn-lt"/>
                <a:ea typeface="+mn-ea"/>
                <a:cs typeface="+mn-cs"/>
              </a:defRPr>
            </a:lvl1pPr>
            <a:lvl2pPr marL="0" indent="-285750" algn="l" defTabSz="457200" rtl="0" eaLnBrk="1" latinLnBrk="0" hangingPunct="1">
              <a:lnSpc>
                <a:spcPct val="98000"/>
              </a:lnSpc>
              <a:spcBef>
                <a:spcPts val="0"/>
              </a:spcBef>
              <a:spcAft>
                <a:spcPts val="0"/>
              </a:spcAft>
              <a:buSzPct val="96000"/>
              <a:buFont typeface="Lucida Grande"/>
              <a:buChar char="▶"/>
              <a:defRPr sz="1500" b="1" i="0" kern="1200">
                <a:solidFill>
                  <a:srgbClr val="A73F86"/>
                </a:solidFill>
                <a:latin typeface="+mn-lt"/>
                <a:ea typeface="+mn-ea"/>
                <a:cs typeface="+mn-cs"/>
              </a:defRPr>
            </a:lvl2pPr>
            <a:lvl3pPr marL="0" indent="176400" algn="l" defTabSz="457200" rtl="0" eaLnBrk="1" latinLnBrk="0" hangingPunct="1">
              <a:lnSpc>
                <a:spcPct val="100000"/>
              </a:lnSpc>
              <a:spcBef>
                <a:spcPts val="400"/>
              </a:spcBef>
              <a:spcAft>
                <a:spcPts val="0"/>
              </a:spcAft>
              <a:buSzPct val="100000"/>
              <a:buFontTx/>
              <a:buBlip>
                <a:blip r:embed="rId12"/>
              </a:buBlip>
              <a:defRPr sz="1200" b="1" i="0" kern="0" cap="none" spc="310" baseline="0">
                <a:solidFill>
                  <a:schemeClr val="tx1"/>
                </a:solidFill>
                <a:latin typeface="Arial"/>
                <a:ea typeface="+mn-ea"/>
                <a:cs typeface="Arial"/>
              </a:defRPr>
            </a:lvl3pPr>
            <a:lvl4pPr marL="0" indent="0" algn="l" defTabSz="457200" rtl="0" eaLnBrk="1" latinLnBrk="0" hangingPunct="1">
              <a:lnSpc>
                <a:spcPct val="100000"/>
              </a:lnSpc>
              <a:spcBef>
                <a:spcPct val="20000"/>
              </a:spcBef>
              <a:buSzPct val="100000"/>
              <a:buFontTx/>
              <a:buNone/>
              <a:defRPr sz="1200" b="0" i="0" kern="1200" baseline="0">
                <a:solidFill>
                  <a:schemeClr val="tx1"/>
                </a:solidFill>
                <a:latin typeface="+mn-lt"/>
                <a:ea typeface="+mn-ea"/>
                <a:cs typeface="+mn-cs"/>
              </a:defRPr>
            </a:lvl4pPr>
            <a:lvl5pPr marL="0" indent="0" algn="l" defTabSz="457200" rtl="0" eaLnBrk="1" latinLnBrk="0" hangingPunct="1">
              <a:lnSpc>
                <a:spcPct val="100000"/>
              </a:lnSpc>
              <a:spcBef>
                <a:spcPct val="20000"/>
              </a:spcBef>
              <a:buSzPct val="91000"/>
              <a:buFontTx/>
              <a:buNone/>
              <a:defRPr sz="1400" kern="1200">
                <a:solidFill>
                  <a:schemeClr val="tx1"/>
                </a:solidFill>
                <a:latin typeface="+mn-lt"/>
                <a:ea typeface="+mn-ea"/>
                <a:cs typeface="+mn-cs"/>
              </a:defRPr>
            </a:lvl5pPr>
            <a:lvl6pPr marL="0" indent="0" algn="l" defTabSz="457200" rtl="0" eaLnBrk="1" latinLnBrk="0" hangingPunct="1">
              <a:lnSpc>
                <a:spcPct val="100000"/>
              </a:lnSpc>
              <a:spcBef>
                <a:spcPct val="20000"/>
              </a:spcBef>
              <a:buFontTx/>
              <a:buNone/>
              <a:defRPr sz="1300" kern="1200" baseline="0">
                <a:solidFill>
                  <a:schemeClr val="tx1"/>
                </a:solidFill>
                <a:latin typeface="+mn-lt"/>
                <a:ea typeface="+mn-ea"/>
                <a:cs typeface="+mn-cs"/>
              </a:defRPr>
            </a:lvl6pPr>
            <a:lvl7pPr marL="0" indent="0" algn="l" defTabSz="457200" rtl="0" eaLnBrk="1" latinLnBrk="0" hangingPunct="1">
              <a:lnSpc>
                <a:spcPct val="100000"/>
              </a:lnSpc>
              <a:spcBef>
                <a:spcPct val="20000"/>
              </a:spcBef>
              <a:buFontTx/>
              <a:buNone/>
              <a:defRPr sz="1200" kern="1200">
                <a:solidFill>
                  <a:schemeClr val="tx1"/>
                </a:solidFill>
                <a:latin typeface="+mn-lt"/>
                <a:ea typeface="+mn-ea"/>
                <a:cs typeface="+mn-cs"/>
              </a:defRPr>
            </a:lvl7pPr>
            <a:lvl8pPr marL="0" indent="0" algn="l" defTabSz="457200" rtl="0" eaLnBrk="1" latinLnBrk="0" hangingPunct="1">
              <a:lnSpc>
                <a:spcPct val="100000"/>
              </a:lnSpc>
              <a:spcBef>
                <a:spcPct val="20000"/>
              </a:spcBef>
              <a:buFontTx/>
              <a:buNone/>
              <a:defRPr sz="1050" u="none" kern="1200" baseline="0">
                <a:solidFill>
                  <a:schemeClr val="tx1"/>
                </a:solidFill>
                <a:latin typeface="+mn-lt"/>
                <a:ea typeface="+mn-ea"/>
                <a:cs typeface="+mn-cs"/>
              </a:defRPr>
            </a:lvl8pPr>
            <a:lvl9pPr marL="0" indent="0" algn="l" defTabSz="457200" rtl="0" eaLnBrk="1" latinLnBrk="0" hangingPunct="1">
              <a:lnSpc>
                <a:spcPct val="100000"/>
              </a:lnSpc>
              <a:spcBef>
                <a:spcPct val="20000"/>
              </a:spcBef>
              <a:buFontTx/>
              <a:buNone/>
              <a:defRPr sz="900" b="1" i="1" kern="1200">
                <a:solidFill>
                  <a:schemeClr val="tx1"/>
                </a:solidFill>
                <a:latin typeface="+mn-lt"/>
                <a:ea typeface="+mn-ea"/>
                <a:cs typeface="+mn-cs"/>
              </a:defRPr>
            </a:lvl9pPr>
          </a:lstStyle>
          <a:p>
            <a:pPr indent="0" algn="r">
              <a:lnSpc>
                <a:spcPct val="90000"/>
              </a:lnSpc>
              <a:buNone/>
            </a:pPr>
            <a:r>
              <a:rPr lang="fr-FR" sz="1100" kern="9400">
                <a:solidFill>
                  <a:schemeClr val="bg1"/>
                </a:solidFill>
                <a:latin typeface="Arial"/>
                <a:ea typeface="+mj-ea"/>
                <a:cs typeface="Arial"/>
              </a:rPr>
              <a:t>La mission </a:t>
            </a:r>
            <a:br>
              <a:rPr lang="fr-FR" sz="1100" kern="9400">
                <a:solidFill>
                  <a:schemeClr val="bg1"/>
                </a:solidFill>
                <a:latin typeface="Arial"/>
                <a:ea typeface="+mj-ea"/>
                <a:cs typeface="Arial"/>
              </a:rPr>
            </a:br>
            <a:r>
              <a:rPr lang="fr-FR" sz="1100" kern="9400">
                <a:solidFill>
                  <a:schemeClr val="bg1"/>
                </a:solidFill>
                <a:latin typeface="Arial"/>
                <a:ea typeface="+mj-ea"/>
                <a:cs typeface="Arial"/>
              </a:rPr>
              <a:t>Euclid</a:t>
            </a:r>
            <a:endParaRPr lang="fr-FR" sz="1800" b="0">
              <a:solidFill>
                <a:srgbClr val="000000"/>
              </a:solidFill>
            </a:endParaRPr>
          </a:p>
          <a:p>
            <a:pPr algn="r">
              <a:lnSpc>
                <a:spcPct val="80000"/>
              </a:lnSpc>
            </a:pPr>
            <a:r>
              <a:rPr lang="fr-FR" kern="9400">
                <a:solidFill>
                  <a:schemeClr val="bg1"/>
                </a:solidFill>
                <a:latin typeface="Arial"/>
                <a:ea typeface="+mj-ea"/>
                <a:cs typeface="Arial"/>
              </a:rPr>
              <a:t>l’invisible</a:t>
            </a:r>
            <a:br>
              <a:rPr lang="fr-FR" kern="9400">
                <a:solidFill>
                  <a:schemeClr val="bg1"/>
                </a:solidFill>
                <a:latin typeface="Arial"/>
                <a:ea typeface="+mj-ea"/>
                <a:cs typeface="Arial"/>
              </a:rPr>
            </a:br>
            <a:r>
              <a:rPr lang="fr-FR" kern="9400">
                <a:solidFill>
                  <a:schemeClr val="bg1"/>
                </a:solidFill>
                <a:latin typeface="Arial"/>
                <a:ea typeface="+mj-ea"/>
                <a:cs typeface="Arial"/>
              </a:rPr>
              <a:t>et autre </a:t>
            </a:r>
          </a:p>
          <a:p>
            <a:pPr indent="0">
              <a:lnSpc>
                <a:spcPct val="90000"/>
              </a:lnSpc>
              <a:buClr>
                <a:schemeClr val="accent4">
                  <a:lumMod val="40000"/>
                  <a:lumOff val="60000"/>
                </a:schemeClr>
              </a:buClr>
              <a:buSzPct val="192000"/>
              <a:buNone/>
            </a:pPr>
            <a:r>
              <a:rPr lang="fr-FR" sz="1800">
                <a:solidFill>
                  <a:schemeClr val="bg2">
                    <a:lumMod val="75000"/>
                  </a:schemeClr>
                </a:solidFill>
                <a:latin typeface="Arial"/>
                <a:cs typeface="Arial"/>
              </a:rPr>
              <a:t>L'univers à 70% </a:t>
            </a:r>
            <a:br>
              <a:rPr lang="fr-FR" sz="1800">
                <a:solidFill>
                  <a:schemeClr val="bg2">
                    <a:lumMod val="75000"/>
                  </a:schemeClr>
                </a:solidFill>
                <a:latin typeface="Arial"/>
                <a:cs typeface="Arial"/>
              </a:rPr>
            </a:br>
            <a:r>
              <a:rPr lang="fr-FR" sz="1800">
                <a:solidFill>
                  <a:schemeClr val="bg2">
                    <a:lumMod val="75000"/>
                  </a:schemeClr>
                </a:solidFill>
                <a:latin typeface="Arial"/>
                <a:cs typeface="Arial"/>
              </a:rPr>
              <a:t>d’une énergie inconnue,</a:t>
            </a:r>
            <a:endParaRPr lang="fr-FR" sz="1200" b="0">
              <a:latin typeface="Arial"/>
              <a:cs typeface="Arial"/>
            </a:endParaRPr>
          </a:p>
          <a:p>
            <a:pPr indent="0">
              <a:lnSpc>
                <a:spcPct val="90000"/>
              </a:lnSpc>
              <a:buClr>
                <a:schemeClr val="accent4">
                  <a:lumMod val="40000"/>
                  <a:lumOff val="60000"/>
                </a:schemeClr>
              </a:buClr>
              <a:buSzPct val="192000"/>
              <a:buNone/>
            </a:pPr>
            <a:r>
              <a:rPr lang="fr-FR" sz="1200" b="0">
                <a:latin typeface="Arial"/>
                <a:cs typeface="Arial"/>
              </a:rPr>
              <a:t>En 1929 Edwin Hubble </a:t>
            </a:r>
            <a:br>
              <a:rPr lang="fr-FR" sz="1200" b="0">
                <a:latin typeface="Arial"/>
                <a:cs typeface="Arial"/>
              </a:rPr>
            </a:br>
            <a:r>
              <a:rPr lang="fr-FR" sz="1200" b="0">
                <a:latin typeface="Arial"/>
                <a:cs typeface="Arial"/>
              </a:rPr>
              <a:t>En 1998 est découverte</a:t>
            </a:r>
          </a:p>
          <a:p>
            <a:pPr indent="0">
              <a:lnSpc>
                <a:spcPct val="90000"/>
              </a:lnSpc>
              <a:buClr>
                <a:schemeClr val="accent4">
                  <a:lumMod val="40000"/>
                  <a:lumOff val="60000"/>
                </a:schemeClr>
              </a:buClr>
              <a:buSzPct val="192000"/>
              <a:buNone/>
            </a:pPr>
            <a:r>
              <a:rPr lang="fr-FR" sz="1600">
                <a:latin typeface="Arial"/>
                <a:cs typeface="Arial"/>
              </a:rPr>
              <a:t>Pour quelle raison ?	</a:t>
            </a:r>
          </a:p>
          <a:p>
            <a:pPr indent="0">
              <a:lnSpc>
                <a:spcPct val="90000"/>
              </a:lnSpc>
              <a:buClr>
                <a:schemeClr val="accent4">
                  <a:lumMod val="40000"/>
                  <a:lumOff val="60000"/>
                </a:schemeClr>
              </a:buClr>
              <a:buSzPct val="192000"/>
              <a:buNone/>
            </a:pPr>
            <a:r>
              <a:rPr lang="fr-FR" sz="1200" b="0">
                <a:latin typeface="Arial"/>
                <a:cs typeface="Arial"/>
              </a:rPr>
              <a:t>Une énergie inconnue</a:t>
            </a:r>
            <a:br>
              <a:rPr lang="fr-FR" sz="1200" b="0">
                <a:latin typeface="Arial"/>
                <a:cs typeface="Arial"/>
              </a:rPr>
            </a:br>
            <a:r>
              <a:rPr lang="fr-FR" sz="1200" b="0">
                <a:latin typeface="Arial"/>
                <a:cs typeface="Arial"/>
              </a:rPr>
              <a:t>en serait-elle la cause ? </a:t>
            </a:r>
            <a:br>
              <a:rPr lang="fr-FR" sz="1200" b="0">
                <a:latin typeface="Arial"/>
                <a:cs typeface="Arial"/>
              </a:rPr>
            </a:br>
            <a:r>
              <a:rPr lang="fr-FR" sz="1500">
                <a:latin typeface="Arial"/>
                <a:cs typeface="Arial"/>
              </a:rPr>
              <a:t>Pour expliquer cette </a:t>
            </a:r>
            <a:br>
              <a:rPr lang="fr-FR" sz="1500">
                <a:latin typeface="Arial"/>
                <a:cs typeface="Arial"/>
              </a:rPr>
            </a:br>
            <a:r>
              <a:rPr lang="fr-FR" sz="1500">
                <a:latin typeface="Arial"/>
                <a:cs typeface="Arial"/>
              </a:rPr>
              <a:t>accélération, plusieurs </a:t>
            </a:r>
            <a:br>
              <a:rPr lang="fr-FR" sz="1500">
                <a:latin typeface="Arial"/>
                <a:cs typeface="Arial"/>
              </a:rPr>
            </a:br>
            <a:r>
              <a:rPr lang="fr-FR" sz="1500">
                <a:latin typeface="Arial"/>
                <a:cs typeface="Arial"/>
              </a:rPr>
              <a:t>hypothèses furent élaborées :</a:t>
            </a:r>
          </a:p>
          <a:p>
            <a:pPr>
              <a:lnSpc>
                <a:spcPct val="90000"/>
              </a:lnSpc>
              <a:buClr>
                <a:schemeClr val="accent4">
                  <a:lumMod val="40000"/>
                  <a:lumOff val="60000"/>
                </a:schemeClr>
              </a:buClr>
              <a:buSzPct val="192000"/>
              <a:buFont typeface="Arial"/>
              <a:buChar char="•"/>
            </a:pPr>
            <a:r>
              <a:rPr lang="fr-FR" sz="1200" b="0">
                <a:latin typeface="Arial"/>
                <a:cs typeface="Arial"/>
              </a:rPr>
              <a:t>Notre univers  ne serait</a:t>
            </a:r>
          </a:p>
          <a:p>
            <a:pPr>
              <a:lnSpc>
                <a:spcPct val="90000"/>
              </a:lnSpc>
              <a:buClr>
                <a:schemeClr val="accent4">
                  <a:lumMod val="40000"/>
                  <a:lumOff val="60000"/>
                </a:schemeClr>
              </a:buClr>
              <a:buSzPct val="192000"/>
              <a:buFont typeface="Arial"/>
              <a:buChar char="•"/>
            </a:pPr>
            <a:r>
              <a:rPr lang="fr-FR" sz="1200" b="0">
                <a:latin typeface="Arial"/>
                <a:cs typeface="Arial"/>
              </a:rPr>
              <a:t>Les lois de la.</a:t>
            </a:r>
          </a:p>
          <a:p>
            <a:pPr>
              <a:lnSpc>
                <a:spcPct val="90000"/>
              </a:lnSpc>
              <a:buClr>
                <a:schemeClr val="accent4">
                  <a:lumMod val="40000"/>
                  <a:lumOff val="60000"/>
                </a:schemeClr>
              </a:buClr>
              <a:buSzPct val="192000"/>
              <a:buFont typeface="Arial"/>
              <a:buChar char="•"/>
            </a:pPr>
            <a:r>
              <a:rPr lang="fr-FR" sz="1200" b="0">
                <a:latin typeface="Arial"/>
                <a:cs typeface="Arial"/>
              </a:rPr>
              <a:t>Existerait-il une</a:t>
            </a:r>
          </a:p>
          <a:p>
            <a:pPr indent="0" algn="ctr">
              <a:lnSpc>
                <a:spcPct val="90000"/>
              </a:lnSpc>
              <a:buClr>
                <a:schemeClr val="accent4">
                  <a:lumMod val="40000"/>
                  <a:lumOff val="60000"/>
                </a:schemeClr>
              </a:buClr>
              <a:buSzPct val="192000"/>
              <a:buNone/>
            </a:pPr>
            <a:r>
              <a:rPr lang="fr-FR" sz="1400" b="0">
                <a:latin typeface="Arial"/>
                <a:cs typeface="Arial"/>
              </a:rPr>
              <a:t>Le modèle cosmologique qui prévaut actuellement chez les scientifiques</a:t>
            </a:r>
          </a:p>
          <a:p>
            <a:pPr indent="0">
              <a:lnSpc>
                <a:spcPct val="90000"/>
              </a:lnSpc>
              <a:buClr>
                <a:schemeClr val="accent4">
                  <a:lumMod val="40000"/>
                  <a:lumOff val="60000"/>
                </a:schemeClr>
              </a:buClr>
              <a:buSzPct val="192000"/>
              <a:buNone/>
            </a:pPr>
            <a:endParaRPr lang="fr-FR" sz="1200" b="0">
              <a:latin typeface="Arial"/>
              <a:cs typeface="Arial"/>
            </a:endParaRPr>
          </a:p>
        </p:txBody>
      </p:sp>
      <p:pic>
        <p:nvPicPr>
          <p:cNvPr id="37" name="Image 36"/>
          <p:cNvPicPr>
            <a:picLocks noChangeAspect="1"/>
          </p:cNvPicPr>
          <p:nvPr/>
        </p:nvPicPr>
        <p:blipFill>
          <a:blip r:embed="rId13"/>
          <a:stretch>
            <a:fillRect/>
          </a:stretch>
        </p:blipFill>
        <p:spPr>
          <a:xfrm>
            <a:off x="9359465" y="5633860"/>
            <a:ext cx="936000" cy="936000"/>
          </a:xfrm>
          <a:prstGeom prst="ellipse">
            <a:avLst/>
          </a:prstGeom>
          <a:solidFill>
            <a:srgbClr val="FFFFFF">
              <a:shade val="85000"/>
            </a:srgbClr>
          </a:solidFill>
          <a:ln w="28575" cap="sq">
            <a:gradFill flip="none" rotWithShape="1">
              <a:gsLst>
                <a:gs pos="0">
                  <a:srgbClr val="FFFFFF"/>
                </a:gs>
                <a:gs pos="100000">
                  <a:srgbClr val="FD9533"/>
                </a:gs>
              </a:gsLst>
              <a:lin ang="8100000" scaled="0"/>
              <a:tileRect/>
            </a:gradFill>
            <a:miter lim="800000"/>
          </a:ln>
          <a:effectLst>
            <a:innerShdw blurRad="63500" dist="50800" dir="13500000">
              <a:srgbClr val="000000">
                <a:alpha val="50000"/>
              </a:srgbClr>
            </a:innerShdw>
          </a:effectLst>
          <a:scene3d>
            <a:camera prst="orthographicFront"/>
            <a:lightRig rig="twoPt" dir="t">
              <a:rot lat="0" lon="0" rev="7200000"/>
            </a:lightRig>
          </a:scene3d>
          <a:sp3d>
            <a:bevelT w="0" h="0"/>
            <a:bevelB w="0" h="0"/>
            <a:contourClr>
              <a:srgbClr val="FFFFFF"/>
            </a:contourClr>
          </a:sp3d>
        </p:spPr>
      </p:pic>
      <p:pic>
        <p:nvPicPr>
          <p:cNvPr id="25" name="Image 24"/>
          <p:cNvPicPr>
            <a:picLocks noChangeAspect="1"/>
          </p:cNvPicPr>
          <p:nvPr/>
        </p:nvPicPr>
        <p:blipFill>
          <a:blip r:embed="rId14"/>
          <a:stretch>
            <a:fillRect/>
          </a:stretch>
        </p:blipFill>
        <p:spPr>
          <a:xfrm rot="3135234" flipH="1">
            <a:off x="-808932" y="2019910"/>
            <a:ext cx="1978548" cy="3348486"/>
          </a:xfrm>
          <a:prstGeom prst="rect">
            <a:avLst/>
          </a:prstGeom>
        </p:spPr>
      </p:pic>
    </p:spTree>
    <p:extLst>
      <p:ext uri="{BB962C8B-B14F-4D97-AF65-F5344CB8AC3E}">
        <p14:creationId xmlns:p14="http://schemas.microsoft.com/office/powerpoint/2010/main" val="1172352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ection 1 Euclid">
  <a:themeElements>
    <a:clrScheme name="Theme couleur Euclid">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A3369E"/>
      </a:accent6>
      <a:hlink>
        <a:srgbClr val="FFDE26"/>
      </a:hlink>
      <a:folHlink>
        <a:srgbClr val="DEBE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1000">
              <a:schemeClr val="tx2">
                <a:lumMod val="75000"/>
              </a:schemeClr>
            </a:gs>
            <a:gs pos="100000">
              <a:schemeClr val="accent1">
                <a:lumMod val="75000"/>
              </a:schemeClr>
            </a:gs>
          </a:gsLst>
          <a:path path="circle">
            <a:fillToRect l="100000" t="100000"/>
          </a:path>
          <a:tileRect r="-100000" b="-100000"/>
        </a:gradFill>
        <a:ln>
          <a:solidFill>
            <a:schemeClr val="tx2">
              <a:lumMod val="50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defRPr/>
        </a:defPPr>
      </a:lstStyle>
    </a:tx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rmAutofit/>
      </a:bodyPr>
      <a:lstStyle>
        <a:defPPr>
          <a:defRPr sz="2200">
            <a:solidFill>
              <a:srgbClr val="FEBE09"/>
            </a:solidFill>
          </a:defRPr>
        </a:defPPr>
      </a:lstStyle>
    </a:txDef>
  </a:objectDefaults>
  <a:extraClrSchemeLst/>
</a:theme>
</file>

<file path=ppt/theme/theme3.xml><?xml version="1.0" encoding="utf-8"?>
<a:theme xmlns:a="http://schemas.openxmlformats.org/drawingml/2006/main" name="sans pagination">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rmAutofit/>
      </a:bodyPr>
      <a:lstStyle>
        <a:defPPr>
          <a:defRPr sz="2200">
            <a:solidFill>
              <a:srgbClr val="FEBE09"/>
            </a:solidFill>
          </a:defRPr>
        </a:defPPr>
      </a:lstStyle>
    </a:txDef>
  </a:objectDefaults>
  <a:extraClrSchemeLst/>
</a:theme>
</file>

<file path=ppt/theme/theme4.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12404</TotalTime>
  <Words>2474</Words>
  <Application>Microsoft Macintosh PowerPoint</Application>
  <PresentationFormat>Présentation à l'écran (4:3)</PresentationFormat>
  <Paragraphs>534</Paragraphs>
  <Slides>19</Slides>
  <Notes>4</Notes>
  <HiddenSlides>0</HiddenSlides>
  <MMClips>0</MMClips>
  <ScaleCrop>false</ScaleCrop>
  <HeadingPairs>
    <vt:vector size="4" baseType="variant">
      <vt:variant>
        <vt:lpstr>Thème</vt:lpstr>
      </vt:variant>
      <vt:variant>
        <vt:i4>4</vt:i4>
      </vt:variant>
      <vt:variant>
        <vt:lpstr>Titres des diapositives</vt:lpstr>
      </vt:variant>
      <vt:variant>
        <vt:i4>19</vt:i4>
      </vt:variant>
    </vt:vector>
  </HeadingPairs>
  <TitlesOfParts>
    <vt:vector size="23" baseType="lpstr">
      <vt:lpstr>Section 1 Euclid</vt:lpstr>
      <vt:lpstr>Conception personnalisée</vt:lpstr>
      <vt:lpstr>sans pagination</vt:lpstr>
      <vt:lpstr>1_Conception personnalisée</vt:lpstr>
      <vt:lpstr>Présentation PowerPoint</vt:lpstr>
      <vt:lpstr>Présentation PowerPoint</vt:lpstr>
      <vt:lpstr>The Euclid mission Unveil the invisible</vt:lpstr>
      <vt:lpstr>What Euclid measures …  the Weak Lensing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Euclid mission Development schedule</vt:lpstr>
      <vt:lpstr>Présentation PowerPoint</vt:lpstr>
    </vt:vector>
  </TitlesOfParts>
  <Company>Imago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Patrice Amoyel</dc:creator>
  <cp:lastModifiedBy>Patrice Amoyel</cp:lastModifiedBy>
  <cp:revision>428</cp:revision>
  <dcterms:created xsi:type="dcterms:W3CDTF">2017-07-28T06:39:54Z</dcterms:created>
  <dcterms:modified xsi:type="dcterms:W3CDTF">2018-02-19T14:49:18Z</dcterms:modified>
</cp:coreProperties>
</file>